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464" r:id="rId2"/>
    <p:sldId id="539" r:id="rId3"/>
    <p:sldId id="496" r:id="rId4"/>
    <p:sldId id="546" r:id="rId5"/>
    <p:sldId id="482" r:id="rId6"/>
    <p:sldId id="549" r:id="rId7"/>
    <p:sldId id="550" r:id="rId8"/>
    <p:sldId id="551" r:id="rId9"/>
    <p:sldId id="563" r:id="rId10"/>
    <p:sldId id="564" r:id="rId11"/>
    <p:sldId id="565" r:id="rId12"/>
    <p:sldId id="568" r:id="rId13"/>
    <p:sldId id="566" r:id="rId14"/>
    <p:sldId id="570" r:id="rId15"/>
    <p:sldId id="569" r:id="rId16"/>
    <p:sldId id="572" r:id="rId17"/>
    <p:sldId id="548" r:id="rId18"/>
    <p:sldId id="512" r:id="rId19"/>
    <p:sldId id="511" r:id="rId20"/>
    <p:sldId id="507" r:id="rId21"/>
    <p:sldId id="561" r:id="rId22"/>
    <p:sldId id="559" r:id="rId23"/>
    <p:sldId id="553" r:id="rId24"/>
    <p:sldId id="552" r:id="rId25"/>
    <p:sldId id="542" r:id="rId26"/>
    <p:sldId id="555" r:id="rId27"/>
    <p:sldId id="558" r:id="rId28"/>
    <p:sldId id="554" r:id="rId29"/>
    <p:sldId id="562" r:id="rId30"/>
    <p:sldId id="560" r:id="rId31"/>
    <p:sldId id="541" r:id="rId3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000000"/>
    <a:srgbClr val="FF6600"/>
    <a:srgbClr val="B25693"/>
    <a:srgbClr val="922E62"/>
    <a:srgbClr val="E3D90D"/>
    <a:srgbClr val="4CEB13"/>
    <a:srgbClr val="0066FF"/>
    <a:srgbClr val="9BBB5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8" autoAdjust="0"/>
    <p:restoredTop sz="96178" autoAdjust="0"/>
  </p:normalViewPr>
  <p:slideViewPr>
    <p:cSldViewPr>
      <p:cViewPr>
        <p:scale>
          <a:sx n="100" d="100"/>
          <a:sy n="100" d="100"/>
        </p:scale>
        <p:origin x="854" y="9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DFIBM\obmen$\_Bce\&#1051;&#1086;&#1089;&#1100;\&#1057;&#1086;&#1074;&#1077;&#1097;&#1072;&#1085;&#1080;&#1077;%20&#1071;&#1085;&#1074;&#1072;&#1088;&#1100;%202011\&#1054;&#1040;&#1044;&#1041;&#1041;\&#1057;&#1083;&#1072;&#1081;&#1076;&#1099;%20&#1054;&#1040;&#1044;&#1041;&#1041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6887280248190412E-2"/>
          <c:y val="4.2372881355934928E-2"/>
          <c:w val="0.95449844881075496"/>
          <c:h val="0.7755205570862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Лист1!$B$6:$B$10</c:f>
              <c:strCache>
                <c:ptCount val="5"/>
                <c:pt idx="0">
                  <c:v>2006г.</c:v>
                </c:pt>
                <c:pt idx="1">
                  <c:v>2007г.</c:v>
                </c:pt>
                <c:pt idx="2">
                  <c:v>2008г.</c:v>
                </c:pt>
                <c:pt idx="3">
                  <c:v>2009г.</c:v>
                </c:pt>
                <c:pt idx="4">
                  <c:v>2010г.</c:v>
                </c:pt>
              </c:strCache>
            </c:strRef>
          </c:cat>
          <c:val>
            <c:numRef>
              <c:f>Лист1!$C$6:$C$10</c:f>
              <c:numCache>
                <c:formatCode>#,##0</c:formatCode>
                <c:ptCount val="5"/>
                <c:pt idx="0">
                  <c:v>2586.8403916999996</c:v>
                </c:pt>
                <c:pt idx="1">
                  <c:v>3323.6727967499996</c:v>
                </c:pt>
                <c:pt idx="2">
                  <c:v>5791.5468578299997</c:v>
                </c:pt>
                <c:pt idx="3">
                  <c:v>6532.4744473799965</c:v>
                </c:pt>
                <c:pt idx="4">
                  <c:v>7146.2779999999975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330304"/>
        <c:axId val="99542144"/>
      </c:barChart>
      <c:catAx>
        <c:axId val="9933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99542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954214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млн.руб.</a:t>
                </a:r>
              </a:p>
            </c:rich>
          </c:tx>
          <c:layout>
            <c:manualLayout>
              <c:xMode val="edge"/>
              <c:yMode val="edge"/>
              <c:x val="1.1375387797311537E-2"/>
              <c:y val="0.5322033898304888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one"/>
        <c:crossAx val="99330304"/>
        <c:crosses val="autoZero"/>
        <c:crossBetween val="between"/>
      </c:valAx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595462732252784"/>
          <c:y val="0.2354376444531544"/>
          <c:w val="0.50728155339805825"/>
          <c:h val="0.75724637681159834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1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7.0635843916185062E-2"/>
                  <c:y val="-5.0222384045696756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11" dirty="0" smtClean="0"/>
                      <a:t>НДФЛ 90,09%</a:t>
                    </a:r>
                    <a:endParaRPr lang="ru-RU" sz="14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220824649559818"/>
                  <c:y val="0.1326571332235863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35" dirty="0"/>
                      <a:t>налоги на </a:t>
                    </a:r>
                    <a:r>
                      <a:rPr lang="ru-RU" sz="1035" dirty="0" smtClean="0"/>
                      <a:t>товары, </a:t>
                    </a:r>
                    <a:r>
                      <a:rPr lang="ru-RU" sz="1035" dirty="0"/>
                      <a:t>релизуемые на территории РФ
</a:t>
                    </a:r>
                    <a:r>
                      <a:rPr lang="ru-RU" sz="1035" dirty="0" smtClean="0"/>
                      <a:t>5,02 %</a:t>
                    </a:r>
                    <a:endParaRPr lang="ru-RU" sz="11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0658999583341048"/>
                  <c:y val="1.086713342192427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 smtClean="0"/>
                      <a:t>налоги </a:t>
                    </a:r>
                    <a:r>
                      <a:rPr lang="ru-RU" sz="1129" dirty="0"/>
                      <a:t>на совокупный доход
</a:t>
                    </a:r>
                    <a:r>
                      <a:rPr lang="ru-RU" sz="1129" dirty="0" smtClean="0"/>
                      <a:t>1,32 %</a:t>
                    </a:r>
                    <a:endParaRPr lang="ru-RU" sz="12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5874771196868681"/>
                  <c:y val="-0.102895167837845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043" baseline="0" dirty="0">
                        <a:solidFill>
                          <a:schemeClr val="tx1"/>
                        </a:solidFill>
                      </a:rPr>
                      <a:t>доходы от использования и продажи  имущества
</a:t>
                    </a:r>
                    <a:r>
                      <a:rPr lang="en-US" sz="1043" baseline="0" dirty="0" smtClean="0">
                        <a:solidFill>
                          <a:schemeClr val="tx1"/>
                        </a:solidFill>
                      </a:rPr>
                      <a:t>2,2</a:t>
                    </a:r>
                    <a:r>
                      <a:rPr lang="ru-RU" sz="1043" baseline="0" dirty="0" smtClean="0">
                        <a:solidFill>
                          <a:schemeClr val="tx1"/>
                        </a:solidFill>
                      </a:rPr>
                      <a:t>1 %</a:t>
                    </a:r>
                    <a:endParaRPr lang="ru-RU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5597967734925812E-3"/>
                  <c:y val="-0.1074447617358955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/>
                      <a:t>государственная пошлина
</a:t>
                    </a:r>
                    <a:r>
                      <a:rPr lang="ru-RU" sz="1129" dirty="0" smtClean="0"/>
                      <a:t>0,68 %</a:t>
                    </a:r>
                    <a:endParaRPr lang="ru-RU" sz="12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326706208113899"/>
                  <c:y val="-0.12110481971935261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129" dirty="0" smtClean="0"/>
                      <a:t>прочие </a:t>
                    </a:r>
                    <a:r>
                      <a:rPr lang="en-US" sz="1129" dirty="0" smtClean="0"/>
                      <a:t>0,</a:t>
                    </a:r>
                    <a:r>
                      <a:rPr lang="ru-RU" sz="1129" dirty="0" smtClean="0"/>
                      <a:t>68</a:t>
                    </a:r>
                    <a:r>
                      <a:rPr lang="en-US" sz="1129" dirty="0" smtClean="0"/>
                      <a:t> </a:t>
                    </a:r>
                    <a:r>
                      <a:rPr lang="ru-RU" sz="1129" dirty="0" smtClean="0"/>
                      <a:t>%</a:t>
                    </a:r>
                    <a:endParaRPr lang="ru-RU" sz="12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5019831547184961"/>
                  <c:y val="-7.19639568869083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sz="1311" dirty="0"/>
                      <a:t>прочие
</a:t>
                    </a:r>
                    <a:r>
                      <a:rPr lang="ru-RU" sz="1311" dirty="0" smtClean="0"/>
                      <a:t>1%</a:t>
                    </a:r>
                    <a:endParaRPr lang="ru-RU" sz="140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Лист2!$A$1:$A$6</c:f>
              <c:strCache>
                <c:ptCount val="6"/>
                <c:pt idx="0">
                  <c:v>НДФЛ</c:v>
                </c:pt>
                <c:pt idx="1">
                  <c:v>налоги на товар, релизуемые на территории РФ</c:v>
                </c:pt>
                <c:pt idx="2">
                  <c:v>Налоги на совокупный доход</c:v>
                </c:pt>
                <c:pt idx="3">
                  <c:v>доходы от использования и продажи имущества</c:v>
                </c:pt>
                <c:pt idx="4">
                  <c:v>государственная пошлина</c:v>
                </c:pt>
                <c:pt idx="5">
                  <c:v>прочие</c:v>
                </c:pt>
              </c:strCache>
            </c:strRef>
          </c:cat>
          <c:val>
            <c:numRef>
              <c:f>Лист2!$B$1:$B$6</c:f>
              <c:numCache>
                <c:formatCode>0.00</c:formatCode>
                <c:ptCount val="6"/>
                <c:pt idx="0">
                  <c:v>90.09</c:v>
                </c:pt>
                <c:pt idx="1">
                  <c:v>5.0199999999999996</c:v>
                </c:pt>
                <c:pt idx="2">
                  <c:v>1.32</c:v>
                </c:pt>
                <c:pt idx="3">
                  <c:v>2.21</c:v>
                </c:pt>
                <c:pt idx="4">
                  <c:v>0.68</c:v>
                </c:pt>
                <c:pt idx="5">
                  <c:v>0.68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0">
          <a:noFill/>
        </a:ln>
      </c:spPr>
    </c:plotArea>
    <c:plotVisOnly val="1"/>
    <c:dispBlanksAs val="zero"/>
    <c:showDLblsOverMax val="0"/>
  </c:chart>
  <c:txPr>
    <a:bodyPr/>
    <a:lstStyle/>
    <a:p>
      <a:pPr>
        <a:defRPr sz="168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0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noFill/>
          <a:prstDash val="solid"/>
        </a:ln>
        <a:effectLst>
          <a:outerShdw blurRad="50800" dist="50800" dir="5400000" algn="ctr" rotWithShape="0">
            <a:schemeClr val="bg1"/>
          </a:outerShdw>
        </a:effectLst>
      </c:spPr>
    </c:sideWall>
    <c:backWall>
      <c:thickness val="0"/>
      <c:spPr>
        <a:noFill/>
        <a:ln w="12700">
          <a:noFill/>
          <a:prstDash val="solid"/>
        </a:ln>
        <a:effectLst>
          <a:outerShdw blurRad="50800" dist="50800" dir="5400000" algn="ctr" rotWithShape="0">
            <a:schemeClr val="bg1"/>
          </a:outerShdw>
        </a:effectLst>
      </c:spPr>
    </c:backWall>
    <c:plotArea>
      <c:layout>
        <c:manualLayout>
          <c:layoutTarget val="inner"/>
          <c:xMode val="edge"/>
          <c:yMode val="edge"/>
          <c:x val="0.19811320754717102"/>
          <c:y val="2.8517110266159811E-2"/>
          <c:w val="0.5911949685534591"/>
          <c:h val="0.899239543726231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FF00"/>
            </a:solidFill>
            <a:ln w="10831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 prstMaterial="metal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0017121110668487E-2"/>
                  <c:y val="-1.0950974603952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88660846222156E-2"/>
                  <c:y val="-2.497906639959887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172 000 000,00</a:t>
                    </a:r>
                    <a:endParaRPr lang="en-US" sz="1397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1662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2019 год план и факт</c:v>
                </c:pt>
                <c:pt idx="1">
                  <c:v> 2020 год план</c:v>
                </c:pt>
              </c:strCache>
            </c:strRef>
          </c:cat>
          <c:val>
            <c:numRef>
              <c:f>Sheet1!$B$2:$C$2</c:f>
              <c:numCache>
                <c:formatCode>#,##0.00</c:formatCode>
                <c:ptCount val="2"/>
                <c:pt idx="0">
                  <c:v>134988667.24000001</c:v>
                </c:pt>
                <c:pt idx="1">
                  <c:v>197500000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993366"/>
            </a:solidFill>
            <a:ln w="1083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0449302018087356E-2"/>
                  <c:y val="-5.101756436257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4660463740863084E-2"/>
                  <c:y val="-3.9763660287751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1662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2019 год план и факт</c:v>
                </c:pt>
                <c:pt idx="1">
                  <c:v> 2020 год план</c:v>
                </c:pt>
              </c:strCache>
            </c:strRef>
          </c:cat>
          <c:val>
            <c:numRef>
              <c:f>Sheet1!$B$3:$C$3</c:f>
              <c:numCache>
                <c:formatCode>#,##0.00</c:formatCode>
                <c:ptCount val="2"/>
                <c:pt idx="0">
                  <c:v>137471700.63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0831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57475299423998072"/>
                  <c:y val="-9.4403020497886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9606832115737025"/>
                  <c:y val="-9.4403020497886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1662">
                <a:noFill/>
              </a:ln>
            </c:spPr>
            <c:txPr>
              <a:bodyPr/>
              <a:lstStyle/>
              <a:p>
                <a:pPr>
                  <a:defRPr sz="794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2019 год план и факт</c:v>
                </c:pt>
                <c:pt idx="1">
                  <c:v> 2020 год план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34506624"/>
        <c:axId val="34508160"/>
        <c:axId val="0"/>
      </c:bar3DChart>
      <c:catAx>
        <c:axId val="34506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7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4508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508160"/>
        <c:scaling>
          <c:orientation val="minMax"/>
        </c:scaling>
        <c:delete val="0"/>
        <c:axPos val="l"/>
        <c:majorGridlines>
          <c:spPr>
            <a:ln w="0">
              <a:solidFill>
                <a:srgbClr val="000000"/>
              </a:solidFill>
              <a:prstDash val="solid"/>
            </a:ln>
          </c:spPr>
        </c:majorGridlines>
        <c:numFmt formatCode="#,##0.00" sourceLinked="1"/>
        <c:majorTickMark val="out"/>
        <c:minorTickMark val="none"/>
        <c:tickLblPos val="nextTo"/>
        <c:spPr>
          <a:ln w="270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6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4506624"/>
        <c:crosses val="autoZero"/>
        <c:crossBetween val="between"/>
      </c:valAx>
      <c:spPr>
        <a:noFill/>
        <a:ln w="253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69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3507246723142916"/>
          <c:w val="0.982222222222222"/>
          <c:h val="0.683727534058242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cat>
            <c:strRef>
              <c:f>Лист1!$B$1:$C$1</c:f>
              <c:strCache>
                <c:ptCount val="2"/>
                <c:pt idx="0">
                  <c:v>Поступило за 2019 год</c:v>
                </c:pt>
                <c:pt idx="1">
                  <c:v>План на 2020 год</c:v>
                </c:pt>
              </c:strCache>
            </c:strRef>
          </c:cat>
          <c:val>
            <c:numRef>
              <c:f>Лист1!$B$2:$C$2</c:f>
              <c:numCache>
                <c:formatCode>#,##0.00_ ;\-#,##0.00\ </c:formatCode>
                <c:ptCount val="2"/>
                <c:pt idx="0" formatCode="_(* #,##0.00_);_(* \(#,##0.00\);_(* &quot;-&quot;??_);_(@_)">
                  <c:v>2918568.06</c:v>
                </c:pt>
                <c:pt idx="1">
                  <c:v>2700000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gapDepth val="98"/>
        <c:shape val="cylinder"/>
        <c:axId val="34431744"/>
        <c:axId val="34433280"/>
        <c:axId val="0"/>
      </c:bar3DChart>
      <c:catAx>
        <c:axId val="3443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433280"/>
        <c:crosses val="autoZero"/>
        <c:auto val="1"/>
        <c:lblAlgn val="ctr"/>
        <c:lblOffset val="100"/>
        <c:noMultiLvlLbl val="0"/>
      </c:catAx>
      <c:valAx>
        <c:axId val="34433280"/>
        <c:scaling>
          <c:orientation val="minMax"/>
          <c:min val="0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34431744"/>
        <c:crosses val="autoZero"/>
        <c:crossBetween val="between"/>
      </c:valAx>
      <c:spPr>
        <a:noFill/>
        <a:ln w="25402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198500</c:v>
                </c:pt>
                <c:pt idx="1">
                  <c:v>198510.07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_(* #,##0.00_);_(* \(#,##0.00\);_(* &quot;-&quot;??_);_(@_)">
                  <c:v>108500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274240"/>
        <c:axId val="153275776"/>
        <c:axId val="0"/>
      </c:bar3DChart>
      <c:catAx>
        <c:axId val="15327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94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275776"/>
        <c:crosses val="autoZero"/>
        <c:auto val="1"/>
        <c:lblAlgn val="ctr"/>
        <c:lblOffset val="100"/>
        <c:noMultiLvlLbl val="0"/>
      </c:catAx>
      <c:valAx>
        <c:axId val="15327577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594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274240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67281109608231493"/>
          <c:y val="0.31545752626619006"/>
          <c:w val="0.31182793101782524"/>
          <c:h val="0.42902209553182713"/>
        </c:manualLayout>
      </c:layout>
      <c:overlay val="0"/>
      <c:txPr>
        <a:bodyPr/>
        <a:lstStyle/>
        <a:p>
          <a:pPr>
            <a:defRPr sz="1594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2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_(* #,##0.00_);_(* \(#,##0.00\);_(* "-"??_);_(@_)</c:formatCode>
                <c:ptCount val="2"/>
                <c:pt idx="0">
                  <c:v>1450000</c:v>
                </c:pt>
                <c:pt idx="1">
                  <c:v>1500000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Лист1!$C$2:$C$3</c:f>
              <c:numCache>
                <c:formatCode>_(* #,##0.00_);_(* \(#,##0.00\);_(* "-"??_);_(@_)</c:formatCode>
                <c:ptCount val="2"/>
                <c:pt idx="0">
                  <c:v>1429739.63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818624"/>
        <c:axId val="153820160"/>
      </c:barChart>
      <c:catAx>
        <c:axId val="15381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820160"/>
        <c:crosses val="autoZero"/>
        <c:auto val="1"/>
        <c:lblAlgn val="ctr"/>
        <c:lblOffset val="100"/>
        <c:noMultiLvlLbl val="0"/>
      </c:catAx>
      <c:valAx>
        <c:axId val="153820160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818624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78177458033573144"/>
          <c:y val="0.43055567067274486"/>
          <c:w val="0.19184652278177461"/>
          <c:h val="0.19166666666666671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cat>
            <c:strRef>
              <c:f>'структура расх'!$B$5:$B$15</c:f>
              <c:strCache>
                <c:ptCount val="11"/>
                <c:pt idx="0">
                  <c:v>Общегосударственные вопросы(10,52 %)</c:v>
                </c:pt>
                <c:pt idx="1">
                  <c:v>Национальная оборона (0,23 %)</c:v>
                </c:pt>
                <c:pt idx="2">
                  <c:v>Национальная экономика (4,46%)</c:v>
                </c:pt>
                <c:pt idx="3">
                  <c:v>Жилищно-коммунальное хозяйство (3,38%)</c:v>
                </c:pt>
                <c:pt idx="4">
                  <c:v>Образование (57,85%)</c:v>
                </c:pt>
                <c:pt idx="5">
                  <c:v>Культура (4,15%)</c:v>
                </c:pt>
                <c:pt idx="6">
                  <c:v>Социальная политика (15,14%)</c:v>
                </c:pt>
                <c:pt idx="7">
                  <c:v>Физическая культура и спорт (0,68%)</c:v>
                </c:pt>
                <c:pt idx="8">
                  <c:v>Средства массовой информации (0,48%)</c:v>
                </c:pt>
                <c:pt idx="9">
                  <c:v>Обслуживание муниципального долга (0,06%)</c:v>
                </c:pt>
                <c:pt idx="10">
                  <c:v>Межбюджетные трансферты общего характера (3,05%)</c:v>
                </c:pt>
              </c:strCache>
            </c:strRef>
          </c:cat>
          <c:val>
            <c:numRef>
              <c:f>'структура расх'!$C$5:$C$15</c:f>
            </c:numRef>
          </c:val>
        </c:ser>
        <c:ser>
          <c:idx val="1"/>
          <c:order val="1"/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cat>
            <c:strRef>
              <c:f>'структура расх'!$B$5:$B$15</c:f>
              <c:strCache>
                <c:ptCount val="11"/>
                <c:pt idx="0">
                  <c:v>Общегосударственные вопросы(10,52 %)</c:v>
                </c:pt>
                <c:pt idx="1">
                  <c:v>Национальная оборона (0,23 %)</c:v>
                </c:pt>
                <c:pt idx="2">
                  <c:v>Национальная экономика (4,46%)</c:v>
                </c:pt>
                <c:pt idx="3">
                  <c:v>Жилищно-коммунальное хозяйство (3,38%)</c:v>
                </c:pt>
                <c:pt idx="4">
                  <c:v>Образование (57,85%)</c:v>
                </c:pt>
                <c:pt idx="5">
                  <c:v>Культура (4,15%)</c:v>
                </c:pt>
                <c:pt idx="6">
                  <c:v>Социальная политика (15,14%)</c:v>
                </c:pt>
                <c:pt idx="7">
                  <c:v>Физическая культура и спорт (0,68%)</c:v>
                </c:pt>
                <c:pt idx="8">
                  <c:v>Средства массовой информации (0,48%)</c:v>
                </c:pt>
                <c:pt idx="9">
                  <c:v>Обслуживание муниципального долга (0,06%)</c:v>
                </c:pt>
                <c:pt idx="10">
                  <c:v>Межбюджетные трансферты общего характера (3,05%)</c:v>
                </c:pt>
              </c:strCache>
            </c:strRef>
          </c:cat>
          <c:val>
            <c:numRef>
              <c:f>'структура расх'!$D$5:$D$15</c:f>
              <c:numCache>
                <c:formatCode>0.00</c:formatCode>
                <c:ptCount val="11"/>
                <c:pt idx="0">
                  <c:v>10.52</c:v>
                </c:pt>
                <c:pt idx="1">
                  <c:v>0.23</c:v>
                </c:pt>
                <c:pt idx="2">
                  <c:v>4.46</c:v>
                </c:pt>
                <c:pt idx="3">
                  <c:v>3.375</c:v>
                </c:pt>
                <c:pt idx="4">
                  <c:v>57.85</c:v>
                </c:pt>
                <c:pt idx="5">
                  <c:v>4.1500000000000004</c:v>
                </c:pt>
                <c:pt idx="6">
                  <c:v>15.14</c:v>
                </c:pt>
                <c:pt idx="7">
                  <c:v>0.68</c:v>
                </c:pt>
                <c:pt idx="8">
                  <c:v>0.48</c:v>
                </c:pt>
                <c:pt idx="9">
                  <c:v>0.06</c:v>
                </c:pt>
                <c:pt idx="10">
                  <c:v>3.05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59209347036288329"/>
          <c:y val="1.3636328547166898E-2"/>
          <c:w val="0.40251570326599662"/>
          <c:h val="0.9863636714528331"/>
        </c:manualLayout>
      </c:layout>
      <c:overlay val="0"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860892254878578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invertIfNegative val="0"/>
          <c:cat>
            <c:strRef>
              <c:f>Лист1!$B$1:$D$1</c:f>
              <c:strCache>
                <c:ptCount val="3"/>
                <c:pt idx="0">
                  <c:v>План   2019 г</c:v>
                </c:pt>
                <c:pt idx="1">
                  <c:v>Факт    2019 г</c:v>
                </c:pt>
                <c:pt idx="2">
                  <c:v>План 2020 г</c:v>
                </c:pt>
              </c:strCache>
            </c:strRef>
          </c:cat>
          <c:val>
            <c:numRef>
              <c:f>Лист1!$B$2:$D$2</c:f>
              <c:numCache>
                <c:formatCode>_(* #,##0.00_);_(* \(#,##0.00\);_(* "-"??_);_(@_)</c:formatCode>
                <c:ptCount val="3"/>
                <c:pt idx="0">
                  <c:v>210221842.84</c:v>
                </c:pt>
                <c:pt idx="1">
                  <c:v>202697513.66</c:v>
                </c:pt>
                <c:pt idx="2">
                  <c:v>208583318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16"/>
        <c:shape val="cylinder"/>
        <c:axId val="161719424"/>
        <c:axId val="161720960"/>
        <c:axId val="0"/>
      </c:bar3DChart>
      <c:catAx>
        <c:axId val="16171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99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720960"/>
        <c:crosses val="autoZero"/>
        <c:auto val="1"/>
        <c:lblAlgn val="ctr"/>
        <c:lblOffset val="100"/>
        <c:noMultiLvlLbl val="0"/>
      </c:catAx>
      <c:valAx>
        <c:axId val="16172096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61719424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  <c:showDLblsOverMax val="0"/>
  </c:chart>
  <c:txPr>
    <a:bodyPr/>
    <a:lstStyle/>
    <a:p>
      <a:pPr>
        <a:defRPr sz="1795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0.31887</cdr:x>
      <cdr:y>0.07089</cdr:y>
    </cdr:from>
    <cdr:to>
      <cdr:x>0.57195</cdr:x>
      <cdr:y>0.2894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2128" y="29663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0.06925</cdr:y>
    </cdr:from>
    <cdr:to>
      <cdr:x>0.35873</cdr:x>
      <cdr:y>0.12391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289778"/>
          <a:ext cx="1296144" cy="2287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2 918 568,06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0.74692</cdr:x>
      <cdr:y>0.05162</cdr:y>
    </cdr:from>
    <cdr:to>
      <cdr:x>1</cdr:x>
      <cdr:y>0.27014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6304" y="2160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0.43845</cdr:x>
      <cdr:y>0.10671</cdr:y>
    </cdr:from>
    <cdr:to>
      <cdr:x>0.69152</cdr:x>
      <cdr:y>0.19434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84176" y="446524"/>
          <a:ext cx="914400" cy="3667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b="1" dirty="0" smtClean="0"/>
            <a:t>2 700 000,00</a:t>
          </a:r>
          <a:endParaRPr lang="ru-RU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1BFD6168-D31C-4D25-8C49-684493834918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Arial" charset="0"/>
              </a:defRPr>
            </a:lvl1pPr>
          </a:lstStyle>
          <a:p>
            <a:pPr>
              <a:defRPr/>
            </a:pPr>
            <a:fld id="{5BDEAAF1-395C-4FF3-A501-1D6A00A4A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77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369B908-FEFB-4A7B-A75F-5C8902F9734B}" type="datetimeFigureOut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064109D-3546-4EC6-9CA4-85CCF6A14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19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7" tIns="45363" rIns="90727" bIns="45363" anchor="b"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F4094B2-13CA-4591-8340-113939788A3B}" type="slidenum">
              <a:rPr lang="ru-RU" sz="1200">
                <a:latin typeface="Calibri" pitchFamily="34" charset="0"/>
              </a:rPr>
              <a:pPr algn="r" eaLnBrk="1" hangingPunct="1"/>
              <a:t>1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49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D621FB-85F9-4C07-AB5A-F9380A25C1C4}" type="slidenum">
              <a:rPr lang="ru-RU" smtClean="0">
                <a:latin typeface="Calibri" pitchFamily="34" charset="0"/>
              </a:rPr>
              <a:pPr eaLnBrk="1" hangingPunct="1"/>
              <a:t>17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7BF2C0-7322-4157-A42E-2838A51AC938}" type="slidenum">
              <a:rPr lang="ru-RU" smtClean="0">
                <a:latin typeface="Calibri" pitchFamily="34" charset="0"/>
              </a:rPr>
              <a:pPr eaLnBrk="1" hangingPunct="1"/>
              <a:t>22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5ED302-EADD-4DB5-A437-A95A903D26E1}" type="slidenum">
              <a:rPr lang="ru-RU" smtClean="0">
                <a:latin typeface="Calibri" pitchFamily="34" charset="0"/>
              </a:rPr>
              <a:pPr eaLnBrk="1" hangingPunct="1"/>
              <a:t>25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15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319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56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24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91D19C-147B-45AD-B439-2C8729E5F9CB}" type="slidenum">
              <a:rPr lang="ru-RU" smtClean="0">
                <a:latin typeface="Calibri" pitchFamily="34" charset="0"/>
              </a:rPr>
              <a:pPr eaLnBrk="1" hangingPunct="1"/>
              <a:t>4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B4C1DD-C56D-414A-A595-1C383CE0A6CE}" type="slidenum">
              <a:rPr lang="ru-RU" smtClean="0">
                <a:latin typeface="Calibri" pitchFamily="34" charset="0"/>
              </a:rPr>
              <a:pPr eaLnBrk="1" hangingPunct="1"/>
              <a:t>5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6EE685-41BC-4130-BC56-03DE9AD03BBE}" type="slidenum">
              <a:rPr lang="ru-RU" smtClean="0">
                <a:latin typeface="Calibri" pitchFamily="34" charset="0"/>
              </a:rPr>
              <a:pPr eaLnBrk="1" hangingPunct="1"/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dirty="0" err="1" smtClean="0"/>
              <a:t>дк</a:t>
            </a:r>
            <a:endParaRPr lang="ru-RU" dirty="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7BBA05-B137-48A1-8970-1D3DDE1E053F}" type="slidenum">
              <a:rPr lang="ru-RU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7</a:t>
            </a:fld>
            <a:endParaRPr lang="ru-RU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FADA97-6FE7-41E3-90BC-9AB9597EEBBA}" type="slidenum">
              <a:rPr lang="ru-RU" smtClean="0">
                <a:latin typeface="Calibri" pitchFamily="34" charset="0"/>
              </a:rPr>
              <a:pPr eaLnBrk="1" hangingPunct="1"/>
              <a:t>11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4109D-3546-4EC6-9CA4-85CCF6A14DB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5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BE750-0C09-431F-A215-136185FAF3DD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7B00FD0E-058A-4FE0-A594-A49CD009EB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B4232-8367-4D6F-B6AB-E3B62A08D6A4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2AE41-4EBD-4DBB-8842-9915E2AC07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711216-9C3D-4715-9EBA-F5848703A3C9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0927E-29CB-44F3-97B3-17CA3A015E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1FC9-7CF8-446B-B3AC-4745C6325CF7}" type="datetime1">
              <a:rPr lang="ru-RU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4199F-2AA3-4DA6-803F-E5506296D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30ABB9-CD61-44F0-841A-E2721BB17CF6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95420CEA-53E8-4826-9D3C-B14D4E000F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A4B491-4E45-4217-AB51-2EF0F8793041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D294A3-DA0F-4A1D-B86F-DAC884157A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878EEA-EAEC-400F-ADA7-0F9BB6F2FA47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4996D9-E6B2-4CE8-B84D-347EB0BB8B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2E51B0-7595-4E3A-9515-80E5598BF390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0AA96B83-4C06-4E8D-A39E-45AD7F816A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3DBA6-9BA4-4A42-9E8E-DE72ACB2C1EF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9802F-1E96-4993-AFF3-006B2F611B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538226-2699-4A38-96F6-D5B0B60FBABC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E1AB7-35A4-4517-9266-FC71B47A4D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F2C326-9862-40FF-9197-20849D50EBCB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DF801-AB74-4BE1-BE90-D43E9F248F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0F213E-5F49-4512-B401-DE259AE32007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3C109-5810-4506-948B-A5AF38A41F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F2E97DA-8E7D-4017-9E95-39499A429136}" type="datetime1">
              <a:rPr lang="ru-RU" smtClean="0"/>
              <a:pPr>
                <a:defRPr/>
              </a:pPr>
              <a:t>28.04.2020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E19262-243B-44FF-8A51-D93EE5900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2.jpeg"/><Relationship Id="rId7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5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DSC099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7"/>
          <p:cNvSpPr txBox="1">
            <a:spLocks noChangeArrowheads="1"/>
          </p:cNvSpPr>
          <p:nvPr/>
        </p:nvSpPr>
        <p:spPr bwMode="auto">
          <a:xfrm>
            <a:off x="3059113" y="5857875"/>
            <a:ext cx="353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rgbClr val="FFFF00"/>
                </a:solidFill>
              </a:rPr>
              <a:t>2</a:t>
            </a:r>
            <a:r>
              <a:rPr lang="en-US" b="1" dirty="0" smtClean="0">
                <a:solidFill>
                  <a:srgbClr val="FFFF00"/>
                </a:solidFill>
              </a:rPr>
              <a:t>6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декабря </a:t>
            </a:r>
            <a:r>
              <a:rPr lang="ru-RU" b="1" dirty="0" smtClean="0">
                <a:solidFill>
                  <a:srgbClr val="FFFF00"/>
                </a:solidFill>
              </a:rPr>
              <a:t>201</a:t>
            </a:r>
            <a:r>
              <a:rPr lang="en-US" b="1" dirty="0" smtClean="0">
                <a:solidFill>
                  <a:srgbClr val="FFFF00"/>
                </a:solidFill>
              </a:rPr>
              <a:t>9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года</a:t>
            </a:r>
          </a:p>
          <a:p>
            <a:pPr algn="ctr" eaLnBrk="1" hangingPunct="1"/>
            <a:r>
              <a:rPr lang="ru-RU" b="1" dirty="0">
                <a:solidFill>
                  <a:srgbClr val="FFFF00"/>
                </a:solidFill>
              </a:rPr>
              <a:t>с. Яковлевка 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0" y="428604"/>
            <a:ext cx="912177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Бюджет</a:t>
            </a:r>
            <a:r>
              <a: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</a:t>
            </a:r>
            <a:r>
              <a:rPr lang="ru-RU" sz="36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Яковлевского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муниципального района 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20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20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год и плановый период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202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1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и 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202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годов           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(в соответствии с решением Думы </a:t>
            </a:r>
            <a:r>
              <a:rPr lang="ru-RU" sz="2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Яковлевского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муниципального района от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2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6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.12.201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9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 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№ </a:t>
            </a:r>
            <a:r>
              <a:rPr 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196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-НПА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)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ГРАЖДАН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786188" y="1285875"/>
            <a:ext cx="4900612" cy="2828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Законом Приморского края от 13 ноября 2012 года № 122-КЗ «О патентной системе налогообложения на территории Приморского края» с 1 января 2013 года введена патентная система налогообложения.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Установлены размеры потенциально возможного к получению индивидуальным предпринимателем годового дохода по видам предпринимательской деятельности, в отношении которых применяется патентная система налогообложения.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57200" y="142852"/>
            <a:ext cx="8258204" cy="11430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Налог, взимаемый в связи с применением патентной системы налогообложения, зачисляемый в бюджет муниципальных районов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1269" name="Picture 6" descr="http://buhpomosch.ru/wp-content/uploads/2015/12/Originalpsn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57313"/>
            <a:ext cx="342900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http://gorod-uspeha.info/upload/iblock/726/72648b9f1ec2dfab7f5b093cdc5d2f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143375"/>
            <a:ext cx="3786187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Прямоугольник 6"/>
          <p:cNvSpPr>
            <a:spLocks noChangeArrowheads="1"/>
          </p:cNvSpPr>
          <p:nvPr/>
        </p:nvSpPr>
        <p:spPr bwMode="auto">
          <a:xfrm>
            <a:off x="428625" y="3929063"/>
            <a:ext cx="40005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Налог зачисляется в бюджет    муниципального района по нормативу 100 процентов.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при плане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65 5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00,00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поступило в бюджет района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63 006,68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предусмотрено по плану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000,00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301038" cy="2357437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333.16 Налогового Кодекса РФ, государственная пошлина – сбор, взимаемый с лиц, указанных в статье 333.17 Налогового кодекса РФ, при их обращении в государственные органы, органы местного самоуправления, иные органы и (или) к должностным лицам, которые уполномочены в соответствии с законодательными актами РФ, субъектов РФ и актами органов местного самоуправления, за совершением в отношении этих лиц юридически значимых действий, предусмотренных настоящей главой, за исключением действий, совершаемых консульскими учреждениями РФ.</a:t>
            </a:r>
          </a:p>
          <a:p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соответствии со ст. 333.17 Налогового кодекса РФ, плательщиками государственной пошлины признаются: организации и физические лица.</a:t>
            </a:r>
          </a:p>
          <a:p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92869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Государственная пошлина по делам, рассматриваемым в судах общей юрисдикции, мировыми судьями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2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792769"/>
              </p:ext>
            </p:extLst>
          </p:nvPr>
        </p:nvGraphicFramePr>
        <p:xfrm>
          <a:off x="5551488" y="3479800"/>
          <a:ext cx="3184525" cy="289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4" name="Содержимое 2"/>
          <p:cNvSpPr txBox="1">
            <a:spLocks/>
          </p:cNvSpPr>
          <p:nvPr/>
        </p:nvSpPr>
        <p:spPr bwMode="auto">
          <a:xfrm>
            <a:off x="428625" y="3500438"/>
            <a:ext cx="507206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В районный бюджет поступает «Государственная пошлина по делам, рассматриваемым в судах общей юрисдикции, мировыми судьями» зачисляется по нормативу 100 %. </a:t>
            </a:r>
          </a:p>
        </p:txBody>
      </p:sp>
      <p:pic>
        <p:nvPicPr>
          <p:cNvPr id="12295" name="Picture 6" descr="http://image.advokatsidorov.ru/wp-content/uploads/2016/06/gosudarstvennaya-poshl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714875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http://utmagazine.ru/uploads/content/953e2c0dd8b8cd31253a69b50a2bd5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714875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Box 9"/>
          <p:cNvSpPr txBox="1">
            <a:spLocks noChangeArrowheads="1"/>
          </p:cNvSpPr>
          <p:nvPr/>
        </p:nvSpPr>
        <p:spPr bwMode="auto">
          <a:xfrm>
            <a:off x="7858125" y="3286125"/>
            <a:ext cx="60625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http://www.vkpress.ru/upload/iblock/832/832cc54939d29f2cb18ecba55e4082a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941168"/>
            <a:ext cx="2571750" cy="174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http://oz-po.ru/assets/tpl/ozpo/img/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143125"/>
            <a:ext cx="1947862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8" name="Содержимое 5"/>
          <p:cNvSpPr>
            <a:spLocks noGrp="1"/>
          </p:cNvSpPr>
          <p:nvPr>
            <p:ph idx="1"/>
          </p:nvPr>
        </p:nvSpPr>
        <p:spPr>
          <a:xfrm>
            <a:off x="0" y="2214563"/>
            <a:ext cx="7286625" cy="4429125"/>
          </a:xfrm>
        </p:spPr>
        <p:txBody>
          <a:bodyPr/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Отделом по имущественным отношениям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района, в пределах своих полномочий, осуществляется деятельность по управлению и распоряжению имуществом, находящимся в собственности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201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год при плане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5 175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000,00 рублей, в бюджет муниципального района поступило 4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714 806,19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рублей, или 9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1,11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20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год по данному доходному источнику запланировано 2 830 000,00 рублей.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142844" y="142852"/>
            <a:ext cx="8786874" cy="200026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казенных, бюджетных, автономных, государственных и муниципальных унитарных предприятий)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3319" name="Picture 12" descr="http://vestirama.ru/assets/templates/images/photo/a119b8d77464470ddf7a00c034befd3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214813"/>
            <a:ext cx="1809750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941168"/>
            <a:ext cx="3096344" cy="174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19536"/>
            <a:ext cx="4696764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8" descr="http://territoriaprava.ru/wp-content/uploads/2015/02/domiiiiiii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941168"/>
            <a:ext cx="2317651" cy="142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285720" y="285728"/>
            <a:ext cx="8429684" cy="71438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продажи земельных участков</a:t>
            </a:r>
            <a:endParaRPr lang="ru-RU" sz="2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4341" name="Содержимое 6"/>
          <p:cNvSpPr txBox="1">
            <a:spLocks/>
          </p:cNvSpPr>
          <p:nvPr/>
        </p:nvSpPr>
        <p:spPr bwMode="auto">
          <a:xfrm>
            <a:off x="-108520" y="1714500"/>
            <a:ext cx="85725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1 января 2017 года, в соответствии со ст. 3.3 Федерального закона от 25.10.2001 года № 137-ФЗ «О введении в действие Земельного кодекса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Российской Федерации»,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Администрация района, в лице отдела по имущественным отношениям, приступила к исполнению полномочий по предоставлению земельных участков, государственная собственность на которые не разграничена, в том числе и в порядке,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предусмотренном: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В 201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при плане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000,00 рублей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в бюджет муниципального района составили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140 349,45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На 20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объем запланированных средств составил 200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000,00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3"/>
          <p:cNvSpPr txBox="1">
            <a:spLocks noGrp="1"/>
          </p:cNvSpPr>
          <p:nvPr>
            <p:ph type="title"/>
          </p:nvPr>
        </p:nvSpPr>
        <p:spPr>
          <a:xfrm>
            <a:off x="500034" y="302487"/>
            <a:ext cx="8229600" cy="1214424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ПРОЧИЕ доходы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от использования 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имущества и прав, </a:t>
            </a:r>
            <a:r>
              <a:rPr lang="ru-RU" sz="2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находящИХся</a:t>
            </a:r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 государственной и муниципальной собственности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2411760" y="4221089"/>
            <a:ext cx="6303615" cy="1608212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законодательством муниципальные казенные учреждения обязаны зачислять доходы от оказания платных услуг в бюджет района.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бюджет района за 2019 год поступило доходов от оказания платных услуг 15 000,00  рублей, при плане 15 000,00 рублей. Данные средства поступили от МКУ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Межпоселенческая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библиотека» за выдачу платной литературы и услуги по ксерокопированию.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Плановые ассигнования на 2020 год предусмотрены в сумме       15 000,00 рублей.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500034" y="3286124"/>
            <a:ext cx="8229600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Доходы от оказания платных услуг (работ)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5364" name="Picture 6" descr="http://rbsel.ru/images/zayavk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643438"/>
            <a:ext cx="18669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Содержимое 2"/>
          <p:cNvSpPr txBox="1">
            <a:spLocks/>
          </p:cNvSpPr>
          <p:nvPr/>
        </p:nvSpPr>
        <p:spPr bwMode="auto">
          <a:xfrm>
            <a:off x="428624" y="4071938"/>
            <a:ext cx="8463855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7" name="Picture 6" descr="http://st03.kakprosto.ru/tumb/240x135/images/article/2014/4/8/1_534f677b99a65534f677b99a9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643063"/>
            <a:ext cx="22145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Содержимое 6"/>
          <p:cNvSpPr txBox="1">
            <a:spLocks/>
          </p:cNvSpPr>
          <p:nvPr/>
        </p:nvSpPr>
        <p:spPr bwMode="auto">
          <a:xfrm>
            <a:off x="3000375" y="1517650"/>
            <a:ext cx="565785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В 2019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году поступило в бюджет  района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345 737,42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101,69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процента от запланированных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340 000,00 рублей. Средства поступили от найма жилищного фонда.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На 2020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предусмотрено по плану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310 000,00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infosila.ee/uploads/posts/2015-02/1424945449_d09ed186d0b5d0bdd0bad0b020d0b7d0b0d0b3d180d18fd0b7d0bdd0b5d0bdd0b8d18f20d0bed0bad180d183d0b6d0b0d18ed189d0b5d0b920d181d180d0b5d0b4d1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842962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8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329613" cy="3561259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годовом плане 60 000,00 рублей фактически поступило за 2019 год 59 083,01 рублей, исполнение составило 98,47 %. По нормативу – 55 процентов.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 отчислений в районный бюджет данного налога на 2020 год установлен федеральным законодательством в размере 60 %.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бюджете 2020 года запланировано средств в сумме  271 440,00рублей.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285720" y="274638"/>
            <a:ext cx="8501122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Плата за негативное воздействие на окружающую среду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28625" y="1285875"/>
            <a:ext cx="5500688" cy="50720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2019 года в бюджет поступило средств от денежных взысканий (штрафов) за нарушение законодательства  в общей сумме 3 693 917,51 рублей при плане 3 578 450,00 рублей. Исполнение плана составило 103,23%.</a:t>
            </a:r>
          </a:p>
          <a:p>
            <a:pPr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бюджете на 2020 год запланированы поступления в сумме       1 200 000,00 рублей, в том числе:       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Административные штрафы, установленные Кодексом Российской Федерации об административных правонарушениях  –  800 000,00 рублей;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Административные штрафы, установленные законами субъектов Российской Федерации об административных правонарушениях, за нарушение муниципальных правовых актов –  400,00 рублей.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Font typeface="Arial" charset="0"/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357158" y="274638"/>
            <a:ext cx="8429684" cy="86834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Штрафы, санкции, возмещение ущерба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7413" name="Picture 6" descr="http://zt16.ru/wp-content/uploads/2016/03/maxresdefaul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714875"/>
            <a:ext cx="29289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http://www.siapress.ru/images/news/main/406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285875"/>
            <a:ext cx="2786063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http://uristprofy.ru/wp-content/uploads/2016/04/nalogovye-schtraf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357563"/>
            <a:ext cx="2714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142875"/>
            <a:ext cx="8858250" cy="582613"/>
          </a:xfrm>
        </p:spPr>
        <p:txBody>
          <a:bodyPr>
            <a:normAutofit fontScale="90000"/>
          </a:bodyPr>
          <a:lstStyle/>
          <a:p>
            <a:r>
              <a:rPr lang="ru-RU" sz="2600" dirty="0" smtClean="0">
                <a:latin typeface="Arial" charset="0"/>
                <a:cs typeface="Arial" charset="0"/>
              </a:rPr>
              <a:t/>
            </a:r>
            <a:br>
              <a:rPr lang="ru-RU" sz="2600" dirty="0" smtClean="0">
                <a:latin typeface="Arial" charset="0"/>
                <a:cs typeface="Arial" charset="0"/>
              </a:rPr>
            </a:b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РАСХОДЫ бюджета </a:t>
            </a:r>
            <a:r>
              <a:rPr lang="ru-RU" sz="2600" b="1" dirty="0" err="1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6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 муниципального района на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  <a:cs typeface="Arial" charset="0"/>
              </a:rPr>
              <a:t> 2020 год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313" y="1285875"/>
            <a:ext cx="8601075" cy="571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179388" indent="-179388" algn="ctr">
              <a:spcBef>
                <a:spcPct val="20000"/>
              </a:spcBef>
              <a:buClr>
                <a:srgbClr val="DD7E0E"/>
              </a:buClr>
              <a:buSzPct val="80000"/>
              <a:buFont typeface="Wingdings" pitchFamily="2" charset="2"/>
              <a:buNone/>
              <a:tabLst>
                <a:tab pos="179388" algn="l"/>
              </a:tabLst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бюджета,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–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584 865 586,24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071688"/>
            <a:ext cx="8810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9"/>
          <p:cNvSpPr>
            <a:spLocks noChangeArrowheads="1"/>
          </p:cNvSpPr>
          <p:nvPr/>
        </p:nvSpPr>
        <p:spPr bwMode="auto">
          <a:xfrm>
            <a:off x="0" y="4572000"/>
            <a:ext cx="1514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–            57 341 706,00 рублей</a:t>
            </a:r>
          </a:p>
          <a:p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Прямоугольник 10"/>
          <p:cNvSpPr>
            <a:spLocks noChangeArrowheads="1"/>
          </p:cNvSpPr>
          <p:nvPr/>
        </p:nvSpPr>
        <p:spPr bwMode="auto">
          <a:xfrm>
            <a:off x="642938" y="3357563"/>
            <a:ext cx="1009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оборона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1 263 976,00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-428625" y="3714750"/>
            <a:ext cx="1714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787401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1" name="Прямоугольник 20"/>
          <p:cNvSpPr>
            <a:spLocks noChangeArrowheads="1"/>
          </p:cNvSpPr>
          <p:nvPr/>
        </p:nvSpPr>
        <p:spPr bwMode="auto">
          <a:xfrm>
            <a:off x="1000125" y="5500688"/>
            <a:ext cx="1619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 Национальная безопасность и правоохранительная деятельность – 0,00 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357187" y="4214813"/>
            <a:ext cx="2714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3" name="Прямоугольник 24"/>
          <p:cNvSpPr>
            <a:spLocks noChangeArrowheads="1"/>
          </p:cNvSpPr>
          <p:nvPr/>
        </p:nvSpPr>
        <p:spPr bwMode="auto">
          <a:xfrm>
            <a:off x="1866900" y="3390900"/>
            <a:ext cx="11334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Национальная экономика –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24 383 018,00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073276" y="3141662"/>
            <a:ext cx="571500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5" name="Прямоугольник 28"/>
          <p:cNvSpPr>
            <a:spLocks noChangeArrowheads="1"/>
          </p:cNvSpPr>
          <p:nvPr/>
        </p:nvSpPr>
        <p:spPr bwMode="auto">
          <a:xfrm>
            <a:off x="2428875" y="4429125"/>
            <a:ext cx="161925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Жилищно-комму-</a:t>
            </a:r>
            <a:r>
              <a:rPr lang="ru-RU" sz="1100" b="1" i="1" dirty="0" err="1" smtClean="0">
                <a:latin typeface="Times New Roman" pitchFamily="18" charset="0"/>
                <a:cs typeface="Times New Roman" pitchFamily="18" charset="0"/>
              </a:rPr>
              <a:t>нальное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хозяйство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18 394 298,37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2321719" y="3607594"/>
            <a:ext cx="1500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7" name="Прямоугольник 31"/>
          <p:cNvSpPr>
            <a:spLocks noChangeArrowheads="1"/>
          </p:cNvSpPr>
          <p:nvPr/>
        </p:nvSpPr>
        <p:spPr bwMode="auto">
          <a:xfrm>
            <a:off x="3143250" y="3429000"/>
            <a:ext cx="10191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Охрана окружающей среды – 0,00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214687" y="3214688"/>
            <a:ext cx="7143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9" name="Прямоугольник 34"/>
          <p:cNvSpPr>
            <a:spLocks noChangeArrowheads="1"/>
          </p:cNvSpPr>
          <p:nvPr/>
        </p:nvSpPr>
        <p:spPr bwMode="auto">
          <a:xfrm>
            <a:off x="3786188" y="5500688"/>
            <a:ext cx="12573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Образование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315 193 013,00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2964656" y="4179094"/>
            <a:ext cx="2643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1" name="Прямоугольник 37"/>
          <p:cNvSpPr>
            <a:spLocks noChangeArrowheads="1"/>
          </p:cNvSpPr>
          <p:nvPr/>
        </p:nvSpPr>
        <p:spPr bwMode="auto">
          <a:xfrm>
            <a:off x="4371975" y="3400425"/>
            <a:ext cx="102870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Культура –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22 600 776,90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4536281" y="3178969"/>
            <a:ext cx="6445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3" name="Прямоугольник 40"/>
          <p:cNvSpPr>
            <a:spLocks noChangeArrowheads="1"/>
          </p:cNvSpPr>
          <p:nvPr/>
        </p:nvSpPr>
        <p:spPr bwMode="auto">
          <a:xfrm>
            <a:off x="4857750" y="4143375"/>
            <a:ext cx="1233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Здравоохранение – 0,00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4893468" y="3393282"/>
            <a:ext cx="10715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5" name="Прямоугольник 46"/>
          <p:cNvSpPr>
            <a:spLocks noChangeArrowheads="1"/>
          </p:cNvSpPr>
          <p:nvPr/>
        </p:nvSpPr>
        <p:spPr bwMode="auto">
          <a:xfrm>
            <a:off x="5572125" y="4929188"/>
            <a:ext cx="1028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Социальная политика –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82 530 072,00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16200000" flipH="1">
            <a:off x="5143500" y="3857625"/>
            <a:ext cx="2000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7" name="Прямоугольник 50"/>
          <p:cNvSpPr>
            <a:spLocks noChangeArrowheads="1"/>
          </p:cNvSpPr>
          <p:nvPr/>
        </p:nvSpPr>
        <p:spPr bwMode="auto">
          <a:xfrm>
            <a:off x="6315074" y="3914775"/>
            <a:ext cx="1713310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 Физическая культура и спорт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3 693 306,20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6172200" y="3400425"/>
            <a:ext cx="1095375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9" name="Прямоугольник 53"/>
          <p:cNvSpPr>
            <a:spLocks noChangeArrowheads="1"/>
          </p:cNvSpPr>
          <p:nvPr/>
        </p:nvSpPr>
        <p:spPr bwMode="auto">
          <a:xfrm>
            <a:off x="6858000" y="4857750"/>
            <a:ext cx="10287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Средства массовой информации – 2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600 000,00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5400000">
            <a:off x="6465888" y="3892550"/>
            <a:ext cx="192881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1" name="Прямоугольник 56"/>
          <p:cNvSpPr>
            <a:spLocks noChangeArrowheads="1"/>
          </p:cNvSpPr>
          <p:nvPr/>
        </p:nvSpPr>
        <p:spPr bwMode="auto">
          <a:xfrm>
            <a:off x="7286625" y="5857875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Обслуживание государственного муниципального долга –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310 000,00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rot="5400000">
            <a:off x="6393657" y="4464844"/>
            <a:ext cx="307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63" name="Прямоугольник 61"/>
          <p:cNvSpPr>
            <a:spLocks noChangeArrowheads="1"/>
          </p:cNvSpPr>
          <p:nvPr/>
        </p:nvSpPr>
        <p:spPr bwMode="auto">
          <a:xfrm>
            <a:off x="7924800" y="3609975"/>
            <a:ext cx="12192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1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i="1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 (дотации) –       </a:t>
            </a:r>
            <a:r>
              <a:rPr lang="ru-RU" sz="1100" b="1" i="1" dirty="0" smtClean="0">
                <a:latin typeface="Times New Roman" pitchFamily="18" charset="0"/>
                <a:cs typeface="Times New Roman" pitchFamily="18" charset="0"/>
              </a:rPr>
              <a:t>16 633 900,00 рублей</a:t>
            </a:r>
            <a:endParaRPr lang="ru-RU" sz="11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8108950" y="3392488"/>
            <a:ext cx="92868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6" y="-2644"/>
            <a:ext cx="850106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40493" y="116632"/>
            <a:ext cx="8786813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Распределение  расходов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по разделам классификации расходов за 2019 год и на 2020 год, рублей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082178"/>
              </p:ext>
            </p:extLst>
          </p:nvPr>
        </p:nvGraphicFramePr>
        <p:xfrm>
          <a:off x="142843" y="1213002"/>
          <a:ext cx="8858312" cy="5913764"/>
        </p:xfrm>
        <a:graphic>
          <a:graphicData uri="http://schemas.openxmlformats.org/drawingml/2006/table">
            <a:tbl>
              <a:tblPr/>
              <a:tblGrid>
                <a:gridCol w="594416"/>
                <a:gridCol w="3618717"/>
                <a:gridCol w="1656184"/>
                <a:gridCol w="1368152"/>
                <a:gridCol w="1620843"/>
              </a:tblGrid>
              <a:tr h="70383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Наименование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Утвержденные бюджетные назначения на 2019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Исполненные расходы за 2019 год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Утвержденные бюджетные назначения на 2020 год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Общегосударственные вопросы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52 883 279,45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52 883 056,45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57 341 706,00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оборона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1 110 648,00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1 110 648,00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1 263 976,00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Национальная экономика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17 702 303,54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11 657 002,95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24 383 018,00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Жилищно-коммунальное хозяйство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25 663 269,96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16 042 916,98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18 394 298,37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37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Образование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330 276 601,44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321 608 639,25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315 193 013,00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763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Культура, кинематография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28 515 530,17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27 578 623,41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22 600 776,90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Социальная политика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30 749 098,98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27 349 377,88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82 530 072,00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94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Физическая культура и спорт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14 847 102,96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14 732 389,02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3 693 306,20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964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Средства массовой информации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2 828 523,53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2 828 523,53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Обслуживание муниципального долга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308 662,49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308 662,49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310 000,00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014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16 492 989,28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16 492 989,28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16 633 900,00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53356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</a:t>
                      </a:r>
                    </a:p>
                  </a:txBody>
                  <a:tcPr marL="6235" marR="6235" marT="623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 расходов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521 378 109,80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492 589 829,24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544 944 066,47</a:t>
                      </a:r>
                    </a:p>
                  </a:txBody>
                  <a:tcPr marL="6235" marR="6235" marT="623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7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42875" y="142875"/>
            <a:ext cx="8715375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Структура расходов бюджета </a:t>
            </a:r>
            <a:r>
              <a:rPr lang="ru-RU" sz="28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b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</a:rPr>
              <a:t>на 2020 год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552385"/>
              </p:ext>
            </p:extLst>
          </p:nvPr>
        </p:nvGraphicFramePr>
        <p:xfrm>
          <a:off x="441325" y="1408113"/>
          <a:ext cx="8493125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63" y="1143000"/>
            <a:ext cx="1049337" cy="882650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Прямоугольник 2"/>
          <p:cNvSpPr>
            <a:spLocks noChangeArrowheads="1"/>
          </p:cNvSpPr>
          <p:nvPr/>
        </p:nvSpPr>
        <p:spPr bwMode="auto">
          <a:xfrm>
            <a:off x="500063" y="285750"/>
            <a:ext cx="827881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!</a:t>
            </a:r>
            <a:r>
              <a:rPr lang="ru-RU" sz="2400" b="1" dirty="0">
                <a:latin typeface="Times New Roman" pitchFamily="18" charset="0"/>
                <a:cs typeface="Aharoni" pitchFamily="2" charset="-79"/>
              </a:rPr>
              <a:t>     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  <a:cs typeface="Aharoni" pitchFamily="2" charset="-79"/>
            </a:endParaRP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Представляем вам в краткой и доступной форме основные </a:t>
            </a:r>
          </a:p>
          <a:p>
            <a:pPr>
              <a:defRPr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параметры бюджета района на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год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годов</a:t>
            </a:r>
          </a:p>
          <a:p>
            <a:pPr algn="just"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200" dirty="0"/>
          </a:p>
        </p:txBody>
      </p:sp>
      <p:sp>
        <p:nvSpPr>
          <p:cNvPr id="3" name="圆角矩形 10"/>
          <p:cNvSpPr/>
          <p:nvPr/>
        </p:nvSpPr>
        <p:spPr>
          <a:xfrm>
            <a:off x="428625" y="4071938"/>
            <a:ext cx="8501063" cy="4286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Прямоугольник 3"/>
          <p:cNvSpPr>
            <a:spLocks noChangeArrowheads="1"/>
          </p:cNvSpPr>
          <p:nvPr/>
        </p:nvSpPr>
        <p:spPr bwMode="auto">
          <a:xfrm>
            <a:off x="2928938" y="1714500"/>
            <a:ext cx="3294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5" name="圆角矩形 8"/>
          <p:cNvSpPr/>
          <p:nvPr/>
        </p:nvSpPr>
        <p:spPr>
          <a:xfrm>
            <a:off x="428625" y="2214563"/>
            <a:ext cx="8501063" cy="571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圆角矩形 9"/>
          <p:cNvSpPr/>
          <p:nvPr/>
        </p:nvSpPr>
        <p:spPr>
          <a:xfrm>
            <a:off x="428625" y="2928938"/>
            <a:ext cx="8501063" cy="4286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圆角矩形 10"/>
          <p:cNvSpPr/>
          <p:nvPr/>
        </p:nvSpPr>
        <p:spPr>
          <a:xfrm>
            <a:off x="428625" y="3500438"/>
            <a:ext cx="8501063" cy="428625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圆角矩形 10"/>
          <p:cNvSpPr/>
          <p:nvPr/>
        </p:nvSpPr>
        <p:spPr>
          <a:xfrm>
            <a:off x="428625" y="4643438"/>
            <a:ext cx="8501063" cy="428625"/>
          </a:xfrm>
          <a:prstGeom prst="roundRect">
            <a:avLst/>
          </a:prstGeom>
          <a:solidFill>
            <a:srgbClr val="DADA4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428625" y="6000750"/>
            <a:ext cx="8501063" cy="5715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9286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圆角矩形 10"/>
          <p:cNvSpPr/>
          <p:nvPr/>
        </p:nvSpPr>
        <p:spPr>
          <a:xfrm>
            <a:off x="428625" y="5214938"/>
            <a:ext cx="8501063" cy="6429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кредит - это форма финансирования бюджетных расходов, которая предусматривает предоставление средств бюджету на возвратной и возмездной основах 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8910638" y="0"/>
            <a:ext cx="2825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15</a:t>
            </a:r>
          </a:p>
        </p:txBody>
      </p:sp>
      <p:sp>
        <p:nvSpPr>
          <p:cNvPr id="55305" name="Rectangle 2"/>
          <p:cNvSpPr>
            <a:spLocks noChangeArrowheads="1"/>
          </p:cNvSpPr>
          <p:nvPr/>
        </p:nvSpPr>
        <p:spPr bwMode="auto">
          <a:xfrm>
            <a:off x="928688" y="142875"/>
            <a:ext cx="7724775" cy="1200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Структура расходов учреждений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 муниципального района        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2020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1509" name="AutoShape 11"/>
          <p:cNvSpPr>
            <a:spLocks noChangeArrowheads="1"/>
          </p:cNvSpPr>
          <p:nvPr/>
        </p:nvSpPr>
        <p:spPr bwMode="auto">
          <a:xfrm>
            <a:off x="4932040" y="1484313"/>
            <a:ext cx="2808287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Казённые учреждения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230 206 909,27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рублей 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510" name="AutoShape 12"/>
          <p:cNvSpPr>
            <a:spLocks noChangeArrowheads="1"/>
          </p:cNvSpPr>
          <p:nvPr/>
        </p:nvSpPr>
        <p:spPr bwMode="auto">
          <a:xfrm>
            <a:off x="1115616" y="1484313"/>
            <a:ext cx="2808288" cy="2736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66FF"/>
              </a:gs>
              <a:gs pos="50000">
                <a:srgbClr val="6699FF"/>
              </a:gs>
              <a:gs pos="100000">
                <a:srgbClr val="3366FF"/>
              </a:gs>
            </a:gsLst>
            <a:lin ang="5400000" scaled="1"/>
          </a:gra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Бюджетные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учреждения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 314 737 157,20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рублей 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151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08" y="4394805"/>
            <a:ext cx="2571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1513" name="Picture 12" descr="http://img3.proshkolu.ru/content/media/pic/std/2000000/1793000/1792505-d01779822b7ba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21" y="4429125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yakcrb.ru/upload/000/u1/001/8202da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4143375"/>
            <a:ext cx="4246563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на 2020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</a:rPr>
              <a:t>года на общегосударственные вопросы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7188" y="12144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142875" y="1214438"/>
            <a:ext cx="878681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на общегосударственные вопросы запланированы в сумме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57 341 706,00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На содержание органов местного самоуправления района 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30 757 400,00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данному разделу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отражены расходы на содержание учреждения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МКУ «ХОЗУ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в сумме 17 539 000,00 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Осуществление полномочий по составлению (изменению) списков кандидатов в присяжные заседатели федеральных удов общей юрисдикции предусмотрено в сумме 12 878 рублей, за счет субвенции из бюджета Российской Федерации.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счет средств федерального бюджета предусмотрено содержание Отдела ЗАГС района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1 922 010,00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За счет средств субвенции из краевого бюджета предусмотрены расходы на содержание: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комиссии по делам несовершеннолетних детей – 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167 127,00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рублей;</a:t>
            </a:r>
          </a:p>
          <a:p>
            <a:pPr>
              <a:buFontTx/>
              <a:buChar char="-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административной комиссии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748 087,00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специалиста по охране труда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774 981,00  рублей; реализацию государственного полномочия по установлению регулируемых тарифов на регулярные перевозки пассажиров и багажа – 3 223,00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По данному разделу предусмотрено исполнение мероприятий  трех муниципальных программ с общим объемом средств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3 407 000,00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из резервного фонда администрации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муниципального района в сумме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1 000 000,00 рублей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www.metronews.ru/novosti/chinovnik-podmoskov-ja-popalsja-na-zavyshenii-stoimosti-remonta-dorog/Tpokin---SabTsyZ8e9Y5k/640.712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572000"/>
            <a:ext cx="29210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357188" y="142875"/>
            <a:ext cx="83581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в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2020 </a:t>
            </a:r>
            <a:r>
              <a:rPr lang="ru-RU" sz="2400" b="1" dirty="0">
                <a:solidFill>
                  <a:srgbClr val="C00000"/>
                </a:solidFill>
                <a:latin typeface="Bookman Old Style" pitchFamily="18" charset="0"/>
              </a:rPr>
              <a:t>году на национальную оборону и национальную экономику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3557" name="Picture 2" descr="http://autochelny.ru/images/articles/news/chelny-izvest/facts/20151116/1af64adf1aae0c89946f644bf756a6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25"/>
            <a:ext cx="264318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Прямоугольник 4"/>
          <p:cNvSpPr>
            <a:spLocks noChangeArrowheads="1"/>
          </p:cNvSpPr>
          <p:nvPr/>
        </p:nvSpPr>
        <p:spPr bwMode="auto">
          <a:xfrm>
            <a:off x="357188" y="4000500"/>
            <a:ext cx="3143250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разделу 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«Национальная оборона» в район поступают средства по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выполнению полномочий по первичному воинскому учету на территориях, где отсутствуют военные комиссариаты. За счет средств федерального бюджета в 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1 263 976,00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рублей. Данные средства субвенции передаются бюджетам  сельских поселений для выполнения указанных полномочий.</a:t>
            </a:r>
          </a:p>
        </p:txBody>
      </p:sp>
      <p:pic>
        <p:nvPicPr>
          <p:cNvPr id="23559" name="Picture 4" descr="http://unikassa.ru/wp-content/uploads/images/Lgotyi-shkolnikam-na-proezd-v-avtobuse-2017..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929188"/>
            <a:ext cx="235743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Прямоугольник 6"/>
          <p:cNvSpPr>
            <a:spLocks noChangeArrowheads="1"/>
          </p:cNvSpPr>
          <p:nvPr/>
        </p:nvSpPr>
        <p:spPr bwMode="auto">
          <a:xfrm>
            <a:off x="3286125" y="1857375"/>
            <a:ext cx="414337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рамках раздела </a:t>
            </a:r>
            <a:r>
              <a:rPr lang="ru-RU" sz="1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осуществляется исполнение программ «Развитие сельского хозяйства в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муниципальном районе» на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2019-2025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  плановые назначения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30 000,00 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рублей и «Развитие транспортного комплекса </a:t>
            </a:r>
            <a:r>
              <a:rPr lang="ru-RU" sz="13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 на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2019-2025 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годы, утвержденные ассигнования  в сумме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24 000 000,00 рублей</a:t>
            </a:r>
            <a:r>
              <a:rPr lang="ru-RU" sz="13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Исполнение программы предусматривает </a:t>
            </a:r>
            <a:r>
              <a:rPr lang="ru-RU" sz="1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автомобильных дорог,  расходы на обеспечение безопасности дорожного движения; капитальный ремонт и ремонт автомобильных дорог общего пользования населенных пунктов за счет средств краевого и районного бюджетов.</a:t>
            </a:r>
            <a:endParaRPr lang="ru-RU" sz="1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1" name="Picture 8" descr="https://im0-tub-ru.yandex.net/i?id=739f0996bdf4f2cbcdceb6508c472d19&amp;n=33&amp;h=215&amp;w=16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2071688"/>
            <a:ext cx="15335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428625" y="178593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143375"/>
            <a:ext cx="24987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000250"/>
            <a:ext cx="26431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143375"/>
            <a:ext cx="22860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428596" y="1500174"/>
            <a:ext cx="3131878" cy="157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45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7838" y="214313"/>
            <a:ext cx="8666162" cy="1071562"/>
          </a:xfrm>
          <a:ln>
            <a:solidFill>
              <a:schemeClr val="bg1">
                <a:alpha val="56862"/>
              </a:schemeClr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в 2020 году на жилищно-коммунальное хозяйство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28625" y="135731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84" name="AutoShape 6"/>
          <p:cNvSpPr>
            <a:spLocks noChangeArrowheads="1"/>
          </p:cNvSpPr>
          <p:nvPr/>
        </p:nvSpPr>
        <p:spPr bwMode="auto">
          <a:xfrm>
            <a:off x="428625" y="1505738"/>
            <a:ext cx="3143250" cy="1571625"/>
          </a:xfrm>
          <a:prstGeom prst="roundRect">
            <a:avLst>
              <a:gd name="adj" fmla="val 16667"/>
            </a:avLst>
          </a:prstGeom>
          <a:solidFill>
            <a:srgbClr val="92D050">
              <a:alpha val="5882"/>
            </a:srgbClr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126000" rIns="126000"/>
          <a:lstStyle/>
          <a:p>
            <a:pPr algn="ctr" defTabSz="912813"/>
            <a:endParaRPr lang="ru-RU" altLang="ru-RU" sz="2800" b="1" dirty="0" smtClean="0">
              <a:latin typeface="Times New Roman" pitchFamily="18" charset="0"/>
            </a:endParaRPr>
          </a:p>
          <a:p>
            <a:pPr algn="ctr" defTabSz="912813"/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17 149 836,57  рублей</a:t>
            </a:r>
            <a:endParaRPr lang="ru-RU" alt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928688" y="3214688"/>
            <a:ext cx="785812" cy="500062"/>
          </a:xfrm>
          <a:prstGeom prst="downArrow">
            <a:avLst>
              <a:gd name="adj1" fmla="val 23649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86" name="TextBox 15"/>
          <p:cNvSpPr txBox="1">
            <a:spLocks noChangeArrowheads="1"/>
          </p:cNvSpPr>
          <p:nvPr/>
        </p:nvSpPr>
        <p:spPr bwMode="auto">
          <a:xfrm>
            <a:off x="428625" y="3714750"/>
            <a:ext cx="1784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Жилищное хозяйство  </a:t>
            </a:r>
          </a:p>
          <a:p>
            <a:pPr algn="ctr" eaLnBrk="1" hangingPunct="1"/>
            <a:r>
              <a:rPr lang="ru-RU" altLang="ru-RU" sz="1100" b="1" dirty="0" smtClean="0"/>
              <a:t>590 000,00 рублей.</a:t>
            </a:r>
            <a:endParaRPr lang="ru-RU" altLang="ru-RU" sz="1100" b="1" dirty="0"/>
          </a:p>
        </p:txBody>
      </p:sp>
      <p:sp>
        <p:nvSpPr>
          <p:cNvPr id="24587" name="TextBox 17"/>
          <p:cNvSpPr txBox="1">
            <a:spLocks noChangeArrowheads="1"/>
          </p:cNvSpPr>
          <p:nvPr/>
        </p:nvSpPr>
        <p:spPr bwMode="auto">
          <a:xfrm>
            <a:off x="2928938" y="3643313"/>
            <a:ext cx="22145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Благоустройство – </a:t>
            </a:r>
          </a:p>
          <a:p>
            <a:pPr algn="ctr" eaLnBrk="1" hangingPunct="1"/>
            <a:r>
              <a:rPr lang="ru-RU" altLang="ru-RU" sz="1100" b="1" dirty="0" smtClean="0"/>
              <a:t>713 000,00 рублей.</a:t>
            </a:r>
            <a:endParaRPr lang="ru-RU" altLang="ru-RU" sz="1100" b="1" dirty="0"/>
          </a:p>
          <a:p>
            <a:pPr algn="ctr" eaLnBrk="1" hangingPunct="1"/>
            <a:endParaRPr lang="ru-RU" altLang="ru-RU" sz="1100" b="1" dirty="0"/>
          </a:p>
        </p:txBody>
      </p:sp>
      <p:sp>
        <p:nvSpPr>
          <p:cNvPr id="24588" name="TextBox 18"/>
          <p:cNvSpPr txBox="1">
            <a:spLocks noChangeArrowheads="1"/>
          </p:cNvSpPr>
          <p:nvPr/>
        </p:nvSpPr>
        <p:spPr bwMode="auto">
          <a:xfrm>
            <a:off x="5643563" y="1500188"/>
            <a:ext cx="33575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b="1" dirty="0"/>
              <a:t>Другие вопросы в области жилищно-коммунального хозяйства – </a:t>
            </a:r>
            <a:r>
              <a:rPr lang="ru-RU" altLang="ru-RU" sz="1100" b="1" dirty="0" smtClean="0"/>
              <a:t>2 359 836,57 рублей.</a:t>
            </a:r>
            <a:endParaRPr lang="ru-RU" altLang="ru-RU" sz="1100" b="1" dirty="0"/>
          </a:p>
          <a:p>
            <a:pPr algn="ctr" eaLnBrk="1" hangingPunct="1"/>
            <a:endParaRPr lang="ru-RU" altLang="ru-RU" sz="1100" b="1" dirty="0"/>
          </a:p>
        </p:txBody>
      </p:sp>
      <p:pic>
        <p:nvPicPr>
          <p:cNvPr id="24589" name="Picture 2" descr="http://pavpos.ru/files/articles/2014/08/28/articles_28082014_9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429125"/>
            <a:ext cx="257175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12"/>
          <p:cNvSpPr>
            <a:spLocks noChangeArrowheads="1"/>
          </p:cNvSpPr>
          <p:nvPr/>
        </p:nvSpPr>
        <p:spPr bwMode="auto">
          <a:xfrm rot="19622814">
            <a:off x="2589213" y="3114675"/>
            <a:ext cx="868362" cy="655638"/>
          </a:xfrm>
          <a:prstGeom prst="downArrow">
            <a:avLst>
              <a:gd name="adj1" fmla="val 22364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4317206" y="1183482"/>
            <a:ext cx="866775" cy="2071688"/>
          </a:xfrm>
          <a:prstGeom prst="downArrow">
            <a:avLst>
              <a:gd name="adj1" fmla="val 21453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92" name="TextBox 23"/>
          <p:cNvSpPr txBox="1">
            <a:spLocks noChangeArrowheads="1"/>
          </p:cNvSpPr>
          <p:nvPr/>
        </p:nvSpPr>
        <p:spPr bwMode="auto">
          <a:xfrm>
            <a:off x="5715000" y="3929063"/>
            <a:ext cx="3429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/>
              <a:t>Коммунальное хозяйство  </a:t>
            </a:r>
          </a:p>
          <a:p>
            <a:pPr algn="ctr" eaLnBrk="1" hangingPunct="1"/>
            <a:r>
              <a:rPr lang="ru-RU" altLang="ru-RU" sz="1100" b="1" dirty="0" smtClean="0"/>
              <a:t>13 487 000,00 рублей.</a:t>
            </a:r>
            <a:endParaRPr lang="ru-RU" altLang="ru-RU" sz="1100" b="1" dirty="0"/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 rot="18131348">
            <a:off x="4495007" y="2086769"/>
            <a:ext cx="868362" cy="2781300"/>
          </a:xfrm>
          <a:prstGeom prst="downArrow">
            <a:avLst>
              <a:gd name="adj1" fmla="val 20887"/>
              <a:gd name="adj2" fmla="val 25000"/>
            </a:avLst>
          </a:prstGeom>
          <a:solidFill>
            <a:schemeClr val="accent5">
              <a:lumMod val="90000"/>
              <a:alpha val="60000"/>
            </a:schemeClr>
          </a:solidFill>
          <a:ln w="158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800" smtClean="0"/>
          </a:p>
        </p:txBody>
      </p:sp>
      <p:sp>
        <p:nvSpPr>
          <p:cNvPr id="24594" name="TextBox 15"/>
          <p:cNvSpPr txBox="1">
            <a:spLocks noChangeArrowheads="1"/>
          </p:cNvSpPr>
          <p:nvPr/>
        </p:nvSpPr>
        <p:spPr bwMode="auto">
          <a:xfrm>
            <a:off x="142875" y="5857875"/>
            <a:ext cx="25717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100" b="1"/>
              <a:t>Средства запланированы на уплату  взносов за капитальный </a:t>
            </a:r>
          </a:p>
          <a:p>
            <a:pPr algn="just" eaLnBrk="1" hangingPunct="1"/>
            <a:r>
              <a:rPr lang="ru-RU" altLang="ru-RU" sz="1100" b="1"/>
              <a:t>ремонт муниципального</a:t>
            </a:r>
          </a:p>
          <a:p>
            <a:pPr algn="just" eaLnBrk="1" hangingPunct="1"/>
            <a:r>
              <a:rPr lang="ru-RU" altLang="ru-RU" sz="1100" b="1"/>
              <a:t> жилищного фонда.</a:t>
            </a:r>
          </a:p>
        </p:txBody>
      </p:sp>
      <p:sp>
        <p:nvSpPr>
          <p:cNvPr id="24595" name="TextBox 23"/>
          <p:cNvSpPr txBox="1">
            <a:spLocks noChangeArrowheads="1"/>
          </p:cNvSpPr>
          <p:nvPr/>
        </p:nvSpPr>
        <p:spPr bwMode="auto">
          <a:xfrm>
            <a:off x="5786438" y="6088063"/>
            <a:ext cx="314325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/>
              <a:t> Данные средства  планируется направить на содержание и модернизацию </a:t>
            </a:r>
          </a:p>
          <a:p>
            <a:pPr algn="ctr" eaLnBrk="1" hangingPunct="1"/>
            <a:r>
              <a:rPr lang="ru-RU" altLang="ru-RU" sz="1100" b="1"/>
              <a:t>коммунальной инфраструктуры.</a:t>
            </a:r>
          </a:p>
          <a:p>
            <a:pPr algn="ctr" eaLnBrk="1" hangingPunct="1">
              <a:buFontTx/>
              <a:buChar char="-"/>
            </a:pPr>
            <a:endParaRPr lang="ru-RU" altLang="ru-RU" sz="1100" b="1"/>
          </a:p>
        </p:txBody>
      </p:sp>
      <p:sp>
        <p:nvSpPr>
          <p:cNvPr id="24596" name="TextBox 17"/>
          <p:cNvSpPr txBox="1">
            <a:spLocks noChangeArrowheads="1"/>
          </p:cNvSpPr>
          <p:nvPr/>
        </p:nvSpPr>
        <p:spPr bwMode="auto">
          <a:xfrm>
            <a:off x="2643188" y="6143625"/>
            <a:ext cx="3000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/>
              <a:t>Средства предусматривают содержание территории Яковлевского района.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4786313"/>
            <a:ext cx="221456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1285875"/>
            <a:ext cx="19923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57750"/>
            <a:ext cx="2143125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370384" y="1287463"/>
            <a:ext cx="2496172" cy="1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6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231900"/>
            <a:ext cx="1951037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14875"/>
            <a:ext cx="20002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757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в 2020 году на 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образование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401638" y="1033463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10" name="AutoShape 6"/>
          <p:cNvSpPr>
            <a:spLocks noChangeArrowheads="1"/>
          </p:cNvSpPr>
          <p:nvPr/>
        </p:nvSpPr>
        <p:spPr bwMode="auto">
          <a:xfrm>
            <a:off x="3348038" y="1287463"/>
            <a:ext cx="2530475" cy="1547812"/>
          </a:xfrm>
          <a:prstGeom prst="roundRect">
            <a:avLst>
              <a:gd name="adj" fmla="val 16667"/>
            </a:avLst>
          </a:prstGeom>
          <a:solidFill>
            <a:srgbClr val="79ADEB">
              <a:alpha val="7059"/>
            </a:srgbClr>
          </a:solidFill>
          <a:ln w="19050">
            <a:solidFill>
              <a:srgbClr val="0070C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defTabSz="912813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315 193 013,00 рублей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15913" y="1247775"/>
            <a:ext cx="1943100" cy="1543050"/>
          </a:xfrm>
          <a:prstGeom prst="rect">
            <a:avLst/>
          </a:prstGeom>
          <a:solidFill>
            <a:srgbClr val="79ADEB">
              <a:alpha val="5098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285750" y="4714875"/>
            <a:ext cx="2071688" cy="1643063"/>
          </a:xfrm>
          <a:prstGeom prst="rect">
            <a:avLst/>
          </a:prstGeom>
          <a:solidFill>
            <a:srgbClr val="79ADEB">
              <a:alpha val="10196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/>
            <a:endParaRPr lang="ru-RU" altLang="ru-RU" sz="1200" b="1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643688" y="4786313"/>
            <a:ext cx="2214562" cy="1652587"/>
          </a:xfrm>
          <a:prstGeom prst="rect">
            <a:avLst/>
          </a:prstGeom>
          <a:solidFill>
            <a:srgbClr val="79ADEB">
              <a:alpha val="5882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/>
          <a:p>
            <a:pPr algn="ctr" defTabSz="912813">
              <a:defRPr/>
            </a:pPr>
            <a:endParaRPr lang="ru-RU" altLang="ru-RU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7994511">
            <a:off x="1607803" y="3133055"/>
            <a:ext cx="1980772" cy="563419"/>
          </a:xfrm>
          <a:prstGeom prst="curvedUpArrow">
            <a:avLst>
              <a:gd name="adj1" fmla="val 34009"/>
              <a:gd name="adj2" fmla="val 72700"/>
              <a:gd name="adj3" fmla="val 74009"/>
            </a:avLst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  <a:scene3d>
            <a:camera prst="orthographicFront">
              <a:rot lat="1800000" lon="600000" rev="21594000"/>
            </a:camera>
            <a:lightRig rig="threePt" dir="t"/>
          </a:scene3d>
        </p:spPr>
        <p:txBody>
          <a:bodyPr wrap="none" anchor="ctr"/>
          <a:lstStyle/>
          <a:p>
            <a:pPr defTabSz="912813">
              <a:defRPr/>
            </a:pPr>
            <a:endParaRPr lang="ru-RU"/>
          </a:p>
        </p:txBody>
      </p:sp>
      <p:sp>
        <p:nvSpPr>
          <p:cNvPr id="25615" name="AutoShape 11"/>
          <p:cNvSpPr>
            <a:spLocks noChangeArrowheads="1"/>
          </p:cNvSpPr>
          <p:nvPr/>
        </p:nvSpPr>
        <p:spPr bwMode="auto">
          <a:xfrm rot="2313247">
            <a:off x="5591175" y="3132138"/>
            <a:ext cx="1984375" cy="525462"/>
          </a:xfrm>
          <a:prstGeom prst="curvedDownArrow">
            <a:avLst>
              <a:gd name="adj1" fmla="val 49094"/>
              <a:gd name="adj2" fmla="val 105985"/>
              <a:gd name="adj3" fmla="val 83417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25616" name="AutoShape 12"/>
          <p:cNvSpPr>
            <a:spLocks noChangeArrowheads="1"/>
          </p:cNvSpPr>
          <p:nvPr/>
        </p:nvSpPr>
        <p:spPr bwMode="auto">
          <a:xfrm>
            <a:off x="4214813" y="3000375"/>
            <a:ext cx="776287" cy="977900"/>
          </a:xfrm>
          <a:prstGeom prst="downArrow">
            <a:avLst>
              <a:gd name="adj1" fmla="val 50000"/>
              <a:gd name="adj2" fmla="val 28495"/>
            </a:avLst>
          </a:prstGeom>
          <a:solidFill>
            <a:srgbClr val="79ADEB">
              <a:alpha val="49803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2813"/>
            <a:endParaRPr lang="ru-RU" altLang="ru-RU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000875" y="1285875"/>
            <a:ext cx="1992313" cy="1500188"/>
          </a:xfrm>
          <a:prstGeom prst="rect">
            <a:avLst/>
          </a:prstGeom>
          <a:solidFill>
            <a:srgbClr val="79ADEB">
              <a:alpha val="9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970588" y="1690688"/>
            <a:ext cx="966787" cy="757237"/>
          </a:xfrm>
          <a:prstGeom prst="righ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>
            <a:off x="2281238" y="1643063"/>
            <a:ext cx="893762" cy="836612"/>
          </a:xfrm>
          <a:prstGeom prst="leftArrow">
            <a:avLst/>
          </a:prstGeom>
          <a:solidFill>
            <a:srgbClr val="79ADEB">
              <a:alpha val="49804"/>
            </a:srgbClr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3429000" y="4857750"/>
            <a:ext cx="2155825" cy="1581150"/>
          </a:xfrm>
          <a:prstGeom prst="rect">
            <a:avLst/>
          </a:prstGeom>
          <a:solidFill>
            <a:srgbClr val="79ADEB">
              <a:alpha val="6000"/>
            </a:srgbClr>
          </a:solidFill>
          <a:ln w="25400">
            <a:solidFill>
              <a:srgbClr val="0070C0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2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5"/>
          <p:cNvSpPr>
            <a:spLocks noChangeArrowheads="1"/>
          </p:cNvSpPr>
          <p:nvPr/>
        </p:nvSpPr>
        <p:spPr bwMode="auto">
          <a:xfrm>
            <a:off x="0" y="2857500"/>
            <a:ext cx="2500313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61 372 319,00 рублей.</a:t>
            </a:r>
            <a:endParaRPr lang="ru-RU" alt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22" name="TextBox 25"/>
          <p:cNvSpPr>
            <a:spLocks noChangeArrowheads="1"/>
          </p:cNvSpPr>
          <p:nvPr/>
        </p:nvSpPr>
        <p:spPr bwMode="auto">
          <a:xfrm>
            <a:off x="178593" y="3764816"/>
            <a:ext cx="2143125" cy="830997"/>
          </a:xfrm>
          <a:custGeom>
            <a:avLst/>
            <a:gdLst>
              <a:gd name="T0" fmla="*/ 0 w 3929090"/>
              <a:gd name="T1" fmla="*/ 0 h 2585323"/>
              <a:gd name="T2" fmla="*/ 1 w 3929090"/>
              <a:gd name="T3" fmla="*/ 0 h 2585323"/>
              <a:gd name="T4" fmla="*/ 1 w 3929090"/>
              <a:gd name="T5" fmla="*/ 0 h 2585323"/>
              <a:gd name="T6" fmla="*/ 0 w 3929090"/>
              <a:gd name="T7" fmla="*/ 0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2813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Общее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образование -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2813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208 583 318,00 рублей.</a:t>
            </a:r>
            <a:endParaRPr lang="ru-RU" alt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5"/>
          <p:cNvSpPr>
            <a:spLocks noChangeArrowheads="1"/>
          </p:cNvSpPr>
          <p:nvPr/>
        </p:nvSpPr>
        <p:spPr bwMode="auto">
          <a:xfrm>
            <a:off x="3071813" y="4071938"/>
            <a:ext cx="2786062" cy="523875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– </a:t>
            </a: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22 729 000,00 рублей.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5"/>
          <p:cNvSpPr>
            <a:spLocks noChangeArrowheads="1"/>
          </p:cNvSpPr>
          <p:nvPr/>
        </p:nvSpPr>
        <p:spPr bwMode="auto">
          <a:xfrm>
            <a:off x="6858000" y="4000500"/>
            <a:ext cx="2143125" cy="738664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 </a:t>
            </a: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в области образования– </a:t>
            </a:r>
          </a:p>
          <a:p>
            <a:pPr algn="ctr" defTabSz="912813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18 421 000,00 рублей.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5"/>
          <p:cNvSpPr>
            <a:spLocks noChangeArrowheads="1"/>
          </p:cNvSpPr>
          <p:nvPr/>
        </p:nvSpPr>
        <p:spPr bwMode="auto">
          <a:xfrm>
            <a:off x="6786563" y="2857500"/>
            <a:ext cx="2214562" cy="738188"/>
          </a:xfrm>
          <a:custGeom>
            <a:avLst/>
            <a:gdLst>
              <a:gd name="T0" fmla="*/ 0 w 3929090"/>
              <a:gd name="T1" fmla="*/ 0 h 2585323"/>
              <a:gd name="T2" fmla="*/ 3281072 w 3929090"/>
              <a:gd name="T3" fmla="*/ 0 h 2585323"/>
              <a:gd name="T4" fmla="*/ 3281072 w 3929090"/>
              <a:gd name="T5" fmla="*/ 11321709 h 2585323"/>
              <a:gd name="T6" fmla="*/ 0 w 3929090"/>
              <a:gd name="T7" fmla="*/ 11321709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– </a:t>
            </a:r>
          </a:p>
          <a:p>
            <a:pPr algn="ctr">
              <a:defRPr/>
            </a:pPr>
            <a:r>
              <a:rPr lang="ru-RU" alt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4 087 058,00 рублей.</a:t>
            </a:r>
            <a:endParaRPr lang="ru-RU" altLang="ru-RU" sz="1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42875" y="500063"/>
            <a:ext cx="67151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Сеть образовательных учреждений, реализующих в районе программу                                            дошкольного        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образования,  в настоящее время включает 4 учреждения.</a:t>
            </a:r>
          </a:p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                            По данному разделу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реализуются две подпрограммы: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по  подпрограмме «Развитие системы дошкольного образования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на 2019 – 2025 годы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запланировано средств в сумме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59 682 319 рублей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-по  подпрограмме «Пожарная безопасность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 на 2019 – 2025 годы 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предусмотрено средств в сумме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1 690 000,00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рублей.</a:t>
            </a:r>
          </a:p>
        </p:txBody>
      </p:sp>
      <p:pic>
        <p:nvPicPr>
          <p:cNvPr id="7" name="Рисунок 6" descr="Дошколь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12712">
            <a:off x="45043" y="63614"/>
            <a:ext cx="1572082" cy="11449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357188" y="1928813"/>
            <a:ext cx="557212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ОБЩЕГО ОБРАЗОВАНИЯ</a:t>
            </a:r>
          </a:p>
          <a:p>
            <a:pPr eaLnBrk="1" hangingPunct="1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общеобразовательным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учреждениям относятся 5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школ.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района.</a:t>
            </a:r>
          </a:p>
        </p:txBody>
      </p:sp>
      <p:graphicFrame>
        <p:nvGraphicFramePr>
          <p:cNvPr id="2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071369"/>
              </p:ext>
            </p:extLst>
          </p:nvPr>
        </p:nvGraphicFramePr>
        <p:xfrm>
          <a:off x="2123728" y="1960156"/>
          <a:ext cx="2727920" cy="204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4" descr="images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2719561"/>
            <a:ext cx="1463378" cy="106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</p:spPr>
      </p:pic>
      <p:sp>
        <p:nvSpPr>
          <p:cNvPr id="26632" name="TextBox 2"/>
          <p:cNvSpPr txBox="1">
            <a:spLocks noChangeArrowheads="1"/>
          </p:cNvSpPr>
          <p:nvPr/>
        </p:nvSpPr>
        <p:spPr bwMode="auto">
          <a:xfrm>
            <a:off x="4851648" y="2814956"/>
            <a:ext cx="428396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Расходы осуществляют следующие учреждения района:</a:t>
            </a:r>
          </a:p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ДО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Дом детского творчества»;</a:t>
            </a:r>
          </a:p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МБУ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 «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оздоровительно-образовательный спортивный центр»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с. Яковлевка; </a:t>
            </a:r>
          </a:p>
        </p:txBody>
      </p:sp>
      <p:sp>
        <p:nvSpPr>
          <p:cNvPr id="26633" name="Прямоугольник 12"/>
          <p:cNvSpPr>
            <a:spLocks noChangeArrowheads="1"/>
          </p:cNvSpPr>
          <p:nvPr/>
        </p:nvSpPr>
        <p:spPr bwMode="auto">
          <a:xfrm>
            <a:off x="2000250" y="1428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ДОШКОЛЬНОГО ОБРАЗОВАНИЯ</a:t>
            </a:r>
            <a:endParaRPr lang="ru-RU" sz="1400">
              <a:solidFill>
                <a:srgbClr val="C00000"/>
              </a:solidFill>
            </a:endParaRPr>
          </a:p>
        </p:txBody>
      </p:sp>
      <p:sp>
        <p:nvSpPr>
          <p:cNvPr id="26634" name="Прямоугольник 14"/>
          <p:cNvSpPr>
            <a:spLocks noChangeArrowheads="1"/>
          </p:cNvSpPr>
          <p:nvPr/>
        </p:nvSpPr>
        <p:spPr bwMode="auto">
          <a:xfrm>
            <a:off x="4429125" y="2500313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</a:t>
            </a:r>
          </a:p>
        </p:txBody>
      </p:sp>
      <p:sp>
        <p:nvSpPr>
          <p:cNvPr id="26635" name="TextBox 2"/>
          <p:cNvSpPr txBox="1">
            <a:spLocks noChangeArrowheads="1"/>
          </p:cNvSpPr>
          <p:nvPr/>
        </p:nvSpPr>
        <p:spPr bwMode="auto">
          <a:xfrm>
            <a:off x="4932039" y="3721796"/>
            <a:ext cx="406908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МБ загородное стационарное учреждение отдыха и оздоровления детей «Юность»;</a:t>
            </a:r>
          </a:p>
          <a:p>
            <a:pPr marL="285750" indent="-285750" eaLnBrk="1" hangingPunct="1">
              <a:buFontTx/>
              <a:buChar char="-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МБУ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ДО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Яковлевская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детская школа искусств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eaLnBrk="1" hangingPunct="1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Всего расходов на дополнительное образование детей предусмотрено на 2020 год в сумме 22 729 000,00 рублей.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6" name="TextBox 18"/>
          <p:cNvSpPr txBox="1">
            <a:spLocks noChangeArrowheads="1"/>
          </p:cNvSpPr>
          <p:nvPr/>
        </p:nvSpPr>
        <p:spPr bwMode="auto">
          <a:xfrm>
            <a:off x="8143875" y="3786188"/>
            <a:ext cx="220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637" name="TextBox 2"/>
          <p:cNvSpPr txBox="1">
            <a:spLocks noChangeArrowheads="1"/>
          </p:cNvSpPr>
          <p:nvPr/>
        </p:nvSpPr>
        <p:spPr bwMode="auto">
          <a:xfrm>
            <a:off x="193833" y="5009763"/>
            <a:ext cx="878681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МОЛОДЕЖНАЯ ПОЛИТИКА </a:t>
            </a:r>
          </a:p>
          <a:p>
            <a:pPr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подразделу запланированы расходы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4 087 058,00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За счет средств субвенции из краевого бюджета предусмотрена организация и обеспечение оздоровления и отдыха детей в объеме 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893 058,00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Расходы на проведение мероприятий МП «Молодежь –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Яковлевскому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муниципальному району»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 составят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250 000,00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На денежное содержание отдела молодежной политики и спорта запланировано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845 000,00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По подпрограмме «Развитие системы дополнительного образования, отдыха, оздоровления и занятости детей и подростов»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2019-2025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годы предусмотрено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1 099 000,00 рублей на создание условий для отдыха, оздоровления, занятости детей и подростков.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42874" y="3917156"/>
            <a:ext cx="2916957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Расходы на общее образование за 2019 год по плану – 210 221 842,84 рублей, исполнено 202 697 513,66 рублей. Бюджет на 2020 год – 208 583 318,00 рублей.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http://edu.vgasu.vrn.ru/sub-faculties/pb/Shared%20Documents/%D0%A4%D0%BE%D1%82%D0%BE%D0%B3%D1%80%D0%B0%D1%84%D0%B8%D0%B8%20%D0%BA%D0%B0%D1%84%D0%B5%D0%B4%D1%80%D1%8B/%D0%A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5857875"/>
            <a:ext cx="107156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gukovest.ru/old/images/stories/_so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71462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funlib.ru/cimg/2014/101918/44257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86063"/>
            <a:ext cx="2928938" cy="2000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42844" y="1285860"/>
            <a:ext cx="2928958" cy="350046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В рамках подпрограммы «Сохранение и развитие библиотечно-информационного дела в </a:t>
            </a:r>
            <a:r>
              <a:rPr lang="ru-RU" altLang="ru-RU" sz="14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районе» на 2019-2025 годы расходы по плану предусмотрены в сумме                7 040 776,90 рублей.</a:t>
            </a:r>
            <a:endParaRPr lang="ru-RU" altLang="ru-RU" sz="1400" b="1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214678" y="1714488"/>
            <a:ext cx="2796313" cy="19107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3214678" y="1714488"/>
            <a:ext cx="2796313" cy="1910772"/>
          </a:xfrm>
          <a:prstGeom prst="roundRect">
            <a:avLst>
              <a:gd name="adj" fmla="val 16667"/>
            </a:avLst>
          </a:prstGeom>
          <a:noFill/>
          <a:ln w="19050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lIns="0" tIns="0" rIns="0" bIns="0" anchor="b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3600" dirty="0" smtClean="0">
              <a:ln w="254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b="1" dirty="0" smtClean="0">
                <a:ln w="254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22 600 776,90 рублей</a:t>
            </a:r>
            <a:endParaRPr lang="ru-RU" altLang="ru-RU" sz="3600" b="1" dirty="0">
              <a:ln w="2540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143636" y="1428736"/>
            <a:ext cx="2857520" cy="3429024"/>
          </a:xfrm>
          <a:prstGeom prst="rect">
            <a:avLst/>
          </a:prstGeom>
          <a:solidFill>
            <a:schemeClr val="tx1">
              <a:alpha val="3000"/>
            </a:scheme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На мероприятия подпрограммы «Сохранение и развитие культуры в </a:t>
            </a:r>
            <a:r>
              <a:rPr lang="ru-RU" altLang="ru-RU" sz="13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300" b="1" dirty="0" smtClean="0">
                <a:ln>
                  <a:solidFill>
                    <a:schemeClr val="tx1"/>
                  </a:solidFill>
                </a:ln>
              </a:rPr>
              <a:t> муниципальном районе» на 2019-2025 годы расходы запланированы в сумме                 11 328 000,00 рублей</a:t>
            </a:r>
            <a:endParaRPr lang="ru-RU" altLang="ru-RU" sz="1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7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142875"/>
            <a:ext cx="8229600" cy="920750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в 2020 году на культуру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42844" y="5000636"/>
            <a:ext cx="2928958" cy="1643074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200" b="1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По подпрограмме «Пожарная безопасность» в учреждениях культуры запланировано 97 000,00 рублей</a:t>
            </a:r>
            <a:endParaRPr lang="ru-RU" altLang="ru-RU" sz="1600" b="1" dirty="0" smtClean="0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143636" y="4929198"/>
            <a:ext cx="2857520" cy="1643074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600" b="1" dirty="0" smtClean="0">
                <a:ln>
                  <a:solidFill>
                    <a:schemeClr val="tx1"/>
                  </a:solidFill>
                </a:ln>
              </a:rPr>
              <a:t>На обеспечение деятельности МКУ «Управление культуры» запланировано средств в сумме 3 830 000,00 рублей</a:t>
            </a:r>
            <a:endParaRPr lang="ru-RU" altLang="ru-RU" sz="1600" b="1" dirty="0" smtClean="0"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214678" y="3786190"/>
            <a:ext cx="2857520" cy="2786082"/>
          </a:xfrm>
          <a:prstGeom prst="rect">
            <a:avLst/>
          </a:prstGeom>
          <a:solidFill>
            <a:srgbClr val="FF9966">
              <a:alpha val="5882"/>
            </a:srgbClr>
          </a:solidFill>
          <a:ln w="1905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На реализацию подпрограммы «Патриотическое воспитание граждан Российской Федерации в </a:t>
            </a:r>
            <a:r>
              <a:rPr lang="ru-RU" altLang="ru-RU" sz="1400" b="1" dirty="0" err="1" smtClean="0">
                <a:ln>
                  <a:solidFill>
                    <a:schemeClr val="tx1"/>
                  </a:solidFill>
                </a:ln>
              </a:rPr>
              <a:t>Яковлевском</a:t>
            </a:r>
            <a:r>
              <a:rPr lang="ru-RU" altLang="ru-RU" sz="1400" b="1" dirty="0" smtClean="0">
                <a:ln>
                  <a:solidFill>
                    <a:schemeClr val="tx1"/>
                  </a:solidFill>
                </a:ln>
              </a:rPr>
              <a:t> районе» на 2019-2025 годы предусмотрено         305 000,00 рублей</a:t>
            </a:r>
            <a:r>
              <a:rPr lang="ru-RU" altLang="ru-RU" sz="1400" b="1" dirty="0" smtClean="0"/>
              <a:t>.</a:t>
            </a:r>
          </a:p>
        </p:txBody>
      </p:sp>
      <p:pic>
        <p:nvPicPr>
          <p:cNvPr id="27662" name="Picture 8" descr="http://www.funlib.ru/cimg/2014/102115/47004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286375"/>
            <a:ext cx="17859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2" descr="http://bestseller.kz/upload/iblock/89f/89f91ed15fcf5f5f1bf2cffb3fdeb1f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072063"/>
            <a:ext cx="10001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428750"/>
            <a:ext cx="221456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2" y="1124744"/>
            <a:ext cx="1922106" cy="14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75850" y="1578055"/>
            <a:ext cx="2236096" cy="14158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6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511175"/>
            <a:ext cx="8709025" cy="465138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в 2020 году на социальную политику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38100" y="980728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38100" y="4834987"/>
            <a:ext cx="2928938" cy="1880137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200" b="1" dirty="0" smtClean="0"/>
              <a:t>По Подпрограмме «Доступная среда» на 2019 – 2025 годы предусмотрены расходы на </a:t>
            </a:r>
            <a:r>
              <a:rPr lang="ru-RU" altLang="ru-RU" sz="1100" b="1" dirty="0" smtClean="0"/>
              <a:t>обеспечение  беспрепятственного доступа инвалидов к  объектам социальной инфраструктуры  в сумме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30 000 рублей</a:t>
            </a:r>
            <a:r>
              <a:rPr lang="ru-RU" altLang="ru-RU" sz="1100" b="1" dirty="0" smtClean="0"/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altLang="ru-RU" sz="11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100" b="1" dirty="0" smtClean="0"/>
              <a:t>На обеспечение мер социальной поддержки педагогическим работникам предусмотрены субвенции из краевого бюджета в сумме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2 250 000,00 рублей</a:t>
            </a:r>
            <a:r>
              <a:rPr lang="ru-RU" altLang="ru-RU" sz="1100" b="1" dirty="0" smtClean="0"/>
              <a:t>.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5796756" y="2168595"/>
            <a:ext cx="693738" cy="485775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2643187" y="2051050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83" name="TextBox 9"/>
          <p:cNvSpPr txBox="1">
            <a:spLocks noChangeArrowheads="1"/>
          </p:cNvSpPr>
          <p:nvPr/>
        </p:nvSpPr>
        <p:spPr bwMode="auto">
          <a:xfrm>
            <a:off x="2833688" y="1054835"/>
            <a:ext cx="34476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82 530 072,00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sp>
        <p:nvSpPr>
          <p:cNvPr id="28684" name="TextBox 9"/>
          <p:cNvSpPr txBox="1">
            <a:spLocks noChangeArrowheads="1"/>
          </p:cNvSpPr>
          <p:nvPr/>
        </p:nvSpPr>
        <p:spPr bwMode="auto">
          <a:xfrm>
            <a:off x="41062" y="2654370"/>
            <a:ext cx="2681521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Пенсионное обеспечение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Запланированы средства в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сумме           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2 360 000 рублей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на выплату пенсии за выслугу лет муниципальным служащим</a:t>
            </a:r>
          </a:p>
        </p:txBody>
      </p:sp>
      <p:sp>
        <p:nvSpPr>
          <p:cNvPr id="28685" name="TextBox 9"/>
          <p:cNvSpPr txBox="1">
            <a:spLocks noChangeArrowheads="1"/>
          </p:cNvSpPr>
          <p:nvPr/>
        </p:nvSpPr>
        <p:spPr bwMode="auto">
          <a:xfrm>
            <a:off x="6000750" y="3143250"/>
            <a:ext cx="314325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выплату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компенсация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части родительской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платы  за присмотр и уход за детьми за счет субвенции из краевого бюджета запланированы расходы в сумме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2 035 737,00 рублей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На реализацию государственного полномочия по </a:t>
            </a:r>
            <a:r>
              <a:rPr lang="ru-RU" sz="11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соцальной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поддержке лиц, принявших на воспитание в семью детей, оставшихся без попечения родителей выделены субвенции в сумме </a:t>
            </a:r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45 567 770,00 рублей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6" name="TextBox 9"/>
          <p:cNvSpPr txBox="1">
            <a:spLocks noChangeArrowheads="1"/>
          </p:cNvSpPr>
          <p:nvPr/>
        </p:nvSpPr>
        <p:spPr bwMode="auto">
          <a:xfrm>
            <a:off x="3068658" y="3913643"/>
            <a:ext cx="301178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На обеспечение мер социальной поддержки педагогическим работникам за счет средств субвенции из краевого бюджета предусмотрено направить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1 600 000,00 рублей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обеспечение  жильем молодых семей  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запланированы средства бюджетов всех уровней 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1 869 399,00 рублей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Обеспечение  жилыми помещениями детей-сирот и детей, оставшихся без попечения родителей за счет средств краевого бюджета –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27 773 928,00 рублей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. Социальные выплаты на обеспечение  жильем граждан Российской Федерации, проживающих в сельской местности – </a:t>
            </a:r>
            <a:r>
              <a:rPr lang="ru-RU" altLang="ru-RU" sz="1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305 760,00 рублей</a:t>
            </a:r>
            <a:r>
              <a:rPr lang="ru-RU" altLang="ru-RU" sz="1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7922270">
            <a:off x="2840037" y="3208072"/>
            <a:ext cx="733425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5400000">
            <a:off x="4352925" y="3336926"/>
            <a:ext cx="622300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080443" y="4917805"/>
            <a:ext cx="2956053" cy="857250"/>
          </a:xfrm>
          <a:prstGeom prst="rect">
            <a:avLst/>
          </a:prstGeom>
          <a:solidFill>
            <a:schemeClr val="accent5">
              <a:alpha val="8000"/>
            </a:schemeClr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lIns="108000" tIns="0" rIns="108000" bIns="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1200" b="1" dirty="0" smtClean="0"/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100" b="1" dirty="0" smtClean="0"/>
              <a:t>За счет субвенции из краевого бюджета предусмотрены расходы по назначению и предоставлению выплаты единовременного пособия при передаче ребенка на воспитание в семью –              </a:t>
            </a:r>
            <a:r>
              <a:rPr lang="ru-RU" sz="1100" b="1" dirty="0" smtClean="0">
                <a:solidFill>
                  <a:srgbClr val="FF0000"/>
                </a:solidFill>
              </a:rPr>
              <a:t>767 478,00 рублей</a:t>
            </a:r>
            <a:r>
              <a:rPr lang="ru-RU" sz="1100" b="1" dirty="0" smtClean="0"/>
              <a:t>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1100" b="1" dirty="0" smtClean="0"/>
              <a:t>На мероприятия по социализации пожилых людей в обществе планируется направить</a:t>
            </a:r>
            <a:r>
              <a:rPr lang="ru-RU" altLang="ru-RU" sz="1100" b="1" dirty="0" smtClean="0"/>
              <a:t> </a:t>
            </a:r>
            <a:r>
              <a:rPr lang="ru-RU" altLang="ru-RU" sz="1100" b="1" dirty="0" smtClean="0">
                <a:solidFill>
                  <a:srgbClr val="FF0000"/>
                </a:solidFill>
              </a:rPr>
              <a:t>100 000,00 рублей</a:t>
            </a:r>
          </a:p>
        </p:txBody>
      </p:sp>
      <p:pic>
        <p:nvPicPr>
          <p:cNvPr id="28691" name="Picture 23" descr="http://vest-news.org/files/news_images/2016/07/21/83992_616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1" y="3636082"/>
            <a:ext cx="2535682" cy="116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трелка вправо 24"/>
          <p:cNvSpPr/>
          <p:nvPr/>
        </p:nvSpPr>
        <p:spPr>
          <a:xfrm rot="2736296">
            <a:off x="5474493" y="3227493"/>
            <a:ext cx="766763" cy="469900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00438"/>
            <a:ext cx="235743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5786446" y="1428736"/>
            <a:ext cx="2981737" cy="1858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4975" y="357188"/>
            <a:ext cx="8709025" cy="465137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Расходы бюджета </a:t>
            </a:r>
            <a:r>
              <a:rPr lang="ru-RU" sz="22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в 2020 году </a:t>
            </a:r>
            <a:b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на физическую культуру и спорт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786438" y="1428750"/>
            <a:ext cx="3000375" cy="1879600"/>
          </a:xfrm>
          <a:prstGeom prst="roundRect">
            <a:avLst>
              <a:gd name="adj" fmla="val 16667"/>
            </a:avLst>
          </a:prstGeom>
          <a:solidFill>
            <a:schemeClr val="accent5">
              <a:alpha val="6000"/>
            </a:schemeClr>
          </a:solidFill>
          <a:ln w="19050">
            <a:solidFill>
              <a:schemeClr val="bg2"/>
            </a:solidFill>
            <a:round/>
            <a:headEnd/>
            <a:tailEnd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txBody>
          <a:bodyPr lIns="126000" rIns="126000"/>
          <a:lstStyle>
            <a:lvl1pPr defTabSz="912813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200" b="1" dirty="0" smtClean="0"/>
              <a:t>3 693 306,20 рублей</a:t>
            </a:r>
          </a:p>
        </p:txBody>
      </p:sp>
      <p:sp>
        <p:nvSpPr>
          <p:cNvPr id="29703" name="Прямоугольник 16"/>
          <p:cNvSpPr>
            <a:spLocks noChangeArrowheads="1"/>
          </p:cNvSpPr>
          <p:nvPr/>
        </p:nvSpPr>
        <p:spPr bwMode="auto">
          <a:xfrm>
            <a:off x="142875" y="1285875"/>
            <a:ext cx="542925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физической культуры и спорта в </a:t>
            </a:r>
            <a:r>
              <a:rPr lang="ru-RU" altLang="ru-RU" sz="1600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 муниципальном районе» на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2019-2025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годы исполняется двумя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учреждениями: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МКУ «Центр обеспечения и сопровождения образования»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-   3 438 462,20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рублей и</a:t>
            </a:r>
          </a:p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района – 254 844,00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Общая сумма расходов по программе – 3 693 306,20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4" name="Прямоугольник 17"/>
          <p:cNvSpPr>
            <a:spLocks noChangeArrowheads="1"/>
          </p:cNvSpPr>
          <p:nvPr/>
        </p:nvSpPr>
        <p:spPr bwMode="auto">
          <a:xfrm>
            <a:off x="2500312" y="3287373"/>
            <a:ext cx="61436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районного бюджета в сумме 720 269,63 рублей будут направлены 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на организацию, проведение и участие в краевых и районных спортивных мероприятиях.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На оснащение объектов спортивной  инфраструктуры спортивно-технологическим оборудованием предусмотрены субсидии из краевого бюджета в размере 2 943 306,20 рублей.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из районного бюджета составит 29 730,37 рублей.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5" name="Picture 4" descr="http://hakasiya19.ru/_ph/14/5959360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14685"/>
            <a:ext cx="227330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6" descr="https://riamo.ru/files/image/00/25/58/gallery%21mw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5072063"/>
            <a:ext cx="26685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8" descr="http://novgorod.er.ru/media/userdata/news/2013/05/14/f8d22883f79ab1423fe168896254a3d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072063"/>
            <a:ext cx="224948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amara.doski.ru/i/62/96/46296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285875"/>
            <a:ext cx="8858250" cy="531653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района в </a:t>
            </a:r>
            <a:r>
              <a:rPr lang="ru-RU" sz="22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2020 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году </a:t>
            </a:r>
            <a:b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</a:b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на средства массовой информации</a:t>
            </a:r>
          </a:p>
        </p:txBody>
      </p:sp>
      <p:sp>
        <p:nvSpPr>
          <p:cNvPr id="30724" name="TextBox 9"/>
          <p:cNvSpPr txBox="1">
            <a:spLocks noChangeArrowheads="1"/>
          </p:cNvSpPr>
          <p:nvPr/>
        </p:nvSpPr>
        <p:spPr bwMode="auto">
          <a:xfrm>
            <a:off x="214313" y="1428750"/>
            <a:ext cx="528637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       Расходы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 обеспечение деятельности МБУ «Редакция районной газеты «Сельский труженик» осуществляются в рамках муниципальной Программы «Информационное обеспечение органов местного самоуправления 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муниципального района» на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годы. Объем средств на год – 2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600 000,00 рублей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5" name="Picture 2" descr="http://st-uni.ru/uploads/posts/2012-03/1332313639_sel-truz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041">
            <a:off x="5546725" y="1698625"/>
            <a:ext cx="31781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85750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42875"/>
            <a:ext cx="8715375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428625" y="214313"/>
            <a:ext cx="8424863" cy="1570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Основные показатели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бюджета муниципального района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 и плановый период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202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годов,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рублей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1</a:t>
            </a:r>
          </a:p>
        </p:txBody>
      </p:sp>
      <p:sp>
        <p:nvSpPr>
          <p:cNvPr id="44043" name="Rectangle 9"/>
          <p:cNvSpPr>
            <a:spLocks noChangeArrowheads="1"/>
          </p:cNvSpPr>
          <p:nvPr/>
        </p:nvSpPr>
        <p:spPr bwMode="auto">
          <a:xfrm>
            <a:off x="179388" y="722313"/>
            <a:ext cx="87852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44102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98394"/>
              </p:ext>
            </p:extLst>
          </p:nvPr>
        </p:nvGraphicFramePr>
        <p:xfrm>
          <a:off x="285750" y="2636912"/>
          <a:ext cx="8390736" cy="4211150"/>
        </p:xfrm>
        <a:graphic>
          <a:graphicData uri="http://schemas.openxmlformats.org/drawingml/2006/table">
            <a:tbl>
              <a:tblPr/>
              <a:tblGrid>
                <a:gridCol w="338077"/>
                <a:gridCol w="1519311"/>
                <a:gridCol w="2140860"/>
                <a:gridCol w="2088232"/>
                <a:gridCol w="2304256"/>
              </a:tblGrid>
              <a:tr h="6756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Отчет за  201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роста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8577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62  116  283,96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219  218  940,00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135,22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694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всего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341  779  312,32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325  237  814,96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95,16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4840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доходы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503  895  596,28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544  456  754,96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108,05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3875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492  589  829,24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544  944  066,47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110,63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  <a:tr h="9015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(-); профицит (+)</a:t>
                      </a:r>
                      <a:b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+ 11  305  767,04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itchFamily="34" charset="0"/>
                          <a:cs typeface="Times New Roman" pitchFamily="18" charset="0"/>
                        </a:rPr>
                        <a:t>-  487  311,51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*</a:t>
                      </a: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9AB5E4">
                            <a:alpha val="34000"/>
                          </a:srgbClr>
                        </a:gs>
                        <a:gs pos="50000">
                          <a:srgbClr val="C2D1ED"/>
                        </a:gs>
                        <a:gs pos="100000">
                          <a:srgbClr val="E1E8F5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500188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4975" y="357188"/>
            <a:ext cx="87090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Расходы бюджета </a:t>
            </a:r>
            <a:r>
              <a:rPr lang="ru-RU" sz="2200" b="1" dirty="0" err="1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муниципального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района на межбюджетные трансферты</a:t>
            </a:r>
            <a:r>
              <a:rPr lang="en-US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в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2020 </a:t>
            </a:r>
            <a:r>
              <a:rPr lang="ru-RU" sz="2000" b="1" dirty="0">
                <a:solidFill>
                  <a:srgbClr val="C00000"/>
                </a:solidFill>
                <a:latin typeface="Bookman Old Style" pitchFamily="18" charset="0"/>
                <a:ea typeface="+mj-ea"/>
                <a:cs typeface="+mj-cs"/>
              </a:rPr>
              <a:t>году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214313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5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2875" y="1357313"/>
            <a:ext cx="87090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defRPr/>
            </a:pP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Выравнивание бюджетной обеспеченности сельских поселений, входящих в состав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муниципального района производится по муниципальной программе «Экономическое развитие и инновационная экономика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Яковлевского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района на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2019-2025 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годы», подпрограмме «Повышение эффективности управления муниципальными финансами в </a:t>
            </a:r>
            <a:r>
              <a:rPr lang="ru-RU" sz="1700" b="1" dirty="0" err="1">
                <a:latin typeface="Bookman Old Style" pitchFamily="18" charset="0"/>
                <a:ea typeface="+mj-ea"/>
                <a:cs typeface="+mj-cs"/>
              </a:rPr>
              <a:t>Яковлевском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 районе» на </a:t>
            </a:r>
            <a:r>
              <a:rPr lang="ru-RU" sz="1700" b="1" dirty="0" smtClean="0">
                <a:latin typeface="Bookman Old Style" pitchFamily="18" charset="0"/>
                <a:ea typeface="+mj-ea"/>
                <a:cs typeface="+mj-cs"/>
              </a:rPr>
              <a:t>2019-2025 </a:t>
            </a:r>
            <a:r>
              <a:rPr lang="ru-RU" sz="1700" b="1" dirty="0">
                <a:latin typeface="Bookman Old Style" pitchFamily="18" charset="0"/>
                <a:ea typeface="+mj-ea"/>
                <a:cs typeface="+mj-cs"/>
              </a:rPr>
              <a:t>годы за счет средств районного фонда финансовой поддержки, образованного за счет средств краевого бюджета и средств районного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204" y="3500438"/>
            <a:ext cx="2670722" cy="2811350"/>
          </a:xfrm>
          <a:prstGeom prst="rect">
            <a:avLst/>
          </a:prstGeom>
          <a:blipFill>
            <a:blip r:embed="rId3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31752" name="Picture 7" descr="«Ничего лучше наших русских рублей нет!» Доверие к национальной валюте раст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5072063"/>
            <a:ext cx="28908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6"/>
          <p:cNvSpPr/>
          <p:nvPr/>
        </p:nvSpPr>
        <p:spPr>
          <a:xfrm rot="1942749">
            <a:off x="3024983" y="3332429"/>
            <a:ext cx="2165340" cy="2054599"/>
          </a:xfrm>
          <a:prstGeom prst="swooshArrow">
            <a:avLst>
              <a:gd name="adj1" fmla="val 25000"/>
              <a:gd name="adj2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31756" name="WordArt 5"/>
          <p:cNvSpPr>
            <a:spLocks noChangeArrowheads="1" noChangeShapeType="1" noTextEdit="1"/>
          </p:cNvSpPr>
          <p:nvPr/>
        </p:nvSpPr>
        <p:spPr bwMode="auto">
          <a:xfrm>
            <a:off x="714375" y="4572000"/>
            <a:ext cx="1450975" cy="63976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6600">
                  <a:solidFill>
                    <a:srgbClr val="17375E"/>
                  </a:solidFill>
                  <a:round/>
                  <a:headEnd/>
                  <a:tailEnd/>
                </a:ln>
                <a:solidFill>
                  <a:srgbClr val="6699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/>
                <a:cs typeface="Times New Roman"/>
              </a:rPr>
              <a:t>Бюджет</a:t>
            </a:r>
          </a:p>
        </p:txBody>
      </p:sp>
      <p:sp>
        <p:nvSpPr>
          <p:cNvPr id="9" name="Прямоугольник 8"/>
          <p:cNvSpPr/>
          <p:nvPr/>
        </p:nvSpPr>
        <p:spPr>
          <a:xfrm rot="21416434">
            <a:off x="2796702" y="3854866"/>
            <a:ext cx="2586006" cy="468193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>
              <a:defRPr/>
            </a:pPr>
            <a:r>
              <a:rPr lang="ru-RU" sz="1600" dirty="0"/>
              <a:t>Межбюджетные трансферты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/>
          <a:srcRect l="38300" t="55600" r="41503" b="499"/>
          <a:stretch/>
        </p:blipFill>
        <p:spPr>
          <a:xfrm>
            <a:off x="5500694" y="3714752"/>
            <a:ext cx="3429024" cy="2949336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436200"/>
              </p:ext>
            </p:extLst>
          </p:nvPr>
        </p:nvGraphicFramePr>
        <p:xfrm>
          <a:off x="5004048" y="3215481"/>
          <a:ext cx="3429001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008112"/>
                <a:gridCol w="980729"/>
              </a:tblGrid>
              <a:tr h="370840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краевого бюджета, рублей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местного бюджета, рублей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Яковлевское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3 411 900,00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Новосысоевское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4 642 700,00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1 669 000,00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Варфоломеевское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2 259 300,00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1 114 000,00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Яблоновское</a:t>
                      </a: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887 400,00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1 279 600,00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Покровское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638 350,00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731 650,00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11 839 650,00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4 794 250,00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71480"/>
            <a:ext cx="8215370" cy="2154436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AutoFit/>
            <a:flatTx/>
          </a:bodyPr>
          <a:lstStyle/>
          <a:p>
            <a:pPr algn="ctr">
              <a:defRPr/>
            </a:pP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4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4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2071678"/>
            <a:ext cx="7715304" cy="452431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Финансовое управление администрации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Яковлевского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муниципального района</a:t>
            </a: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с. Яковлевка, пер. Почтовый, д.7</a:t>
            </a: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0" descr="http://us.123rf.com/450wm/igorms77/igorms771302/igorms77130200032/17925953-%D0%A1%D1%82%D0%B5%D0%BA%D0%B8-%D0%BC%D0%BE%D0%BD%D0%B5%D1%82-%D0%BD%D0%B0-%D1%84%D0%BE%D0%BD%D0%B5-%D0%B1%D0%B0%D0%BD%D0%BA%D0%BD%D0%BE%D1%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69" y="1159510"/>
            <a:ext cx="8777287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8229600" cy="4714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Объемы доходов бюджета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Яковлевского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муниципального района на 2020 год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357313" y="1214438"/>
            <a:ext cx="6048375" cy="392112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50000">
                <a:srgbClr val="A8DAA8"/>
              </a:gs>
              <a:gs pos="100000">
                <a:srgbClr val="C8FFC8"/>
              </a:gs>
            </a:gsLst>
            <a:lin ang="0"/>
          </a:gra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ru-RU" altLang="ru-RU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Общий объем – </a:t>
            </a:r>
            <a:r>
              <a:rPr lang="ru-RU" altLang="ru-RU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544 456 754,96 рублей</a:t>
            </a:r>
            <a:endParaRPr lang="ru-RU" altLang="ru-RU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14313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212 888 500,00 рублей</a:t>
            </a:r>
            <a:endParaRPr lang="ru-RU" sz="14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143250" y="1857375"/>
            <a:ext cx="2738438" cy="542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6 330 440,00  рублей</a:t>
            </a:r>
            <a:endParaRPr lang="ru-RU" sz="1400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6143625" y="1857375"/>
            <a:ext cx="2736850" cy="5603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13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3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325 237 814,96 рублей</a:t>
            </a:r>
            <a:endParaRPr lang="ru-RU" sz="13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Rectangle 21"/>
          <p:cNvSpPr>
            <a:spLocks noChangeArrowheads="1"/>
          </p:cNvSpPr>
          <p:nvPr/>
        </p:nvSpPr>
        <p:spPr bwMode="auto">
          <a:xfrm>
            <a:off x="214313" y="2643188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–  </a:t>
            </a:r>
          </a:p>
          <a:p>
            <a:pPr algn="ctr" defTabSz="912813"/>
            <a:r>
              <a:rPr lang="ru-RU" altLang="ru-RU" sz="1200" b="1" dirty="0" smtClean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197 500 000,00 рублей</a:t>
            </a:r>
            <a:endParaRPr lang="ru-RU" altLang="ru-RU" sz="1200" b="1" dirty="0">
              <a:solidFill>
                <a:srgbClr val="003B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22"/>
          <p:cNvSpPr>
            <a:spLocks noChangeArrowheads="1"/>
          </p:cNvSpPr>
          <p:nvPr/>
        </p:nvSpPr>
        <p:spPr bwMode="auto">
          <a:xfrm>
            <a:off x="214313" y="4214813"/>
            <a:ext cx="2736850" cy="427037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Налоги на совокупный доход –        </a:t>
            </a:r>
            <a:r>
              <a:rPr lang="ru-RU" altLang="ru-RU" sz="1200" b="1" dirty="0" smtClean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   2 888 500,00 рублей</a:t>
            </a:r>
            <a:endParaRPr lang="ru-RU" altLang="ru-RU" sz="1200" b="1" dirty="0">
              <a:solidFill>
                <a:srgbClr val="003B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Rectangle 23"/>
          <p:cNvSpPr>
            <a:spLocks noChangeArrowheads="1"/>
          </p:cNvSpPr>
          <p:nvPr/>
        </p:nvSpPr>
        <p:spPr bwMode="auto">
          <a:xfrm>
            <a:off x="214313" y="4786313"/>
            <a:ext cx="2736850" cy="571500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      –   </a:t>
            </a:r>
            <a:r>
              <a:rPr lang="ru-RU" altLang="ru-RU" sz="1200" b="1" dirty="0" smtClean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1200" b="1" dirty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200" b="1" dirty="0" smtClean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500 000,00 рублей</a:t>
            </a:r>
            <a:endParaRPr lang="ru-RU" altLang="ru-RU" sz="1200" b="1" dirty="0">
              <a:solidFill>
                <a:srgbClr val="003B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Rectangle 24"/>
          <p:cNvSpPr>
            <a:spLocks noChangeArrowheads="1"/>
          </p:cNvSpPr>
          <p:nvPr/>
        </p:nvSpPr>
        <p:spPr bwMode="auto">
          <a:xfrm>
            <a:off x="3214688" y="4214813"/>
            <a:ext cx="2736850" cy="5953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 (работ) и компенсации затрат государства – 15 </a:t>
            </a:r>
            <a:r>
              <a:rPr lang="ru-RU" altLang="ru-RU" sz="12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000,00 рублей</a:t>
            </a:r>
            <a:endParaRPr lang="ru-RU" altLang="ru-RU" sz="1100" b="1" dirty="0">
              <a:solidFill>
                <a:srgbClr val="004442"/>
              </a:solidFill>
            </a:endParaRPr>
          </a:p>
        </p:txBody>
      </p:sp>
      <p:sp>
        <p:nvSpPr>
          <p:cNvPr id="5132" name="Rectangle 25"/>
          <p:cNvSpPr>
            <a:spLocks noChangeArrowheads="1"/>
          </p:cNvSpPr>
          <p:nvPr/>
        </p:nvSpPr>
        <p:spPr bwMode="auto">
          <a:xfrm>
            <a:off x="3214688" y="3571875"/>
            <a:ext cx="2736850" cy="571500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3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 </a:t>
            </a:r>
            <a:r>
              <a:rPr lang="ru-RU" altLang="ru-RU" sz="13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 –         271 440,00 рублей</a:t>
            </a:r>
            <a:endParaRPr lang="ru-RU" altLang="ru-RU" sz="13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3" name="Rectangle 27"/>
          <p:cNvSpPr>
            <a:spLocks noChangeArrowheads="1"/>
          </p:cNvSpPr>
          <p:nvPr/>
        </p:nvSpPr>
        <p:spPr bwMode="auto">
          <a:xfrm>
            <a:off x="3214688" y="4929188"/>
            <a:ext cx="2736850" cy="515937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 – </a:t>
            </a:r>
          </a:p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1 700 000,00 рублей</a:t>
            </a:r>
            <a:endParaRPr lang="ru-RU" altLang="ru-RU" sz="12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4" name="Rectangle 30"/>
          <p:cNvSpPr>
            <a:spLocks noChangeArrowheads="1"/>
          </p:cNvSpPr>
          <p:nvPr/>
        </p:nvSpPr>
        <p:spPr bwMode="auto">
          <a:xfrm>
            <a:off x="6264693" y="3816667"/>
            <a:ext cx="2738437" cy="548437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Субвенции –  </a:t>
            </a:r>
            <a:r>
              <a:rPr lang="ru-RU" altLang="ru-RU" sz="14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294 933 162,84 рублей</a:t>
            </a:r>
            <a:endParaRPr lang="ru-RU" altLang="ru-RU" sz="14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5" name="Rectangle 31"/>
          <p:cNvSpPr>
            <a:spLocks noChangeArrowheads="1"/>
          </p:cNvSpPr>
          <p:nvPr/>
        </p:nvSpPr>
        <p:spPr bwMode="auto">
          <a:xfrm>
            <a:off x="6282472" y="2578111"/>
            <a:ext cx="2736850" cy="438943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Дотации – 8 259 837,94 рублей </a:t>
            </a:r>
            <a:endParaRPr lang="ru-RU" altLang="ru-RU" sz="14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6" name="Line 32"/>
          <p:cNvSpPr>
            <a:spLocks noChangeShapeType="1"/>
          </p:cNvSpPr>
          <p:nvPr/>
        </p:nvSpPr>
        <p:spPr bwMode="auto">
          <a:xfrm>
            <a:off x="2071688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7" name="Line 33"/>
          <p:cNvSpPr>
            <a:spLocks noChangeShapeType="1"/>
          </p:cNvSpPr>
          <p:nvPr/>
        </p:nvSpPr>
        <p:spPr bwMode="auto">
          <a:xfrm>
            <a:off x="4572000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8" name="Line 34"/>
          <p:cNvSpPr>
            <a:spLocks noChangeShapeType="1"/>
          </p:cNvSpPr>
          <p:nvPr/>
        </p:nvSpPr>
        <p:spPr bwMode="auto">
          <a:xfrm>
            <a:off x="7000875" y="1643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9" name="Line 35"/>
          <p:cNvSpPr>
            <a:spLocks noChangeShapeType="1"/>
          </p:cNvSpPr>
          <p:nvPr/>
        </p:nvSpPr>
        <p:spPr bwMode="auto">
          <a:xfrm>
            <a:off x="1643063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0" name="Line 36"/>
          <p:cNvSpPr>
            <a:spLocks noChangeShapeType="1"/>
          </p:cNvSpPr>
          <p:nvPr/>
        </p:nvSpPr>
        <p:spPr bwMode="auto">
          <a:xfrm>
            <a:off x="45720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1" name="Line 37"/>
          <p:cNvSpPr>
            <a:spLocks noChangeShapeType="1"/>
          </p:cNvSpPr>
          <p:nvPr/>
        </p:nvSpPr>
        <p:spPr bwMode="auto">
          <a:xfrm>
            <a:off x="7429500" y="24288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2" name="Rectangle 23"/>
          <p:cNvSpPr>
            <a:spLocks noChangeArrowheads="1"/>
          </p:cNvSpPr>
          <p:nvPr/>
        </p:nvSpPr>
        <p:spPr bwMode="auto">
          <a:xfrm>
            <a:off x="214313" y="3357563"/>
            <a:ext cx="2736850" cy="714375"/>
          </a:xfrm>
          <a:prstGeom prst="rect">
            <a:avLst/>
          </a:prstGeom>
          <a:solidFill>
            <a:srgbClr val="CCFFCC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Налоги на товары (работы, услуги), реализуемые на территории РФ – </a:t>
            </a:r>
            <a:r>
              <a:rPr lang="en-US" altLang="ru-RU" sz="1200" b="1" dirty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1200" b="1" dirty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 smtClean="0">
                <a:solidFill>
                  <a:srgbClr val="003B3A"/>
                </a:solidFill>
                <a:latin typeface="Times New Roman" pitchFamily="18" charset="0"/>
                <a:cs typeface="Times New Roman" pitchFamily="18" charset="0"/>
              </a:rPr>
              <a:t>11 000 000,00 рублей</a:t>
            </a:r>
            <a:endParaRPr lang="ru-RU" altLang="ru-RU" sz="1200" b="1" dirty="0">
              <a:solidFill>
                <a:srgbClr val="003B3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3" name="Rectangle 27"/>
          <p:cNvSpPr>
            <a:spLocks noChangeArrowheads="1"/>
          </p:cNvSpPr>
          <p:nvPr/>
        </p:nvSpPr>
        <p:spPr bwMode="auto">
          <a:xfrm>
            <a:off x="3214688" y="2643188"/>
            <a:ext cx="2736850" cy="785812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2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–  3 </a:t>
            </a:r>
            <a:r>
              <a:rPr lang="ru-RU" altLang="ru-RU" sz="12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144 000,00 рублей</a:t>
            </a:r>
            <a:endParaRPr lang="ru-RU" altLang="ru-RU" sz="12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4" name="Rectangle 26"/>
          <p:cNvSpPr>
            <a:spLocks noChangeArrowheads="1"/>
          </p:cNvSpPr>
          <p:nvPr/>
        </p:nvSpPr>
        <p:spPr bwMode="auto">
          <a:xfrm>
            <a:off x="3214688" y="5572125"/>
            <a:ext cx="2736850" cy="504825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3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</a:t>
            </a:r>
            <a:r>
              <a:rPr lang="ru-RU" altLang="ru-RU" sz="13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ущерба – 1 200 000,00 рублей</a:t>
            </a:r>
            <a:endParaRPr lang="ru-RU" altLang="ru-RU" sz="13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428625" y="1143000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46" name="Picture 32" descr="https://s.pfst.net/2013.03/23305008806a431ddfd957542236644c989a80c6ea9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500688"/>
            <a:ext cx="17208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7" name="Rectangle 31"/>
          <p:cNvSpPr>
            <a:spLocks noChangeArrowheads="1"/>
          </p:cNvSpPr>
          <p:nvPr/>
        </p:nvSpPr>
        <p:spPr bwMode="auto">
          <a:xfrm>
            <a:off x="6215063" y="3143250"/>
            <a:ext cx="2738437" cy="501650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Субсидии – </a:t>
            </a:r>
            <a:r>
              <a:rPr lang="ru-RU" altLang="ru-RU" sz="14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21 964 414,18 рублей</a:t>
            </a:r>
            <a:endParaRPr lang="ru-RU" altLang="ru-RU" sz="14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8" name="Rectangle 31"/>
          <p:cNvSpPr>
            <a:spLocks noChangeArrowheads="1"/>
          </p:cNvSpPr>
          <p:nvPr/>
        </p:nvSpPr>
        <p:spPr bwMode="auto">
          <a:xfrm>
            <a:off x="6282472" y="4557488"/>
            <a:ext cx="2736850" cy="514575"/>
          </a:xfrm>
          <a:prstGeom prst="rect">
            <a:avLst/>
          </a:prstGeom>
          <a:solidFill>
            <a:srgbClr val="9999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r>
              <a:rPr lang="ru-RU" altLang="ru-RU" sz="1400" b="1" dirty="0" smtClean="0">
                <a:solidFill>
                  <a:srgbClr val="004442"/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 – 80 400,00 рублей</a:t>
            </a:r>
            <a:endParaRPr lang="ru-RU" altLang="ru-RU" sz="1400" b="1" dirty="0">
              <a:solidFill>
                <a:srgbClr val="0044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49" name="Rectangle 26"/>
          <p:cNvSpPr>
            <a:spLocks noChangeArrowheads="1"/>
          </p:cNvSpPr>
          <p:nvPr/>
        </p:nvSpPr>
        <p:spPr bwMode="auto">
          <a:xfrm>
            <a:off x="3348038" y="6223000"/>
            <a:ext cx="2603500" cy="46038"/>
          </a:xfrm>
          <a:prstGeom prst="rect">
            <a:avLst/>
          </a:prstGeom>
          <a:solidFill>
            <a:srgbClr val="99CCFF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2813"/>
            <a:endParaRPr lang="ru-RU" altLang="ru-RU" sz="1200" b="1">
              <a:solidFill>
                <a:srgbClr val="004442"/>
              </a:solidFill>
            </a:endParaRPr>
          </a:p>
        </p:txBody>
      </p:sp>
      <p:pic>
        <p:nvPicPr>
          <p:cNvPr id="5150" name="Picture 6" descr="http://infoption.ru/images/155118c7d0586e4979b22d2fdd0132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143500"/>
            <a:ext cx="24828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63" y="142875"/>
            <a:ext cx="8501062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Структура налоговых и неналоговых  доходов  бюджета </a:t>
            </a: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Яковлевского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 муниципального района                                           на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2020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  <a:cs typeface="Arial" charset="0"/>
              </a:rPr>
              <a:t>год</a:t>
            </a: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8910638" y="0"/>
            <a:ext cx="2333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700" b="1"/>
              <a:t>7</a:t>
            </a:r>
          </a:p>
        </p:txBody>
      </p:sp>
      <p:graphicFrame>
        <p:nvGraphicFramePr>
          <p:cNvPr id="2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11026"/>
              </p:ext>
            </p:extLst>
          </p:nvPr>
        </p:nvGraphicFramePr>
        <p:xfrm>
          <a:off x="755576" y="1625034"/>
          <a:ext cx="7399337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72008"/>
            <a:ext cx="2500298" cy="210025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428625" y="1285875"/>
            <a:ext cx="8496300" cy="0"/>
          </a:xfrm>
          <a:prstGeom prst="line">
            <a:avLst/>
          </a:prstGeom>
          <a:noFill/>
          <a:ln w="47625" cmpd="dbl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357298"/>
            <a:ext cx="2500330" cy="3000396"/>
          </a:xfrm>
          <a:prstGeom prst="rect">
            <a:avLst/>
          </a:prstGeom>
          <a:blipFill>
            <a:blip r:embed="rId6" cstate="print">
              <a:extLst/>
            </a:blip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Savina\Рабочий стол\Яна Савина\Савина (работа)\СЛАЙДЫ 2013\Бюджет для граждан 2016\картинки\ндфл\702cdae6ac97a00f8cf40da70eb38053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3000"/>
          </a:blip>
          <a:srcRect/>
          <a:stretch>
            <a:fillRect/>
          </a:stretch>
        </p:blipFill>
        <p:spPr bwMode="auto">
          <a:xfrm>
            <a:off x="442913" y="728663"/>
            <a:ext cx="8258175" cy="54006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56236"/>
            <a:ext cx="6410325" cy="220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429388" y="1785926"/>
            <a:ext cx="257173" cy="257174"/>
          </a:xfrm>
          <a:prstGeom prst="rect">
            <a:avLst/>
          </a:prstGeom>
          <a:solidFill>
            <a:srgbClr val="922E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786563" y="1714500"/>
            <a:ext cx="1828800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факт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388" y="1357298"/>
            <a:ext cx="257173" cy="257174"/>
          </a:xfrm>
          <a:prstGeom prst="rect">
            <a:avLst/>
          </a:prstGeom>
          <a:solidFill>
            <a:srgbClr val="E3D90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86563" y="1285875"/>
            <a:ext cx="1247775" cy="300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план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72350" y="714356"/>
            <a:ext cx="1771650" cy="542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рублей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Овал 25"/>
          <p:cNvSpPr/>
          <p:nvPr/>
        </p:nvSpPr>
        <p:spPr>
          <a:xfrm rot="21393797">
            <a:off x="5343525" y="3867150"/>
            <a:ext cx="790575" cy="495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7884" y="2357430"/>
            <a:ext cx="3128993" cy="428628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52000"/>
            </a:schemeClr>
          </a:solidFill>
          <a:ln>
            <a:noFill/>
          </a:ln>
          <a:effectLst>
            <a:outerShdw blurRad="292100" dist="1397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3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3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700"/>
              </a:lnSpc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Является основным источником доходов бюджета </a:t>
            </a:r>
            <a:r>
              <a:rPr lang="ru-RU" sz="1300" b="1" dirty="0" err="1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Яковлевского</a:t>
            </a: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ctr">
              <a:lnSpc>
                <a:spcPts val="1700"/>
              </a:lnSpc>
              <a:defRPr/>
            </a:pPr>
            <a:r>
              <a:rPr lang="ru-RU" sz="1300" b="1" dirty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 С 1 января 2019 года увеличен размер дополнительного норматива отчислений в бюджет муниципального района с 34,0558 до 37,6282 процентов. С учетом норматива, установленного федеральным законодательством (13%), общий размер норматива отчислений составлял 50,6282 процента. Размер дополнительного норматива отчислений в бюджет муниципального образования на 2020 год утвержден в размере 57,6142 процента, всего с учетом основного норматива, в бюджет района подлежит зачислению 70,6142%.  </a:t>
            </a:r>
            <a:endParaRPr lang="ru-RU" sz="1300" b="1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827118"/>
              </p:ext>
            </p:extLst>
          </p:nvPr>
        </p:nvGraphicFramePr>
        <p:xfrm>
          <a:off x="-972616" y="548680"/>
          <a:ext cx="5899150" cy="445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571472" y="142853"/>
            <a:ext cx="8081831" cy="50006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на доходы физических лиц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71472" y="142853"/>
            <a:ext cx="8081831" cy="7858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Акцизы по подакцизным товарам (продукции),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производимым на территории РФ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195" name="TextBox 25"/>
          <p:cNvSpPr>
            <a:spLocks noChangeArrowheads="1"/>
          </p:cNvSpPr>
          <p:nvPr/>
        </p:nvSpPr>
        <p:spPr bwMode="auto">
          <a:xfrm>
            <a:off x="357188" y="3214688"/>
            <a:ext cx="3571875" cy="3046412"/>
          </a:xfrm>
          <a:custGeom>
            <a:avLst/>
            <a:gdLst>
              <a:gd name="T0" fmla="*/ 0 w 3929090"/>
              <a:gd name="T1" fmla="*/ 0 h 2585323"/>
              <a:gd name="T2" fmla="*/ 302778 w 3929090"/>
              <a:gd name="T3" fmla="*/ 0 h 2585323"/>
              <a:gd name="T4" fmla="*/ 302778 w 3929090"/>
              <a:gd name="T5" fmla="*/ 685236467 h 2585323"/>
              <a:gd name="T6" fmla="*/ 0 w 3929090"/>
              <a:gd name="T7" fmla="*/ 685236467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 января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данный налог зачисляется в бюджет района по дифференцированному нормативу отчислений поступления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РФ в размере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0,17894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8196" name="Text Box 269"/>
          <p:cNvSpPr txBox="1">
            <a:spLocks noChangeArrowheads="1"/>
          </p:cNvSpPr>
          <p:nvPr/>
        </p:nvSpPr>
        <p:spPr bwMode="auto">
          <a:xfrm>
            <a:off x="4094163" y="3357563"/>
            <a:ext cx="49006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План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10 000 000,00 рублей.               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Поступило 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11 062 316,55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План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11 000 000,00 рублей.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2" descr="https://im0-tub-ru.yandex.net/i?id=9022a2c0152f3bf6a3b1a9a41ce7501e&amp;n=33&amp;h=215&amp;w=4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214438"/>
            <a:ext cx="35417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s://im1-tub-ru.yandex.net/i?id=a9f310abff8a9cbd2bd30741162fae4a&amp;n=33&amp;h=215&amp;w=3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5000625"/>
            <a:ext cx="21463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https://im3-tub-ru.yandex.net/i?id=f5800e21260e789a6b3cc9d5d26ce402&amp;n=33&amp;h=215&amp;w=4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571625"/>
            <a:ext cx="2922587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7" y="3938712"/>
            <a:ext cx="4393645" cy="272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налог </a:t>
            </a:r>
            <a:b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вмененный доход для отдельных видов деятельности</a:t>
            </a:r>
            <a:endParaRPr lang="ru-RU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124889"/>
              </p:ext>
            </p:extLst>
          </p:nvPr>
        </p:nvGraphicFramePr>
        <p:xfrm>
          <a:off x="5436096" y="1686332"/>
          <a:ext cx="3613150" cy="418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19" name="TextBox 25"/>
          <p:cNvSpPr>
            <a:spLocks noChangeArrowheads="1"/>
          </p:cNvSpPr>
          <p:nvPr/>
        </p:nvSpPr>
        <p:spPr bwMode="auto">
          <a:xfrm>
            <a:off x="417722" y="1206927"/>
            <a:ext cx="4287420" cy="2585323"/>
          </a:xfrm>
          <a:custGeom>
            <a:avLst/>
            <a:gdLst>
              <a:gd name="T0" fmla="*/ 0 w 3929090"/>
              <a:gd name="T1" fmla="*/ 0 h 2585323"/>
              <a:gd name="T2" fmla="*/ 9186508 w 3929090"/>
              <a:gd name="T3" fmla="*/ 0 h 2585323"/>
              <a:gd name="T4" fmla="*/ 9186508 w 3929090"/>
              <a:gd name="T5" fmla="*/ 2147483647 h 2585323"/>
              <a:gd name="T6" fmla="*/ 0 w 3929090"/>
              <a:gd name="T7" fmla="*/ 2147483647 h 2585323"/>
              <a:gd name="T8" fmla="*/ 0 w 3929090"/>
              <a:gd name="T9" fmla="*/ 0 h 25853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29090"/>
              <a:gd name="T16" fmla="*/ 0 h 2585323"/>
              <a:gd name="T17" fmla="*/ 3929090 w 3929090"/>
              <a:gd name="T18" fmla="*/ 2585323 h 25853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29090" h="2585323">
                <a:moveTo>
                  <a:pt x="0" y="0"/>
                </a:moveTo>
                <a:lnTo>
                  <a:pt x="3929090" y="0"/>
                </a:lnTo>
                <a:lnTo>
                  <a:pt x="3929090" y="2585323"/>
                </a:lnTo>
                <a:lnTo>
                  <a:pt x="0" y="258532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Налог регулируется главой 26.3 Налогового кодекса и вводится в действие решением Думы района от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27.10.2009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328-НПА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 системе налогообложения в виде единого налога на вмененный доход для отдельных видов деятельности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Яковлевском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районе». Норматив отчислений в бюджет района – 100 %.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428596" y="214290"/>
            <a:ext cx="8229600" cy="79690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налог на вмененный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доход  для отдельных видов деятельности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8028384" y="1714500"/>
            <a:ext cx="7920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stavropol.bezformata.ru/content/image145555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714625"/>
            <a:ext cx="2665412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Y:\УПР ФИН ОТРАСЛЕЙ ЭКОНОМИКИ\ОТРАСЛЕВОГО ФИНАНСИРОВАНИЯ\-Общая отдела\Pictures\59c6fcf4-7c06-4d32-ac2e-9dd455715a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572000"/>
            <a:ext cx="29591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http://images.elega.com.ua/8/7f/2161574/my-prodaem-svezhie-domashnie-perepelinye-myaso-f2161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1357313"/>
            <a:ext cx="200025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oundRect">
            <a:avLst/>
          </a:prstGeom>
          <a:gradFill flip="none">
            <a:gsLst>
              <a:gs pos="0">
                <a:schemeClr val="accent5">
                  <a:lumMod val="40000"/>
                  <a:lumOff val="60000"/>
                </a:schemeClr>
              </a:gs>
              <a:gs pos="79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miter lim="800000"/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Единый сельскохозяйственный налог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245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13573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единому сельскохозяйственному налогу поступления в бюджет </a:t>
            </a:r>
          </a:p>
          <a:p>
            <a:pPr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района за 2019 год составили 198 510,07 рублей. </a:t>
            </a:r>
          </a:p>
          <a:p>
            <a:pPr>
              <a:buFont typeface="Arial" charset="0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Плановые назначения на 2020 год – 108 500,00 рублей.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Picture 2" descr="D:\users\LitkevTP\Documents\Моя папка\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929188"/>
            <a:ext cx="2043113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873035"/>
              </p:ext>
            </p:extLst>
          </p:nvPr>
        </p:nvGraphicFramePr>
        <p:xfrm>
          <a:off x="550863" y="2408238"/>
          <a:ext cx="4970462" cy="257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49" name="Picture 2" descr="http://www.kz.all.biz/img/kz/catalog/313410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786313"/>
            <a:ext cx="2571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6" descr="http://xallyava.ru/images/Ferma/Gusi/6befae48b9a5d4b21007dca1e9ae50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214938"/>
            <a:ext cx="18573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TextBox 9"/>
          <p:cNvSpPr txBox="1">
            <a:spLocks noChangeArrowheads="1"/>
          </p:cNvSpPr>
          <p:nvPr/>
        </p:nvSpPr>
        <p:spPr bwMode="auto">
          <a:xfrm>
            <a:off x="4143375" y="2357438"/>
            <a:ext cx="7124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17783</TotalTime>
  <Words>3334</Words>
  <Application>Microsoft Office PowerPoint</Application>
  <PresentationFormat>Экран (4:3)</PresentationFormat>
  <Paragraphs>401</Paragraphs>
  <Slides>31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Презентация PowerPoint</vt:lpstr>
      <vt:lpstr>Презентация PowerPoint</vt:lpstr>
      <vt:lpstr>Презентация PowerPoint</vt:lpstr>
      <vt:lpstr>Объемы доходов бюджета Яковлевского муниципального района на 2020 год</vt:lpstr>
      <vt:lpstr>Презентация PowerPoint</vt:lpstr>
      <vt:lpstr>Презентация PowerPoint</vt:lpstr>
      <vt:lpstr>Презентация PowerPoint</vt:lpstr>
      <vt:lpstr>Единый налог  на вмененный доход для отдельных видов деятельности</vt:lpstr>
      <vt:lpstr>Единый сельскохозяйственный налог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ПРОЧИЕ доходы от использования имущества и прав, находящИХся в государственной и муниципальной собственности</vt:lpstr>
      <vt:lpstr>Презентация PowerPoint</vt:lpstr>
      <vt:lpstr>Презентация PowerPoint</vt:lpstr>
      <vt:lpstr> РАСХОДЫ бюджета Яковлевского муниципального района на 2020 год</vt:lpstr>
      <vt:lpstr>Распределение  расходов бюджета Яковлевского муниципального района по разделам классификации расходов за 2019 год и на 2020 год, рублей  </vt:lpstr>
      <vt:lpstr>Структура расходов бюджета Яковлевского муниципального района  на 2020 год </vt:lpstr>
      <vt:lpstr>Презентация PowerPoint</vt:lpstr>
      <vt:lpstr>Презентация PowerPoint</vt:lpstr>
      <vt:lpstr>Презентация PowerPoint</vt:lpstr>
      <vt:lpstr>Расходы бюджета Яковлевского муниципального района в 2020 году на жилищно-коммунальное хозяйство</vt:lpstr>
      <vt:lpstr>Расходы бюджета Яковлевского муниципального района в 2020 году на образование</vt:lpstr>
      <vt:lpstr>Презентация PowerPoint</vt:lpstr>
      <vt:lpstr>Расходы бюджета Яковлевского муниципального района в 2020 году на культуру</vt:lpstr>
      <vt:lpstr>Расходы в 2020 году на социальную политику</vt:lpstr>
      <vt:lpstr>Расходы бюджета Яковлевского муниципального района в 2020 году  на физическую культуру и спорт</vt:lpstr>
      <vt:lpstr>Презентация PowerPoint</vt:lpstr>
      <vt:lpstr>Презентация PowerPoint</vt:lpstr>
      <vt:lpstr>Презентация PowerPoint</vt:lpstr>
    </vt:vector>
  </TitlesOfParts>
  <Company>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Лось</dc:creator>
  <cp:lastModifiedBy>Adm</cp:lastModifiedBy>
  <cp:revision>2013</cp:revision>
  <cp:lastPrinted>2020-04-27T01:59:26Z</cp:lastPrinted>
  <dcterms:created xsi:type="dcterms:W3CDTF">2010-07-02T14:14:42Z</dcterms:created>
  <dcterms:modified xsi:type="dcterms:W3CDTF">2020-04-28T00:43:35Z</dcterms:modified>
</cp:coreProperties>
</file>