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13"/>
  </p:notesMasterIdLst>
  <p:sldIdLst>
    <p:sldId id="290" r:id="rId2"/>
    <p:sldId id="291" r:id="rId3"/>
    <p:sldId id="289" r:id="rId4"/>
    <p:sldId id="282" r:id="rId5"/>
    <p:sldId id="285" r:id="rId6"/>
    <p:sldId id="293" r:id="rId7"/>
    <p:sldId id="266" r:id="rId8"/>
    <p:sldId id="267" r:id="rId9"/>
    <p:sldId id="268" r:id="rId10"/>
    <p:sldId id="286" r:id="rId11"/>
    <p:sldId id="28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33FF"/>
    <a:srgbClr val="21FFC5"/>
    <a:srgbClr val="3366FF"/>
    <a:srgbClr val="663300"/>
    <a:srgbClr val="008A66"/>
    <a:srgbClr val="472401"/>
    <a:srgbClr val="FF9900"/>
    <a:srgbClr val="47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4" autoAdjust="0"/>
  </p:normalViewPr>
  <p:slideViewPr>
    <p:cSldViewPr>
      <p:cViewPr>
        <p:scale>
          <a:sx n="100" d="100"/>
          <a:sy n="100" d="100"/>
        </p:scale>
        <p:origin x="106" y="11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419603018372704"/>
          <c:y val="4.6773375984251971E-2"/>
          <c:w val="0.6050820209973754"/>
          <c:h val="0.847078248031496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2014 год 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-13406.51189</c:v>
                </c:pt>
                <c:pt idx="1">
                  <c:v>-4999.9719999999998</c:v>
                </c:pt>
                <c:pt idx="2">
                  <c:v>-4030.2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2014 год 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325360.32199999999</c:v>
                </c:pt>
                <c:pt idx="1">
                  <c:v>317988.63965999999</c:v>
                </c:pt>
                <c:pt idx="2">
                  <c:v>300905.95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2014 год 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311953.81011000002</c:v>
                </c:pt>
                <c:pt idx="1">
                  <c:v>313488.66765999998</c:v>
                </c:pt>
                <c:pt idx="2">
                  <c:v>296875.75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0080256"/>
        <c:axId val="100086144"/>
        <c:axId val="0"/>
      </c:bar3DChart>
      <c:catAx>
        <c:axId val="1000802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00086144"/>
        <c:crosses val="autoZero"/>
        <c:auto val="1"/>
        <c:lblAlgn val="ctr"/>
        <c:lblOffset val="100"/>
        <c:tickLblSkip val="1"/>
        <c:noMultiLvlLbl val="0"/>
      </c:catAx>
      <c:valAx>
        <c:axId val="100086144"/>
        <c:scaling>
          <c:orientation val="minMax"/>
          <c:max val="350000"/>
          <c:min val="-50000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#,##0.00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00080256"/>
        <c:crosses val="autoZero"/>
        <c:crossBetween val="between"/>
        <c:majorUnit val="50000"/>
        <c:minorUnit val="10000"/>
      </c:valAx>
    </c:plotArea>
    <c:legend>
      <c:legendPos val="r"/>
      <c:layout>
        <c:manualLayout>
          <c:xMode val="edge"/>
          <c:yMode val="edge"/>
          <c:x val="0.80052805118110237"/>
          <c:y val="0.37623941929133858"/>
          <c:w val="0.19947194881889763"/>
          <c:h val="0.24439616141732287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9444444444444445"/>
          <c:w val="0.52777777777777779"/>
          <c:h val="0.805555555555555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бюджета </c:v>
                </c:pt>
              </c:strCache>
            </c:strRef>
          </c:tx>
          <c:dLbls>
            <c:dLbl>
              <c:idx val="0"/>
              <c:layout>
                <c:manualLayout>
                  <c:x val="5.7166705264783076E-2"/>
                  <c:y val="-4.9623067949839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40105128403067264"/>
                  <c:y val="-0.200711334694274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chemeClr val="accent3">
                      <a:lumMod val="50000"/>
                    </a:schemeClr>
                  </a:solidFill>
                </a:ln>
              </c:spPr>
            </c:leaderLines>
          </c:dLbls>
          <c:cat>
            <c:strRef>
              <c:f>Лист1!$A$2:$A$15</c:f>
              <c:strCache>
                <c:ptCount val="14"/>
                <c:pt idx="0">
                  <c:v>Развитие здравоохранения - 0,11%</c:v>
                </c:pt>
                <c:pt idx="1">
                  <c:v>Развитие образования - 69,91%</c:v>
                </c:pt>
                <c:pt idx="2">
                  <c:v>Социальная поддержка населения - 1,60%</c:v>
                </c:pt>
                <c:pt idx="3">
                  <c:v>Развитие культуры - 8,83%</c:v>
                </c:pt>
                <c:pt idx="4">
                  <c:v>Обеспечение качественными услугами ЖКХ - 1,68%</c:v>
                </c:pt>
                <c:pt idx="5">
                  <c:v>Защита населения и территории от ЧС  - 0,42%</c:v>
                </c:pt>
                <c:pt idx="6">
                  <c:v>Охрана окружающей среды - 0,07%</c:v>
                </c:pt>
                <c:pt idx="7">
                  <c:v>Развитие физической культуры и спорта - 0,13%</c:v>
                </c:pt>
                <c:pt idx="8">
                  <c:v>Развитие транспортного комплекса - 2,52%</c:v>
                </c:pt>
                <c:pt idx="9">
                  <c:v>Информационное общество - 1,14%</c:v>
                </c:pt>
                <c:pt idx="10">
                  <c:v>Энергосбережение - 0,05%</c:v>
                </c:pt>
                <c:pt idx="11">
                  <c:v>Развитие сельского хозяйства - 0,05%</c:v>
                </c:pt>
                <c:pt idx="12">
                  <c:v>Молодежь - Яковлевскому району - 0,43%</c:v>
                </c:pt>
                <c:pt idx="13">
                  <c:v>Экономическое развитие и инновационная экономика  - 13,06%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0.11</c:v>
                </c:pt>
                <c:pt idx="1">
                  <c:v>69.91</c:v>
                </c:pt>
                <c:pt idx="2">
                  <c:v>1.6</c:v>
                </c:pt>
                <c:pt idx="3">
                  <c:v>8.83</c:v>
                </c:pt>
                <c:pt idx="4">
                  <c:v>1.68</c:v>
                </c:pt>
                <c:pt idx="5">
                  <c:v>0.42</c:v>
                </c:pt>
                <c:pt idx="6">
                  <c:v>7.0000000000000007E-2</c:v>
                </c:pt>
                <c:pt idx="7">
                  <c:v>0.13</c:v>
                </c:pt>
                <c:pt idx="8">
                  <c:v>2.52</c:v>
                </c:pt>
                <c:pt idx="9">
                  <c:v>1.1399999999999999</c:v>
                </c:pt>
                <c:pt idx="10">
                  <c:v>0.05</c:v>
                </c:pt>
                <c:pt idx="11">
                  <c:v>0.05</c:v>
                </c:pt>
                <c:pt idx="12">
                  <c:v>0.43</c:v>
                </c:pt>
                <c:pt idx="13">
                  <c:v>13.06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0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1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2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3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2614379084967322"/>
          <c:y val="0"/>
          <c:w val="0.39869281045751637"/>
          <c:h val="1"/>
        </c:manualLayout>
      </c:layout>
      <c:overlay val="0"/>
      <c:spPr>
        <a:ln>
          <a:solidFill>
            <a:schemeClr val="accent1"/>
          </a:solidFill>
        </a:ln>
      </c:spPr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556063908470295E-2"/>
          <c:y val="0.18490297883070292"/>
          <c:w val="0.56319702602230481"/>
          <c:h val="0.596214511041009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11468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Pt>
            <c:idx val="4"/>
            <c:bubble3D val="0"/>
            <c:spPr/>
          </c:dPt>
          <c:dPt>
            <c:idx val="5"/>
            <c:bubble3D val="0"/>
            <c:spPr/>
          </c:dPt>
          <c:dPt>
            <c:idx val="6"/>
            <c:bubble3D val="0"/>
            <c:spPr/>
          </c:dPt>
          <c:dPt>
            <c:idx val="7"/>
            <c:bubble3D val="0"/>
            <c:spPr/>
          </c:dPt>
          <c:dPt>
            <c:idx val="8"/>
            <c:bubble3D val="0"/>
            <c:spPr/>
          </c:dPt>
          <c:dPt>
            <c:idx val="9"/>
            <c:bubble3D val="0"/>
            <c:spPr/>
          </c:dPt>
          <c:dPt>
            <c:idx val="10"/>
            <c:bubble3D val="0"/>
            <c:spPr/>
          </c:dPt>
          <c:dLbls>
            <c:dLbl>
              <c:idx val="0"/>
              <c:layout>
                <c:manualLayout>
                  <c:x val="-5.6975897346467795E-3"/>
                  <c:y val="-0.11721210619752387"/>
                </c:manualLayout>
              </c:layout>
              <c:numFmt formatCode="0.0%" sourceLinked="0"/>
              <c:spPr>
                <a:noFill/>
                <a:ln w="22936">
                  <a:noFill/>
                </a:ln>
              </c:spPr>
              <c:txPr>
                <a:bodyPr/>
                <a:lstStyle/>
                <a:p>
                  <a:pPr>
                    <a:defRPr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5639414036988627E-3"/>
                  <c:y val="-0.12052712254382855"/>
                </c:manualLayout>
              </c:layout>
              <c:tx>
                <c:rich>
                  <a:bodyPr/>
                  <a:lstStyle/>
                  <a:p>
                    <a:r>
                      <a:rPr lang="ru-RU">
                        <a:latin typeface="Times New Roman" pitchFamily="18" charset="0"/>
                        <a:cs typeface="Times New Roman" pitchFamily="18" charset="0"/>
                      </a:rPr>
                      <a:t>71,6 %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99328053915107E-2"/>
                  <c:y val="-7.603382942608183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2934027905774374E-2"/>
                  <c:y val="-2.194668704996863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2782471734877984"/>
                  <c:y val="6.112177074114699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6.7580512320171385E-2"/>
                  <c:y val="-1.69464956039918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7262850834743189E-2"/>
                  <c:y val="-7.3341673074412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5.1535661426982668E-2"/>
                  <c:y val="-0.1135574708348595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1.1432311609427873E-2"/>
                  <c:y val="-5.49195979323545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2.0576118758222555E-2"/>
                  <c:y val="-0.1158323877637566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5.0665411231164525E-2"/>
                  <c:y val="-0.1252961405322660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>
                        <a:latin typeface="Times New Roman" pitchFamily="18" charset="0"/>
                        <a:cs typeface="Times New Roman" pitchFamily="18" charset="0"/>
                      </a:rPr>
                      <a:t>2,7 %</a:t>
                    </a:r>
                    <a:endParaRPr lang="ru-RU"/>
                  </a:p>
                </c:rich>
              </c:tx>
              <c:spPr>
                <a:noFill/>
                <a:ln w="2293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.00%" sourceLinked="0"/>
            <c:spPr>
              <a:noFill/>
              <a:ln w="22936">
                <a:noFill/>
              </a:ln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- 39872,73 тыс.рублей; 13,25%</c:v>
                </c:pt>
                <c:pt idx="1">
                  <c:v>Национальная оборона - 928,00 тыс.рублей; 0,31%</c:v>
                </c:pt>
                <c:pt idx="2">
                  <c:v>Национальная экономика - 7 336,31 тыс.рублей; 2,44%</c:v>
                </c:pt>
                <c:pt idx="3">
                  <c:v>Жилищно-коммунальное хозяйство - 6 703,41 тыс.рублей; 2,23%</c:v>
                </c:pt>
                <c:pt idx="4">
                  <c:v>Образование - 204 057,00 тыс.рублей; 67,81%</c:v>
                </c:pt>
                <c:pt idx="5">
                  <c:v>Культура и кинематография - 18073,50 тыс.рублей; 6%</c:v>
                </c:pt>
                <c:pt idx="6">
                  <c:v>Здравоохранение - 200,00 тыс.рублей; 0,07% </c:v>
                </c:pt>
                <c:pt idx="7">
                  <c:v>Социальная политика - 5 549,00 тыс.рублей; 1,84%</c:v>
                </c:pt>
                <c:pt idx="8">
                  <c:v>Физическая культура и спорт- 350,00 тыс.рублей; 0,12%</c:v>
                </c:pt>
                <c:pt idx="9">
                  <c:v>Средства массовой информации - 2700,00 тыс.рублей; 0,9%</c:v>
                </c:pt>
                <c:pt idx="10">
                  <c:v>Межбюджетные трансферты - 15136,00 тыс.рублей; 5,03%.</c:v>
                </c:pt>
              </c:strCache>
            </c:strRef>
          </c:cat>
          <c:val>
            <c:numRef>
              <c:f>Лист1!$B$2:$B$12</c:f>
              <c:numCache>
                <c:formatCode>0.00</c:formatCode>
                <c:ptCount val="11"/>
                <c:pt idx="0" formatCode="General">
                  <c:v>39872.730000000003</c:v>
                </c:pt>
                <c:pt idx="1">
                  <c:v>928</c:v>
                </c:pt>
                <c:pt idx="2" formatCode="General">
                  <c:v>7336.31</c:v>
                </c:pt>
                <c:pt idx="3" formatCode="General">
                  <c:v>6703.41</c:v>
                </c:pt>
                <c:pt idx="4" formatCode="General">
                  <c:v>204057</c:v>
                </c:pt>
                <c:pt idx="5" formatCode="General">
                  <c:v>18073.5</c:v>
                </c:pt>
                <c:pt idx="6" formatCode="General">
                  <c:v>200</c:v>
                </c:pt>
                <c:pt idx="7" formatCode="General">
                  <c:v>5549</c:v>
                </c:pt>
                <c:pt idx="8" formatCode="General">
                  <c:v>350</c:v>
                </c:pt>
                <c:pt idx="9" formatCode="General">
                  <c:v>2700</c:v>
                </c:pt>
                <c:pt idx="10" formatCode="General">
                  <c:v>15136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633004103913439"/>
          <c:y val="2.8807083166717457E-2"/>
          <c:w val="0.33730175872654322"/>
          <c:h val="0.86653699892044234"/>
        </c:manualLayout>
      </c:layout>
      <c:overlay val="0"/>
      <c:spPr>
        <a:solidFill>
          <a:schemeClr val="accent2">
            <a:lumMod val="20000"/>
            <a:lumOff val="80000"/>
          </a:schemeClr>
        </a:solidFill>
        <a:ln w="22936">
          <a:noFill/>
        </a:ln>
      </c:spPr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gradFill rotWithShape="1">
      <a:gsLst>
        <a:gs pos="0">
          <a:schemeClr val="accent6">
            <a:tint val="50000"/>
            <a:satMod val="300000"/>
          </a:schemeClr>
        </a:gs>
        <a:gs pos="35000">
          <a:schemeClr val="accent6">
            <a:tint val="37000"/>
            <a:satMod val="300000"/>
          </a:schemeClr>
        </a:gs>
        <a:gs pos="100000">
          <a:schemeClr val="accent6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6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solidFill>
          <a:schemeClr val="accent2">
            <a:lumMod val="20000"/>
            <a:lumOff val="80000"/>
          </a:schemeClr>
        </a:solidFill>
        <a:ln w="3175">
          <a:solidFill>
            <a:srgbClr val="000000"/>
          </a:solidFill>
          <a:prstDash val="solid"/>
        </a:ln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569528616984294"/>
          <c:y val="3.332631079977879E-2"/>
          <c:w val="0.58532110091743117"/>
          <c:h val="0.8980891719745223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33659410307799E-2"/>
                  <c:y val="3.77540126147296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052029733494791E-2"/>
                  <c:y val="6.069320792967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806438060603768E-2"/>
                  <c:y val="-5.9679698666216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59985873941705E-2"/>
                  <c:y val="2.69537641646482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968603490500824E-2"/>
                  <c:y val="-4.56510752443789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9529759492349386E-2"/>
                  <c:y val="-3.863544680841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715803063224969E-2"/>
                  <c:y val="-1.2716121964634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784192846485371E-2"/>
                  <c:y val="-1.8383985872630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 w="20266">
                <a:noFill/>
              </a:ln>
            </c:spPr>
            <c:txPr>
              <a:bodyPr/>
              <a:lstStyle/>
              <a:p>
                <a:pPr>
                  <a:defRPr sz="957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2014 год           </c:v>
                </c:pt>
                <c:pt idx="1">
                  <c:v>2015 год</c:v>
                </c:pt>
                <c:pt idx="2">
                  <c:v>2016 год 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132521.01</c:v>
                </c:pt>
                <c:pt idx="1">
                  <c:v>145582.79699999999</c:v>
                </c:pt>
                <c:pt idx="2">
                  <c:v>141548.1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9290668884389458E-2"/>
                  <c:y val="-1.0127732393163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1500517941618E-2"/>
                  <c:y val="-7.83407620667788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54022009641161E-2"/>
                  <c:y val="-8.72487005097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737603337010936E-2"/>
                  <c:y val="-1.1208020583180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632891503469897E-2"/>
                  <c:y val="-1.369117111538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6926977790281352E-2"/>
                  <c:y val="-2.0951655056282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9169087448037678E-2"/>
                  <c:y val="-4.2543085843260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1916091380123476E-2"/>
                  <c:y val="-2.910266949647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1">
                  <a:lumMod val="85000"/>
                </a:schemeClr>
              </a:solidFill>
              <a:ln w="20266">
                <a:noFill/>
              </a:ln>
            </c:spPr>
            <c:txPr>
              <a:bodyPr/>
              <a:lstStyle/>
              <a:p>
                <a:pPr>
                  <a:defRPr sz="957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2014 год           </c:v>
                </c:pt>
                <c:pt idx="1">
                  <c:v>2015 год</c:v>
                </c:pt>
                <c:pt idx="2">
                  <c:v>2016 год 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179432.80011000001</c:v>
                </c:pt>
                <c:pt idx="1">
                  <c:v>167905.87065999999</c:v>
                </c:pt>
                <c:pt idx="2">
                  <c:v>155327.65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01632"/>
        <c:axId val="31303168"/>
        <c:axId val="31246080"/>
      </c:bar3DChart>
      <c:catAx>
        <c:axId val="31301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anchor="ctr" anchorCtr="0"/>
          <a:lstStyle/>
          <a:p>
            <a:pPr>
              <a:defRPr sz="957" b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303168"/>
        <c:crosses val="autoZero"/>
        <c:auto val="1"/>
        <c:lblAlgn val="ctr"/>
        <c:lblOffset val="100"/>
        <c:noMultiLvlLbl val="0"/>
      </c:catAx>
      <c:valAx>
        <c:axId val="31303168"/>
        <c:scaling>
          <c:orientation val="minMax"/>
          <c:max val="200000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117" b="1" baseline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1301632"/>
        <c:crosses val="autoZero"/>
        <c:crossBetween val="between"/>
        <c:majorUnit val="20000"/>
        <c:minorUnit val="4000"/>
      </c:valAx>
      <c:serAx>
        <c:axId val="31246080"/>
        <c:scaling>
          <c:orientation val="minMax"/>
        </c:scaling>
        <c:delete val="1"/>
        <c:axPos val="b"/>
        <c:majorTickMark val="out"/>
        <c:minorTickMark val="none"/>
        <c:tickLblPos val="nextTo"/>
        <c:crossAx val="31303168"/>
        <c:crosses val="autoZero"/>
      </c:serAx>
      <c:spPr>
        <a:noFill/>
        <a:ln w="20266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752293577981653"/>
          <c:y val="1.4331210191082801E-2"/>
          <c:w val="0.25261520093097767"/>
          <c:h val="0.11711531877913255"/>
        </c:manualLayout>
      </c:layout>
      <c:overlay val="0"/>
      <c:spPr>
        <a:ln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</c:spPr>
      <c:txPr>
        <a:bodyPr/>
        <a:lstStyle/>
        <a:p>
          <a:pPr>
            <a:defRPr sz="105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>
        <a:lumMod val="40000"/>
        <a:lumOff val="60000"/>
      </a:schemeClr>
    </a:solidFill>
    <a:ln>
      <a:noFill/>
    </a:ln>
  </c:spPr>
  <c:txPr>
    <a:bodyPr/>
    <a:lstStyle/>
    <a:p>
      <a:pPr>
        <a:defRPr sz="1436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800" baseline="0">
              <a:solidFill>
                <a:schemeClr val="bg1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318305800010293E-3"/>
          <c:y val="0.17621512588704188"/>
          <c:w val="0.54432195975503062"/>
          <c:h val="0.739236414892582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разрезе доходных источников</c:v>
                </c:pt>
              </c:strCache>
            </c:strRef>
          </c:tx>
          <c:explosion val="25"/>
          <c:dPt>
            <c:idx val="0"/>
            <c:bubble3D val="0"/>
            <c:explosion val="12"/>
          </c:dPt>
          <c:dLbls>
            <c:dLbl>
              <c:idx val="1"/>
              <c:layout>
                <c:manualLayout>
                  <c:x val="-2.7383948329988164E-2"/>
                  <c:y val="8.7422717993584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83276722762596E-2"/>
                  <c:y val="2.54320987654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1161700375688333"/>
                  <c:y val="-2.3625206571400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141474962688481E-2"/>
                  <c:y val="-3.9537766112569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2733544336369718"/>
                  <c:y val="-1.2027316029940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6700633009109154E-2"/>
                  <c:y val="-4.8292748128706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7384462971540321E-2"/>
                  <c:y val="-4.4434723437348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9394910195049149E-2"/>
                  <c:y val="3.4268980266355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>
                    <a:solidFill>
                      <a:srgbClr val="FF0000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НДФЛ - 124 000 тыс.рублей (87,60%)</c:v>
                </c:pt>
                <c:pt idx="1">
                  <c:v>Акцизы - 7 000 тыс.рублей (4,95%)</c:v>
                </c:pt>
                <c:pt idx="2">
                  <c:v>Налоги на совокупный доход - 3 100 тыс.рублей (2,19%)</c:v>
                </c:pt>
                <c:pt idx="3">
                  <c:v>Госпошлина - 1 400 тыс.рублей (0,99%)</c:v>
                </c:pt>
                <c:pt idx="4">
                  <c:v>Доходы от использования имущества, находящегося в гос. и муниципальной собственности - 3 965,20 тыс.рублей (2,80%)</c:v>
                </c:pt>
                <c:pt idx="5">
                  <c:v>Платежи при пользовании природными ресурсами - 135,4 тыс.рублей (0,10%)</c:v>
                </c:pt>
                <c:pt idx="6">
                  <c:v>Доходы от оказания платных услуг - 15 тыс.рублей (0,01%)</c:v>
                </c:pt>
                <c:pt idx="7">
                  <c:v>Доходы от продажи материальных и нематериальных активов - 1 412 тыс.рублей (1,00%)</c:v>
                </c:pt>
                <c:pt idx="8">
                  <c:v>Штрафы - 520,5 тыс.рублей (0,37%)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87.6</c:v>
                </c:pt>
                <c:pt idx="1">
                  <c:v>4.95</c:v>
                </c:pt>
                <c:pt idx="2">
                  <c:v>2.19</c:v>
                </c:pt>
                <c:pt idx="3">
                  <c:v>0.99</c:v>
                </c:pt>
                <c:pt idx="4">
                  <c:v>2.8</c:v>
                </c:pt>
                <c:pt idx="5">
                  <c:v>0.1</c:v>
                </c:pt>
                <c:pt idx="6">
                  <c:v>0.01</c:v>
                </c:pt>
                <c:pt idx="7">
                  <c:v>1</c:v>
                </c:pt>
                <c:pt idx="8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5424836601307189"/>
          <c:y val="0.13893433459706425"/>
          <c:w val="0.53594771241830064"/>
          <c:h val="0.79836565568192863"/>
        </c:manualLayout>
      </c:layout>
      <c:overlay val="0"/>
      <c:spPr>
        <a:solidFill>
          <a:schemeClr val="accent2">
            <a:lumMod val="40000"/>
            <a:lumOff val="60000"/>
          </a:schemeClr>
        </a:solidFill>
      </c:spPr>
      <c:txPr>
        <a:bodyPr/>
        <a:lstStyle/>
        <a:p>
          <a:pPr>
            <a:defRPr sz="1200" baseline="0">
              <a:solidFill>
                <a:schemeClr val="bg1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Налоги на совокупный доход</c:v>
                </c:pt>
                <c:pt idx="2">
                  <c:v>Налоги на товары (работы, услуги) реализунмые на территории Российской Федерации</c:v>
                </c:pt>
                <c:pt idx="3">
                  <c:v>Налоги на прибыль, доходы</c:v>
                </c:pt>
              </c:strCache>
            </c:strRef>
          </c:cat>
          <c:val>
            <c:numRef>
              <c:f>Лист1!$B$2:$B$5</c:f>
              <c:numCache>
                <c:formatCode>_(* #,##0.00_);_(* \(#,##0.00\);_(* "-"??_);_(@_)</c:formatCode>
                <c:ptCount val="4"/>
                <c:pt idx="0">
                  <c:v>3965.2</c:v>
                </c:pt>
                <c:pt idx="1">
                  <c:v>3100</c:v>
                </c:pt>
                <c:pt idx="2">
                  <c:v>7000</c:v>
                </c:pt>
                <c:pt idx="3">
                  <c:v>124000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17216"/>
        <c:axId val="41818752"/>
      </c:barChart>
      <c:catAx>
        <c:axId val="4181721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anchor="t" anchorCtr="0"/>
          <a:lstStyle/>
          <a:p>
            <a:pPr>
              <a:defRPr sz="120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41818752"/>
        <c:crosses val="autoZero"/>
        <c:auto val="1"/>
        <c:lblAlgn val="l"/>
        <c:lblOffset val="100"/>
        <c:noMultiLvlLbl val="0"/>
      </c:catAx>
      <c:valAx>
        <c:axId val="41818752"/>
        <c:scaling>
          <c:orientation val="minMax"/>
        </c:scaling>
        <c:delete val="0"/>
        <c:axPos val="b"/>
        <c:majorGridlines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bg1">
                    <a:lumMod val="75000"/>
                  </a:schemeClr>
                </a:solidFill>
              </a:defRPr>
            </a:pPr>
            <a:endParaRPr lang="ru-RU"/>
          </a:p>
        </c:txPr>
        <c:crossAx val="418172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Cубсидии</c:v>
                </c:pt>
                <c:pt idx="1">
                  <c:v>Субвенции</c:v>
                </c:pt>
              </c:strCache>
            </c:strRef>
          </c:cat>
          <c:val>
            <c:numRef>
              <c:f>Лист1!$B$2:$B$5</c:f>
              <c:numCache>
                <c:formatCode>_(* #,##0.00_);_(* \(#,##0.00\);_(* "-"??_);_(@_)</c:formatCode>
                <c:ptCount val="3"/>
                <c:pt idx="0">
                  <c:v>2353</c:v>
                </c:pt>
                <c:pt idx="1">
                  <c:v>152974.65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136000"/>
        <c:axId val="31408896"/>
      </c:barChart>
      <c:catAx>
        <c:axId val="311360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75000"/>
                  </a:schemeClr>
                </a:solidFill>
              </a:defRPr>
            </a:pPr>
            <a:endParaRPr lang="ru-RU"/>
          </a:p>
        </c:txPr>
        <c:crossAx val="31408896"/>
        <c:crosses val="autoZero"/>
        <c:auto val="1"/>
        <c:lblAlgn val="ctr"/>
        <c:lblOffset val="100"/>
        <c:noMultiLvlLbl val="0"/>
      </c:catAx>
      <c:valAx>
        <c:axId val="31408896"/>
        <c:scaling>
          <c:orientation val="minMax"/>
          <c:max val="140000"/>
          <c:min val="0"/>
        </c:scaling>
        <c:delete val="0"/>
        <c:axPos val="b"/>
        <c:majorGridlines/>
        <c:numFmt formatCode="#,##0.00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bg1"/>
                </a:solidFill>
              </a:defRPr>
            </a:pPr>
            <a:endParaRPr lang="ru-RU"/>
          </a:p>
        </c:txPr>
        <c:crossAx val="31136000"/>
        <c:crosses val="autoZero"/>
        <c:crossBetween val="between"/>
        <c:majorUnit val="40000"/>
        <c:minorUnit val="4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- 264419,6 тыс.рублей (88,88%)</c:v>
                </c:pt>
                <c:pt idx="1">
                  <c:v>Расходы бюджета вне муниципальных программ - 33068,19 тыс.рублей (11,12%)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88.88</c:v>
                </c:pt>
                <c:pt idx="1">
                  <c:v>11.12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235830792164331"/>
          <c:y val="0.20832295696998046"/>
          <c:w val="0.4287885891718366"/>
          <c:h val="0.72358684054414657"/>
        </c:manualLayout>
      </c:layout>
      <c:overlay val="0"/>
      <c:txPr>
        <a:bodyPr/>
        <a:lstStyle/>
        <a:p>
          <a:pPr>
            <a:defRPr sz="14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>
              <a:solidFill>
                <a:srgbClr val="FF0000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spPr>
            <a:solidFill>
              <a:schemeClr val="accent2"/>
            </a:solidFill>
          </c:spPr>
          <c:explosion val="25"/>
          <c:dLbls>
            <c:txPr>
              <a:bodyPr/>
              <a:lstStyle/>
              <a:p>
                <a:pPr>
                  <a:defRPr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- 278358,30 тыс.рублей (92,51%)</c:v>
                </c:pt>
                <c:pt idx="1">
                  <c:v>Расходы бюджета вне муниципальных программ - 22547,65 тыс.рублей (7,49%)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92.51</c:v>
                </c:pt>
                <c:pt idx="1">
                  <c:v>7.49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1150991829084991"/>
          <c:y val="0.17939568059832645"/>
          <c:w val="0.46649479498487667"/>
          <c:h val="0.75894240055394591"/>
        </c:manualLayout>
      </c:layout>
      <c:overlay val="0"/>
      <c:txPr>
        <a:bodyPr/>
        <a:lstStyle/>
        <a:p>
          <a:pPr>
            <a:defRPr sz="1400" baseline="0">
              <a:solidFill>
                <a:schemeClr val="accent4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>
              <a:solidFill>
                <a:srgbClr val="3333FF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>
                    <a:solidFill>
                      <a:srgbClr val="FF33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- 294712,16966 тыс.рублей (92,68%)</c:v>
                </c:pt>
                <c:pt idx="1">
                  <c:v>Расходы бюджета вне муниципальных программ -23276,47 тыс.рублей (7,32%)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92.68</c:v>
                </c:pt>
                <c:pt idx="1">
                  <c:v>7.32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235830792164331"/>
          <c:y val="0.20832295696998046"/>
          <c:w val="0.4287885891718366"/>
          <c:h val="0.72358684054414657"/>
        </c:manualLayout>
      </c:layout>
      <c:overlay val="0"/>
      <c:txPr>
        <a:bodyPr/>
        <a:lstStyle/>
        <a:p>
          <a:pPr>
            <a:defRPr sz="1400" baseline="0">
              <a:solidFill>
                <a:schemeClr val="accent2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0.72242</cdr:x>
      <cdr:y>0.8826</cdr:y>
    </cdr:from>
    <cdr:to>
      <cdr:x>0.98628</cdr:x>
      <cdr:y>0.96691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000792" y="4214842"/>
          <a:ext cx="2214578" cy="4143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Данные на 01 января 2016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C62750C-0AA5-4F40-9310-C9E41457D8FC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9EC2FC7-D455-4855-9A87-9EC294733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559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222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73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90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2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85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4985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4986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986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4986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4986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986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986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986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986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98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498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4987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AD71E25-107D-4E17-A90F-C8BC89B92072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24987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24987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F6AEA2C-5570-4B7F-9E01-3CA2057E2A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B4FD6A-29F1-446B-B3BE-DE8DD9D84689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1509E-7396-4828-9F04-2F8CC7176A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53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A6B26B-0FF5-4BF5-85C1-EEE3A5F73D5B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2443-23EA-4AF3-8931-34280391D7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879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7FA2802-050E-465D-9053-BC1E3C851A50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19075D6-DBFF-45EF-A359-9870BABEAC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04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1CCFB-E107-4C97-9639-288D2D1C2938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6181E-8C9A-45C5-824A-03D5FD595B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799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2C33D1-73E8-474C-A8FF-9F769178C799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8AE29-4557-46CE-9887-E650AD400DD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0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878391-3D91-4345-B2D9-69D6FFE5C8D3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68438-E7D2-41F2-AA8C-449FEB0E85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048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D80B0B-417C-4733-BDEA-5B66E788F29F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150A8-5828-4EBE-A72F-E70FAEF7FC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015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EDBCD1-BB2C-4668-A29B-7C804D1441A9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44E40-E9F3-4EE5-8D7E-95206AA2AC8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446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7D412E-FAE3-444B-8744-152508ED48D9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D5865-A87B-4D01-9925-D88FEF213F4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57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E89B42-3F47-425C-92D1-DE29A6899AB7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58070-EEC4-4922-B90A-38E7ED732D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9FCF1B-4F69-45CE-8E22-67930DFC0D04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06719-BA3D-452F-95FB-785F9A0704D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0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24884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884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88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D37C68B-D970-42D1-BF07-B6398BEE1C00}" type="datetimeFigureOut">
              <a:rPr lang="ru-RU"/>
              <a:pPr/>
              <a:t>06.05.2016</a:t>
            </a:fld>
            <a:endParaRPr lang="ru-RU"/>
          </a:p>
        </p:txBody>
      </p:sp>
      <p:sp>
        <p:nvSpPr>
          <p:cNvPr id="2488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488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0AE9E7-2EDA-4835-947C-F1ACF8253BCF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ОСНОВНЫЕ  ХАРАКТЕРИСТИКИ  БЮДЖЕТА ЯКОВЛЕВСКОГО  МУНИЦИПАЛЬНОГО  РАЙОНА НА 2016 ГОД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302152"/>
              </p:ext>
            </p:extLst>
          </p:nvPr>
        </p:nvGraphicFramePr>
        <p:xfrm>
          <a:off x="827584" y="1844824"/>
          <a:ext cx="7916416" cy="474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104"/>
                <a:gridCol w="1979104"/>
                <a:gridCol w="1979104"/>
                <a:gridCol w="1979104"/>
              </a:tblGrid>
              <a:tr h="864096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1. ОБЩИЙ ОБЪЕМ ДОХОДОВ БЮДЖЕТА РАЙОНА – 296 875,75  </a:t>
                      </a:r>
                      <a:r>
                        <a:rPr lang="ru-RU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,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в том числе объем межбюджетных трансфертов,</a:t>
                      </a:r>
                      <a:r>
                        <a:rPr lang="ru-RU" b="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получаемых из других бюджетов бюджетной системы – в сумме 155 327,65 </a:t>
                      </a:r>
                      <a:r>
                        <a:rPr lang="ru-RU" b="0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b="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ru-RU" b="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484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2. ОБЩИЙ ОБЪЕМ РАСХОДОВ БЮДЖЕТА РАЙОНА – 300 905,95 </a:t>
                      </a:r>
                      <a:r>
                        <a:rPr lang="ru-RU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endParaRPr lang="ru-RU" b="1" dirty="0" smtClean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332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</a:t>
                      </a:r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. РАЗМЕР ДЕФИЦИТА БЮДЖЕТА РАЙОНА – 4 030,20 </a:t>
                      </a:r>
                      <a:r>
                        <a:rPr lang="ru-RU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ru-RU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20205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Динамика основных параметров</a:t>
                      </a:r>
                      <a:r>
                        <a:rPr lang="ru-RU" sz="20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бюджета </a:t>
                      </a:r>
                      <a:r>
                        <a:rPr lang="ru-RU" sz="2000" b="1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Яковлевского</a:t>
                      </a:r>
                      <a:r>
                        <a:rPr lang="ru-RU" sz="20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муниципального района</a:t>
                      </a:r>
                      <a:endParaRPr lang="ru-RU" sz="20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2014 год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2015 год 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2016 год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доходы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311 953,81011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313 488,66766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296 875,75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202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расходы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325</a:t>
                      </a:r>
                      <a:r>
                        <a:rPr lang="ru-RU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360,322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317</a:t>
                      </a:r>
                      <a:r>
                        <a:rPr lang="ru-RU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988,63966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300 905,95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дефицит (-) 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- 13 406,51189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- 4 999,972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- 4 030,20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19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800" b="1" dirty="0" err="1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8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рамках муниципальных программ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2015 год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2016 год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60056289"/>
              </p:ext>
            </p:extLst>
          </p:nvPr>
        </p:nvGraphicFramePr>
        <p:xfrm>
          <a:off x="4716016" y="2204864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731755"/>
              </p:ext>
            </p:extLst>
          </p:nvPr>
        </p:nvGraphicFramePr>
        <p:xfrm>
          <a:off x="4868416" y="2357264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25573609"/>
              </p:ext>
            </p:extLst>
          </p:nvPr>
        </p:nvGraphicFramePr>
        <p:xfrm>
          <a:off x="395536" y="2132856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1633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бюджета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2016 год в разрезе муниципальных программ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931367"/>
              </p:ext>
            </p:extLst>
          </p:nvPr>
        </p:nvGraphicFramePr>
        <p:xfrm>
          <a:off x="899592" y="198884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376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8080765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910431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Основные параметры бюджета </a:t>
            </a:r>
            <a:r>
              <a:rPr lang="ru-RU" sz="2400" b="1" dirty="0" err="1" smtClean="0">
                <a:solidFill>
                  <a:schemeClr val="bg1"/>
                </a:solidFill>
                <a:latin typeface="+mn-lt"/>
              </a:rPr>
              <a:t>Яковлевского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 муниципального района в динамике 2014 – 2016 годов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55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14313"/>
            <a:ext cx="8404423" cy="1462087"/>
          </a:xfrm>
        </p:spPr>
        <p:txBody>
          <a:bodyPr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муниципального района – 2016                                          на что будут потрачены бюджетные средства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7815841"/>
              </p:ext>
            </p:extLst>
          </p:nvPr>
        </p:nvGraphicFramePr>
        <p:xfrm>
          <a:off x="1004888" y="1895474"/>
          <a:ext cx="7639050" cy="4413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131" name="TextBox 4"/>
          <p:cNvSpPr txBox="1">
            <a:spLocks noChangeArrowheads="1"/>
          </p:cNvSpPr>
          <p:nvPr/>
        </p:nvSpPr>
        <p:spPr bwMode="auto">
          <a:xfrm>
            <a:off x="357188" y="5715000"/>
            <a:ext cx="22165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ru-RU" sz="1200" dirty="0">
                <a:solidFill>
                  <a:srgbClr val="4F2801"/>
                </a:solidFill>
                <a:latin typeface="Times New Roman" pitchFamily="18" charset="0"/>
              </a:rPr>
              <a:t>Данные на 01 </a:t>
            </a:r>
            <a:r>
              <a:rPr lang="ru-RU" sz="1200" dirty="0" smtClean="0">
                <a:solidFill>
                  <a:srgbClr val="4F2801"/>
                </a:solidFill>
                <a:latin typeface="Times New Roman" pitchFamily="18" charset="0"/>
              </a:rPr>
              <a:t>января 201</a:t>
            </a:r>
            <a:r>
              <a:rPr lang="en-US" sz="1200" dirty="0" smtClean="0">
                <a:solidFill>
                  <a:srgbClr val="4F2801"/>
                </a:solidFill>
                <a:latin typeface="Times New Roman" pitchFamily="18" charset="0"/>
              </a:rPr>
              <a:t>6</a:t>
            </a:r>
            <a:r>
              <a:rPr lang="ru-RU" sz="1200" dirty="0" smtClean="0">
                <a:solidFill>
                  <a:srgbClr val="4F2801"/>
                </a:solidFill>
                <a:latin typeface="Times New Roman" pitchFamily="18" charset="0"/>
              </a:rPr>
              <a:t> </a:t>
            </a:r>
            <a:r>
              <a:rPr lang="ru-RU" sz="1200" dirty="0">
                <a:solidFill>
                  <a:srgbClr val="4F2801"/>
                </a:solidFill>
                <a:latin typeface="Times New Roman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41157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/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и неналоговых, безвозмездных поступлений в бюджет </a:t>
            </a:r>
            <a:r>
              <a:rPr lang="ru-RU" sz="2400" b="1" dirty="0" err="1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годах  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18475416"/>
              </p:ext>
            </p:extLst>
          </p:nvPr>
        </p:nvGraphicFramePr>
        <p:xfrm>
          <a:off x="1619672" y="1988840"/>
          <a:ext cx="6616700" cy="3797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</a:t>
            </a:r>
            <a:r>
              <a:rPr lang="ru-RU" sz="2400" b="1" dirty="0" err="1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4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4217421"/>
              </p:ext>
            </p:extLst>
          </p:nvPr>
        </p:nvGraphicFramePr>
        <p:xfrm>
          <a:off x="1187624" y="2060848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343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Бюджет 2016 планируемые доходы бюджета </a:t>
            </a:r>
            <a:r>
              <a:rPr lang="ru-RU" sz="2000" b="1" dirty="0" err="1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Яковлевского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муниципального района</a:t>
            </a:r>
            <a:b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296 875,75 </a:t>
            </a:r>
            <a:r>
              <a:rPr lang="ru-RU" sz="2000" b="1" dirty="0" err="1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тыс.рублей</a:t>
            </a:r>
            <a:endParaRPr lang="ru-RU" sz="2000" b="1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sz="1800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ru-RU" sz="18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</a:rPr>
              <a:t>Налоговые и неналоговые доходы 141 548,10 </a:t>
            </a:r>
            <a:r>
              <a:rPr lang="ru-RU" sz="1800" dirty="0" err="1" smtClean="0">
                <a:solidFill>
                  <a:schemeClr val="bg1">
                    <a:lumMod val="75000"/>
                  </a:schemeClr>
                </a:solidFill>
              </a:rPr>
              <a:t>тыс.рублей</a:t>
            </a:r>
            <a:endParaRPr lang="ru-RU" sz="1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90357669"/>
              </p:ext>
            </p:extLst>
          </p:nvPr>
        </p:nvGraphicFramePr>
        <p:xfrm>
          <a:off x="467544" y="2204864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</a:rPr>
              <a:t>Безвозмездные поступления               155 327,65 </a:t>
            </a:r>
            <a:r>
              <a:rPr lang="ru-RU" sz="1800" dirty="0" err="1" smtClean="0">
                <a:solidFill>
                  <a:schemeClr val="bg1">
                    <a:lumMod val="75000"/>
                  </a:schemeClr>
                </a:solidFill>
              </a:rPr>
              <a:t>тыс.рублей</a:t>
            </a:r>
            <a:endParaRPr lang="ru-RU" sz="1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564980489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094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60648"/>
            <a:ext cx="8229600" cy="1384300"/>
          </a:xfrm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  <a:t/>
            </a:r>
            <a:b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Муниципальные программы </a:t>
            </a:r>
            <a:b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 err="1" smtClean="0">
                <a:solidFill>
                  <a:srgbClr val="814101"/>
                </a:solidFill>
                <a:latin typeface="Times New Roman" pitchFamily="18" charset="0"/>
              </a:rPr>
              <a:t>Яковлевского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муниципального района </a:t>
            </a:r>
            <a:b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на 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2016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год</a:t>
            </a:r>
            <a:b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  <a:t>                                                                                           </a:t>
            </a:r>
            <a:r>
              <a:rPr lang="ru-RU" sz="1600" dirty="0" smtClean="0">
                <a:solidFill>
                  <a:srgbClr val="4F2801"/>
                </a:solidFill>
                <a:latin typeface="Times New Roman" pitchFamily="18" charset="0"/>
              </a:rPr>
              <a:t>01.01.2016 г.                                     </a:t>
            </a:r>
            <a: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  <a:t/>
            </a:r>
            <a:b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</a:br>
            <a:endParaRPr lang="ru-RU" sz="1600" dirty="0">
              <a:solidFill>
                <a:srgbClr val="814101"/>
              </a:solidFill>
              <a:latin typeface="Times New Roman" pitchFamily="18" charset="0"/>
            </a:endParaRPr>
          </a:p>
        </p:txBody>
      </p:sp>
      <p:graphicFrame>
        <p:nvGraphicFramePr>
          <p:cNvPr id="49364" name="Group 2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56909"/>
              </p:ext>
            </p:extLst>
          </p:nvPr>
        </p:nvGraphicFramePr>
        <p:xfrm>
          <a:off x="611560" y="2060848"/>
          <a:ext cx="8064896" cy="436473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60338"/>
                <a:gridCol w="4320182"/>
                <a:gridCol w="1080120"/>
                <a:gridCol w="1008112"/>
                <a:gridCol w="1296144"/>
              </a:tblGrid>
              <a:tr h="3607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 бюджет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 бюджет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здравоохранения на территории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300,00</a:t>
                      </a: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образования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138 147,00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194 607,00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«Социальная поддержка населения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1 313,00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4 443,00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культуры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24 578,00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24 578,00</a:t>
                      </a: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«Обеспечение качественными услугами жилищно-коммунального хозяйства населения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4 687,00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4 687,00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graphicFrame>
        <p:nvGraphicFramePr>
          <p:cNvPr id="50428" name="Group 2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57887"/>
              </p:ext>
            </p:extLst>
          </p:nvPr>
        </p:nvGraphicFramePr>
        <p:xfrm>
          <a:off x="467544" y="188640"/>
          <a:ext cx="8064896" cy="601255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32346"/>
                <a:gridCol w="4320182"/>
                <a:gridCol w="1152128"/>
                <a:gridCol w="1008112"/>
                <a:gridCol w="1152128"/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</a:t>
                      </a:r>
                      <a:r>
                        <a:rPr kumimoji="0" lang="ru-RU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 – 2017 годы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1 156,50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1 156,50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«Охрана окружающей среды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 – 2017 годы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физической культуры и спорта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 на 2014 – 2017 годы»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987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транспортного комплекса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 на 2014-2017 годы»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7 000,00</a:t>
                      </a:r>
                    </a:p>
                  </a:txBody>
                  <a:tcPr horzOverflow="overflow"/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«Информационное обеспечение органов местного самоуправления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 – 2017 годы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3 188,40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3 188,40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268760"/>
            <a:ext cx="7772400" cy="4114800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605171"/>
              </p:ext>
            </p:extLst>
          </p:nvPr>
        </p:nvGraphicFramePr>
        <p:xfrm>
          <a:off x="755574" y="548679"/>
          <a:ext cx="7488810" cy="495595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36544"/>
                <a:gridCol w="4024426"/>
                <a:gridCol w="1009280"/>
                <a:gridCol w="1009280"/>
                <a:gridCol w="1009280"/>
              </a:tblGrid>
              <a:tr h="702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</a:t>
                      </a:r>
                      <a:r>
                        <a:rPr kumimoji="0" lang="ru-RU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1152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«Энергосбережение, повышение энергетической эффективности и развитие газоснабжения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 – 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922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сельского хозяйства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2014-2017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40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–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Яковлевскому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району на 2014 – 2017 годы»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1 200,00</a:t>
                      </a:r>
                    </a:p>
                  </a:txBody>
                  <a:tcPr horzOverflow="overflow"/>
                </a:tc>
              </a:tr>
              <a:tr h="1152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«Экономическое развитие и инновационная экономика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 на 2014-2017 годы»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25 242,00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11 120,00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36 362,00</a:t>
                      </a:r>
                    </a:p>
                  </a:txBody>
                  <a:tcPr horzOverflow="overflow"/>
                </a:tc>
              </a:tr>
              <a:tr h="3717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127 778,30</a:t>
                      </a:r>
                      <a:endParaRPr lang="ru-RU" sz="14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150 580,00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278 358,30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259632" y="366713"/>
            <a:ext cx="783674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endParaRPr lang="en-US" sz="2400" dirty="0" smtClean="0">
              <a:solidFill>
                <a:srgbClr val="814101"/>
              </a:solidFill>
              <a:latin typeface="Times New Roman" pitchFamily="18" charset="0"/>
            </a:endParaRPr>
          </a:p>
          <a:p>
            <a:pPr algn="ctr"/>
            <a: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  <a:t/>
            </a:r>
            <a:b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</a:br>
            <a:endParaRPr lang="ru-RU" sz="2400" b="1" i="1" dirty="0">
              <a:solidFill>
                <a:srgbClr val="81410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5766</TotalTime>
  <Words>638</Words>
  <Application>Microsoft Office PowerPoint</Application>
  <PresentationFormat>Экран (4:3)</PresentationFormat>
  <Paragraphs>205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Палитра</vt:lpstr>
      <vt:lpstr>ОСНОВНЫЕ  ХАРАКТЕРИСТИКИ  БЮДЖЕТА ЯКОВЛЕВСКОГО  МУНИЦИПАЛЬНОГО  РАЙОНА НА 2016 ГОД</vt:lpstr>
      <vt:lpstr>Основные параметры бюджета Яковлевского муниципального района в динамике 2014 – 2016 годов</vt:lpstr>
      <vt:lpstr>Бюджет Яковлевского  муниципального района – 2016                                          на что будут потрачены бюджетные средства</vt:lpstr>
      <vt:lpstr>Динамика поступлений налоговых и неналоговых, безвозмездных поступлений в бюджет Яковлевского муниципального района в 2014 – 2016 годах                (тыс. рублей)</vt:lpstr>
      <vt:lpstr>Структура налоговых и неналоговых доходов бюджета Яковлевского муниципального района в 2016 году</vt:lpstr>
      <vt:lpstr>Бюджет 2016 планируемые доходы бюджета Яковлевского муниципального района   296 875,75 тыс.рублей</vt:lpstr>
      <vt:lpstr> Муниципальные программы  Яковлевского муниципального района  на 2016 год                                                                                            01.01.2016 г.                                      </vt:lpstr>
      <vt:lpstr> </vt:lpstr>
      <vt:lpstr> </vt:lpstr>
      <vt:lpstr>Расходы бюджета Яковлевского муниципального района в рамках муниципальных программ</vt:lpstr>
      <vt:lpstr>Структура бюджета Яковлевского муниципального района на 2016 год в разрезе муниципальных программ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бюджет</dc:title>
  <dc:creator>Admin</dc:creator>
  <cp:lastModifiedBy>Adm</cp:lastModifiedBy>
  <cp:revision>542</cp:revision>
  <cp:lastPrinted>2015-04-12T22:41:24Z</cp:lastPrinted>
  <dcterms:created xsi:type="dcterms:W3CDTF">2013-09-17T11:29:55Z</dcterms:created>
  <dcterms:modified xsi:type="dcterms:W3CDTF">2016-05-05T23:39:57Z</dcterms:modified>
</cp:coreProperties>
</file>