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4" r:id="rId1"/>
  </p:sldMasterIdLst>
  <p:notesMasterIdLst>
    <p:notesMasterId r:id="rId12"/>
  </p:notesMasterIdLst>
  <p:sldIdLst>
    <p:sldId id="290" r:id="rId2"/>
    <p:sldId id="291" r:id="rId3"/>
    <p:sldId id="289" r:id="rId4"/>
    <p:sldId id="282" r:id="rId5"/>
    <p:sldId id="285" r:id="rId6"/>
    <p:sldId id="293" r:id="rId7"/>
    <p:sldId id="266" r:id="rId8"/>
    <p:sldId id="267" r:id="rId9"/>
    <p:sldId id="286" r:id="rId10"/>
    <p:sldId id="28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3333FF"/>
    <a:srgbClr val="21FFC5"/>
    <a:srgbClr val="3366FF"/>
    <a:srgbClr val="663300"/>
    <a:srgbClr val="008A66"/>
    <a:srgbClr val="472401"/>
    <a:srgbClr val="FF9900"/>
    <a:srgbClr val="47E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24" autoAdjust="0"/>
  </p:normalViewPr>
  <p:slideViewPr>
    <p:cSldViewPr>
      <p:cViewPr>
        <p:scale>
          <a:sx n="100" d="100"/>
          <a:sy n="100" d="100"/>
        </p:scale>
        <p:origin x="106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419603018372704"/>
          <c:y val="4.6773375984251971E-2"/>
          <c:w val="0.6050820209973754"/>
          <c:h val="0.847078248031496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-4999.9719999999998</c:v>
                </c:pt>
                <c:pt idx="1">
                  <c:v>-4030.2</c:v>
                </c:pt>
                <c:pt idx="2">
                  <c:v>-8161.4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317988.63965999999</c:v>
                </c:pt>
                <c:pt idx="1">
                  <c:v>300905.95</c:v>
                </c:pt>
                <c:pt idx="2">
                  <c:v>305291.05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313488.66765999998</c:v>
                </c:pt>
                <c:pt idx="1">
                  <c:v>296875.75</c:v>
                </c:pt>
                <c:pt idx="2">
                  <c:v>297129.65000000002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5324288"/>
        <c:axId val="125350656"/>
        <c:axId val="0"/>
      </c:bar3DChart>
      <c:catAx>
        <c:axId val="12532428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25350656"/>
        <c:crosses val="autoZero"/>
        <c:auto val="1"/>
        <c:lblAlgn val="ctr"/>
        <c:lblOffset val="100"/>
        <c:tickLblSkip val="1"/>
        <c:noMultiLvlLbl val="0"/>
      </c:catAx>
      <c:valAx>
        <c:axId val="125350656"/>
        <c:scaling>
          <c:orientation val="minMax"/>
          <c:max val="350000"/>
          <c:min val="-50000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#,##0.00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25324288"/>
        <c:crosses val="autoZero"/>
        <c:crossBetween val="between"/>
        <c:majorUnit val="50000"/>
        <c:minorUnit val="10000"/>
      </c:valAx>
    </c:plotArea>
    <c:legend>
      <c:legendPos val="r"/>
      <c:layout>
        <c:manualLayout>
          <c:xMode val="edge"/>
          <c:yMode val="edge"/>
          <c:x val="0.80052805118110237"/>
          <c:y val="0.37623941929133858"/>
          <c:w val="0.19947194881889763"/>
          <c:h val="0.24439616141732287"/>
        </c:manualLayout>
      </c:layout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5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9444444444444445"/>
          <c:w val="0.52777777777777779"/>
          <c:h val="0.805555555555555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бюджета </c:v>
                </c:pt>
              </c:strCache>
            </c:strRef>
          </c:tx>
          <c:dLbls>
            <c:dLbl>
              <c:idx val="0"/>
              <c:layout>
                <c:manualLayout>
                  <c:x val="5.7166705264783076E-2"/>
                  <c:y val="-4.9623067949839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40105128403067264"/>
                  <c:y val="-0.200711334694274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solidFill>
                      <a:schemeClr val="bg1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>
                  <a:solidFill>
                    <a:schemeClr val="accent3">
                      <a:lumMod val="50000"/>
                    </a:schemeClr>
                  </a:solidFill>
                </a:ln>
              </c:spPr>
            </c:leaderLines>
          </c:dLbls>
          <c:cat>
            <c:strRef>
              <c:f>Лист1!$A$2:$A$13</c:f>
              <c:strCache>
                <c:ptCount val="12"/>
                <c:pt idx="0">
                  <c:v>Развитие образования -68,79%</c:v>
                </c:pt>
                <c:pt idx="1">
                  <c:v>Социальная поддержка населения - 1,51%</c:v>
                </c:pt>
                <c:pt idx="2">
                  <c:v>Развитие культуры - 9,43%</c:v>
                </c:pt>
                <c:pt idx="3">
                  <c:v>Обеспечение качественными услугами ЖКХ - 3,90%</c:v>
                </c:pt>
                <c:pt idx="4">
                  <c:v>Защита населения и территории от ЧС  - 0,43%</c:v>
                </c:pt>
                <c:pt idx="5">
                  <c:v>Охрана окружающей среды - 0,07%</c:v>
                </c:pt>
                <c:pt idx="6">
                  <c:v>Развитие физической культуры и спорта - 0,14%</c:v>
                </c:pt>
                <c:pt idx="7">
                  <c:v>Развитие транспортного комплекса - 2,51%</c:v>
                </c:pt>
                <c:pt idx="8">
                  <c:v>Информационное общество - 1,07%</c:v>
                </c:pt>
                <c:pt idx="9">
                  <c:v>Развитие сельского хозяйства - 0,06%</c:v>
                </c:pt>
                <c:pt idx="10">
                  <c:v>Молодежь - Яковлевскому району - 0,28%</c:v>
                </c:pt>
                <c:pt idx="11">
                  <c:v>Экономическое развитие и инновационная экономика  - 11,80%</c:v>
                </c:pt>
              </c:strCache>
            </c:strRef>
          </c:cat>
          <c:val>
            <c:numRef>
              <c:f>Лист1!$B$2:$B$13</c:f>
              <c:numCache>
                <c:formatCode>0.00</c:formatCode>
                <c:ptCount val="12"/>
                <c:pt idx="0" formatCode="General">
                  <c:v>68.790000000000006</c:v>
                </c:pt>
                <c:pt idx="1">
                  <c:v>1.51</c:v>
                </c:pt>
                <c:pt idx="2">
                  <c:v>9.43</c:v>
                </c:pt>
                <c:pt idx="3">
                  <c:v>3.9</c:v>
                </c:pt>
                <c:pt idx="4">
                  <c:v>0.43</c:v>
                </c:pt>
                <c:pt idx="5">
                  <c:v>7.0000000000000007E-2</c:v>
                </c:pt>
                <c:pt idx="6">
                  <c:v>0.14000000000000001</c:v>
                </c:pt>
                <c:pt idx="7">
                  <c:v>2.5099999999999998</c:v>
                </c:pt>
                <c:pt idx="8">
                  <c:v>1.07</c:v>
                </c:pt>
                <c:pt idx="9">
                  <c:v>0.06</c:v>
                </c:pt>
                <c:pt idx="10">
                  <c:v>0.28000000000000003</c:v>
                </c:pt>
                <c:pt idx="11">
                  <c:v>11.8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8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0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11"/>
        <c:txPr>
          <a:bodyPr/>
          <a:lstStyle/>
          <a:p>
            <a:pPr>
              <a:defRPr sz="1000">
                <a:solidFill>
                  <a:schemeClr val="accent1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2614379084967322"/>
          <c:y val="0"/>
          <c:w val="0.39869281045751637"/>
          <c:h val="1"/>
        </c:manualLayout>
      </c:layout>
      <c:overlay val="0"/>
      <c:spPr>
        <a:ln>
          <a:solidFill>
            <a:schemeClr val="accent1"/>
          </a:solidFill>
        </a:ln>
      </c:spPr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556063908470295E-2"/>
          <c:y val="0.18490297883070292"/>
          <c:w val="0.56319702602230481"/>
          <c:h val="0.596214511041009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11468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/>
          </c:dPt>
          <c:dPt>
            <c:idx val="1"/>
            <c:bubble3D val="0"/>
            <c:spPr/>
          </c:dPt>
          <c:dPt>
            <c:idx val="2"/>
            <c:bubble3D val="0"/>
            <c:spPr/>
          </c:dPt>
          <c:dPt>
            <c:idx val="3"/>
            <c:bubble3D val="0"/>
            <c:spPr/>
          </c:dPt>
          <c:dPt>
            <c:idx val="4"/>
            <c:bubble3D val="0"/>
            <c:spPr/>
          </c:dPt>
          <c:dPt>
            <c:idx val="5"/>
            <c:bubble3D val="0"/>
            <c:spPr/>
          </c:dPt>
          <c:dPt>
            <c:idx val="6"/>
            <c:bubble3D val="0"/>
            <c:spPr/>
          </c:dPt>
          <c:dPt>
            <c:idx val="7"/>
            <c:bubble3D val="0"/>
            <c:spPr/>
          </c:dPt>
          <c:dPt>
            <c:idx val="8"/>
            <c:bubble3D val="0"/>
            <c:spPr/>
          </c:dPt>
          <c:dPt>
            <c:idx val="9"/>
            <c:bubble3D val="0"/>
            <c:spPr/>
          </c:dPt>
          <c:dPt>
            <c:idx val="10"/>
            <c:bubble3D val="0"/>
            <c:spPr/>
          </c:dPt>
          <c:dLbls>
            <c:dLbl>
              <c:idx val="0"/>
              <c:layout>
                <c:manualLayout>
                  <c:x val="-5.6975897346467795E-3"/>
                  <c:y val="-0.11721210619752387"/>
                </c:manualLayout>
              </c:layout>
              <c:numFmt formatCode="0.0%" sourceLinked="0"/>
              <c:spPr>
                <a:noFill/>
                <a:ln w="22936">
                  <a:noFill/>
                </a:ln>
              </c:spPr>
              <c:txPr>
                <a:bodyPr/>
                <a:lstStyle/>
                <a:p>
                  <a:pPr>
                    <a:defRPr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4.5639414036988627E-3"/>
                  <c:y val="-0.12052712254382855"/>
                </c:manualLayout>
              </c:layout>
              <c:tx>
                <c:rich>
                  <a:bodyPr/>
                  <a:lstStyle/>
                  <a:p>
                    <a:r>
                      <a:rPr lang="ru-RU">
                        <a:latin typeface="Times New Roman" pitchFamily="18" charset="0"/>
                        <a:cs typeface="Times New Roman" pitchFamily="18" charset="0"/>
                      </a:rPr>
                      <a:t>71,6 %</a:t>
                    </a:r>
                    <a:endParaRPr lang="ru-RU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299328053915107E-2"/>
                  <c:y val="-7.603382942608183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5.2934027905774374E-2"/>
                  <c:y val="-2.194668704996863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2782471734877984"/>
                  <c:y val="6.112177074114699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6.7580512320171385E-2"/>
                  <c:y val="-1.694649560399181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9.7262850834743189E-2"/>
                  <c:y val="-7.33416730744123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5.1535661426982668E-2"/>
                  <c:y val="-0.11355747083485956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1.1432311609427873E-2"/>
                  <c:y val="-5.491959793235452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2.0576118758222555E-2"/>
                  <c:y val="-0.11583238776375661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5.0665411231164525E-2"/>
                  <c:y val="-0.12529614053226609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>
                        <a:latin typeface="Times New Roman" pitchFamily="18" charset="0"/>
                        <a:cs typeface="Times New Roman" pitchFamily="18" charset="0"/>
                      </a:rPr>
                      <a:t>2,7 %</a:t>
                    </a:r>
                    <a:endParaRPr lang="ru-RU"/>
                  </a:p>
                </c:rich>
              </c:tx>
              <c:spPr>
                <a:noFill/>
                <a:ln w="22936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.00%" sourceLinked="0"/>
            <c:spPr>
              <a:noFill/>
              <a:ln w="22936">
                <a:noFill/>
              </a:ln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rgbClr val="000000"/>
                  </a:solidFill>
                </a:ln>
              </c:spPr>
            </c:leaderLines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 - 42729,83 тыс.рублей; 14%</c:v>
                </c:pt>
                <c:pt idx="1">
                  <c:v>Национальная оборона - 928,00 тыс.рублей; 0,30%</c:v>
                </c:pt>
                <c:pt idx="2">
                  <c:v>Национальная экономика - 7 327,41 тыс.рублей; 2,40%</c:v>
                </c:pt>
                <c:pt idx="3">
                  <c:v>Жилищно-коммунальное хозяйство - 13 104,81 тыс.рублей; 4,29%</c:v>
                </c:pt>
                <c:pt idx="4">
                  <c:v>Образование - 201 159,00 тыс.рублей; 65,89%</c:v>
                </c:pt>
                <c:pt idx="5">
                  <c:v>Культура и кинематография - 20280 тыс.рублей; 6,64%</c:v>
                </c:pt>
                <c:pt idx="6">
                  <c:v>Социальная политика - 4 947,00 тыс.рублей; 1,62%</c:v>
                </c:pt>
                <c:pt idx="7">
                  <c:v>Физическая культура и спорт- 400,00 тыс.рублей; 0,13%</c:v>
                </c:pt>
                <c:pt idx="8">
                  <c:v>Средства массовой информации - 2400,00 тыс.рублей; 0,79%</c:v>
                </c:pt>
                <c:pt idx="9">
                  <c:v>Межбюджетные трансферты - 12015,00 тыс.рублей; 3,94%.</c:v>
                </c:pt>
              </c:strCache>
            </c:strRef>
          </c:cat>
          <c:val>
            <c:numRef>
              <c:f>Лист1!$B$2:$B$11</c:f>
              <c:numCache>
                <c:formatCode>0.00</c:formatCode>
                <c:ptCount val="10"/>
                <c:pt idx="0" formatCode="General">
                  <c:v>42729.83</c:v>
                </c:pt>
                <c:pt idx="1">
                  <c:v>928</c:v>
                </c:pt>
                <c:pt idx="2" formatCode="General">
                  <c:v>7327.41</c:v>
                </c:pt>
                <c:pt idx="3" formatCode="General">
                  <c:v>13104.81</c:v>
                </c:pt>
                <c:pt idx="4" formatCode="General">
                  <c:v>201159</c:v>
                </c:pt>
                <c:pt idx="5" formatCode="General">
                  <c:v>20280</c:v>
                </c:pt>
                <c:pt idx="6" formatCode="General">
                  <c:v>4947</c:v>
                </c:pt>
                <c:pt idx="7" formatCode="General">
                  <c:v>400</c:v>
                </c:pt>
                <c:pt idx="8" formatCode="General">
                  <c:v>2400</c:v>
                </c:pt>
                <c:pt idx="9" formatCode="General">
                  <c:v>12015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Лист1!$A$2:$A$11</c:f>
              <c:strCache>
                <c:ptCount val="10"/>
                <c:pt idx="0">
                  <c:v>Общегосударственные вопросы - 42729,83 тыс.рублей; 14%</c:v>
                </c:pt>
                <c:pt idx="1">
                  <c:v>Национальная оборона - 928,00 тыс.рублей; 0,30%</c:v>
                </c:pt>
                <c:pt idx="2">
                  <c:v>Национальная экономика - 7 327,41 тыс.рублей; 2,40%</c:v>
                </c:pt>
                <c:pt idx="3">
                  <c:v>Жилищно-коммунальное хозяйство - 13 104,81 тыс.рублей; 4,29%</c:v>
                </c:pt>
                <c:pt idx="4">
                  <c:v>Образование - 201 159,00 тыс.рублей; 65,89%</c:v>
                </c:pt>
                <c:pt idx="5">
                  <c:v>Культура и кинематография - 20280 тыс.рублей; 6,64%</c:v>
                </c:pt>
                <c:pt idx="6">
                  <c:v>Социальная политика - 4 947,00 тыс.рублей; 1,62%</c:v>
                </c:pt>
                <c:pt idx="7">
                  <c:v>Физическая культура и спорт- 400,00 тыс.рублей; 0,13%</c:v>
                </c:pt>
                <c:pt idx="8">
                  <c:v>Средства массовой информации - 2400,00 тыс.рублей; 0,79%</c:v>
                </c:pt>
                <c:pt idx="9">
                  <c:v>Межбюджетные трансферты - 12015,00 тыс.рублей; 3,94%.</c:v>
                </c:pt>
              </c:strCache>
            </c:strRef>
          </c:cat>
          <c:val>
            <c:numRef>
              <c:f>Лист1!$C$2:$C$11</c:f>
              <c:numCache>
                <c:formatCode>_(* #,##0.00_);_(* \(#,##0.00\);_(* "-"??_);_(@_)</c:formatCode>
                <c:ptCount val="10"/>
                <c:pt idx="0" formatCode="0.00">
                  <c:v>13.996424068114674</c:v>
                </c:pt>
                <c:pt idx="1">
                  <c:v>0.30397222584808825</c:v>
                </c:pt>
                <c:pt idx="2">
                  <c:v>2.4001391459068322</c:v>
                </c:pt>
                <c:pt idx="3">
                  <c:v>4.2925627855778936</c:v>
                </c:pt>
                <c:pt idx="4">
                  <c:v>65.890893296740927</c:v>
                </c:pt>
                <c:pt idx="5">
                  <c:v>6.6428413148698597</c:v>
                </c:pt>
                <c:pt idx="6">
                  <c:v>1.6204209065414792</c:v>
                </c:pt>
                <c:pt idx="7">
                  <c:v>0.13102251114141736</c:v>
                </c:pt>
                <c:pt idx="8">
                  <c:v>0.78613506684850409</c:v>
                </c:pt>
                <c:pt idx="9">
                  <c:v>3.9355886784103236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5633004103913439"/>
          <c:y val="2.8807083166717457E-2"/>
          <c:w val="0.33730175872654322"/>
          <c:h val="0.86665382654506318"/>
        </c:manualLayout>
      </c:layout>
      <c:overlay val="0"/>
      <c:spPr>
        <a:solidFill>
          <a:schemeClr val="accent2">
            <a:lumMod val="20000"/>
            <a:lumOff val="80000"/>
          </a:schemeClr>
        </a:solidFill>
        <a:ln w="22936">
          <a:noFill/>
        </a:ln>
      </c:spPr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gradFill rotWithShape="1">
      <a:gsLst>
        <a:gs pos="0">
          <a:schemeClr val="accent6">
            <a:tint val="50000"/>
            <a:satMod val="300000"/>
          </a:schemeClr>
        </a:gs>
        <a:gs pos="35000">
          <a:schemeClr val="accent6">
            <a:tint val="37000"/>
            <a:satMod val="300000"/>
          </a:schemeClr>
        </a:gs>
        <a:gs pos="100000">
          <a:schemeClr val="accent6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6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solidFill>
          <a:schemeClr val="accent2">
            <a:lumMod val="20000"/>
            <a:lumOff val="80000"/>
          </a:schemeClr>
        </a:solidFill>
        <a:ln w="3175">
          <a:solidFill>
            <a:srgbClr val="000000"/>
          </a:solidFill>
          <a:prstDash val="solid"/>
        </a:ln>
      </c:spPr>
    </c:sideWall>
    <c:backWall>
      <c:thickness val="0"/>
      <c:spPr>
        <a:solidFill>
          <a:schemeClr val="accent2">
            <a:lumMod val="20000"/>
            <a:lumOff val="80000"/>
          </a:schemeClr>
        </a:solidFill>
        <a:ln w="3175">
          <a:solidFill>
            <a:srgbClr val="00000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569528616984294"/>
          <c:y val="3.332631079977879E-2"/>
          <c:w val="0.58532110091743117"/>
          <c:h val="0.8980891719745223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533659410307799E-2"/>
                  <c:y val="3.77540126147296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052029733494791E-2"/>
                  <c:y val="6.0693207929671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806438060603768E-2"/>
                  <c:y val="-5.96796986662168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959985873941705E-2"/>
                  <c:y val="2.69537641646482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5968603490500824E-2"/>
                  <c:y val="-4.56510752443789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9529759492349386E-2"/>
                  <c:y val="-3.8635446808417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1715803063224969E-2"/>
                  <c:y val="-1.27161219646342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4784192846485371E-2"/>
                  <c:y val="-1.8383985872630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6">
                  <a:lumMod val="60000"/>
                  <a:lumOff val="40000"/>
                </a:schemeClr>
              </a:solidFill>
              <a:ln w="20266">
                <a:noFill/>
              </a:ln>
            </c:spPr>
            <c:txPr>
              <a:bodyPr/>
              <a:lstStyle/>
              <a:p>
                <a:pPr>
                  <a:defRPr sz="957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 </c:v>
                </c:pt>
                <c:pt idx="2">
                  <c:v>2017 год 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145582.79699999999</c:v>
                </c:pt>
                <c:pt idx="1">
                  <c:v>141548.1</c:v>
                </c:pt>
                <c:pt idx="2">
                  <c:v>147407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9290668884389458E-2"/>
                  <c:y val="-1.01277323931636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21500517941618E-2"/>
                  <c:y val="-7.83407620667788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154022009641161E-2"/>
                  <c:y val="-8.72487005097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737603337010936E-2"/>
                  <c:y val="-1.12080205831800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6632891503469897E-2"/>
                  <c:y val="-1.3691171115380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6926977790281352E-2"/>
                  <c:y val="-2.0951655056282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9169087448037678E-2"/>
                  <c:y val="-4.2543085843260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2.1916091380123476E-2"/>
                  <c:y val="-2.910266949647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tx1">
                  <a:lumMod val="85000"/>
                </a:schemeClr>
              </a:solidFill>
              <a:ln w="20266">
                <a:noFill/>
              </a:ln>
            </c:spPr>
            <c:txPr>
              <a:bodyPr/>
              <a:lstStyle/>
              <a:p>
                <a:pPr>
                  <a:defRPr sz="957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 </c:v>
                </c:pt>
                <c:pt idx="2">
                  <c:v>2017 год 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167905.87065999999</c:v>
                </c:pt>
                <c:pt idx="1">
                  <c:v>155327.65</c:v>
                </c:pt>
                <c:pt idx="2">
                  <c:v>149722.65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85184"/>
        <c:axId val="4286720"/>
        <c:axId val="140204224"/>
      </c:bar3DChart>
      <c:catAx>
        <c:axId val="4285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anchor="ctr" anchorCtr="0"/>
          <a:lstStyle/>
          <a:p>
            <a:pPr>
              <a:defRPr sz="957" b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86720"/>
        <c:crosses val="autoZero"/>
        <c:auto val="1"/>
        <c:lblAlgn val="ctr"/>
        <c:lblOffset val="100"/>
        <c:noMultiLvlLbl val="0"/>
      </c:catAx>
      <c:valAx>
        <c:axId val="4286720"/>
        <c:scaling>
          <c:orientation val="minMax"/>
          <c:max val="200000"/>
          <c:min val="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117" b="1" baseline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85184"/>
        <c:crosses val="autoZero"/>
        <c:crossBetween val="between"/>
        <c:majorUnit val="20000"/>
        <c:minorUnit val="4000"/>
      </c:valAx>
      <c:serAx>
        <c:axId val="140204224"/>
        <c:scaling>
          <c:orientation val="minMax"/>
        </c:scaling>
        <c:delete val="1"/>
        <c:axPos val="b"/>
        <c:majorTickMark val="out"/>
        <c:minorTickMark val="none"/>
        <c:tickLblPos val="nextTo"/>
        <c:crossAx val="4286720"/>
        <c:crosses val="autoZero"/>
      </c:serAx>
      <c:spPr>
        <a:noFill/>
        <a:ln w="20266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05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</c:legendEntry>
      <c:layout>
        <c:manualLayout>
          <c:xMode val="edge"/>
          <c:yMode val="edge"/>
          <c:x val="0.72752293577981653"/>
          <c:y val="1.4331210191082801E-2"/>
          <c:w val="0.25261520093097767"/>
          <c:h val="0.11711531877913255"/>
        </c:manualLayout>
      </c:layout>
      <c:overlay val="0"/>
      <c:spPr>
        <a:ln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a:ln>
      </c:spPr>
      <c:txPr>
        <a:bodyPr/>
        <a:lstStyle/>
        <a:p>
          <a:pPr>
            <a:defRPr sz="1050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1">
        <a:lumMod val="40000"/>
        <a:lumOff val="60000"/>
      </a:schemeClr>
    </a:solidFill>
    <a:ln>
      <a:noFill/>
    </a:ln>
  </c:spPr>
  <c:txPr>
    <a:bodyPr/>
    <a:lstStyle/>
    <a:p>
      <a:pPr>
        <a:defRPr sz="1436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800" baseline="0">
              <a:solidFill>
                <a:schemeClr val="bg1">
                  <a:lumMod val="75000"/>
                </a:schemeClr>
              </a:solidFill>
              <a:latin typeface="Times New Roman" pitchFamily="18" charset="0"/>
            </a:defRPr>
          </a:pPr>
          <a:endParaRPr lang="ru-RU"/>
        </a:p>
      </c:txPr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318305800010293E-3"/>
          <c:y val="0.17621512588704188"/>
          <c:w val="0.54432195975503062"/>
          <c:h val="0.739236414892582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 разрезе доходных источников</c:v>
                </c:pt>
              </c:strCache>
            </c:strRef>
          </c:tx>
          <c:explosion val="25"/>
          <c:dPt>
            <c:idx val="0"/>
            <c:bubble3D val="0"/>
            <c:explosion val="12"/>
          </c:dPt>
          <c:dLbls>
            <c:dLbl>
              <c:idx val="1"/>
              <c:layout>
                <c:manualLayout>
                  <c:x val="-2.7383948329988164E-2"/>
                  <c:y val="8.74227179935841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83276722762596E-2"/>
                  <c:y val="2.54320987654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1161700375688333"/>
                  <c:y val="-2.3625206571400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1141474962688481E-2"/>
                  <c:y val="-3.9537766112569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2733544336369718"/>
                  <c:y val="-1.2027316029940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6700633009109154E-2"/>
                  <c:y val="-4.8292748128706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3.7384462971540321E-2"/>
                  <c:y val="-4.4434723437348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3.9394910195049149E-2"/>
                  <c:y val="3.4268980266355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aseline="0">
                    <a:solidFill>
                      <a:srgbClr val="FF0000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НДФЛ - 131 000 тыс.рублей (88,87%)</c:v>
                </c:pt>
                <c:pt idx="1">
                  <c:v>Акцизы - 7 000 тыс.рублей (4,75%)</c:v>
                </c:pt>
                <c:pt idx="2">
                  <c:v>Налоги на совокупный доход - 3 419 тыс.рублей (2,32%)</c:v>
                </c:pt>
                <c:pt idx="3">
                  <c:v>Госпошлина - 1 400 тыс.рублей (0,95%)</c:v>
                </c:pt>
                <c:pt idx="4">
                  <c:v>Доходы от использования имущества, находящегося в гос. и муниципальной собственности - 2 463 тыс.рублей (1,67%)</c:v>
                </c:pt>
                <c:pt idx="5">
                  <c:v>Платежи при пользовании природными ресурсами - 170 тыс.рублей (0,12%)</c:v>
                </c:pt>
                <c:pt idx="6">
                  <c:v>Доходы от оказания платных услуг - 15 тыс.рублей (0,01%)</c:v>
                </c:pt>
                <c:pt idx="7">
                  <c:v>Доходы от продажи материальных и нематериальных активов - 1 640 тыс.рублей (1,11%)</c:v>
                </c:pt>
                <c:pt idx="8">
                  <c:v>Штрафы - 300 тыс.рублей (0,2%)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88.87</c:v>
                </c:pt>
                <c:pt idx="1">
                  <c:v>4.75</c:v>
                </c:pt>
                <c:pt idx="2">
                  <c:v>2.3199999999999998</c:v>
                </c:pt>
                <c:pt idx="3">
                  <c:v>0.95</c:v>
                </c:pt>
                <c:pt idx="4">
                  <c:v>1.67</c:v>
                </c:pt>
                <c:pt idx="5">
                  <c:v>0.12</c:v>
                </c:pt>
                <c:pt idx="6">
                  <c:v>0.01</c:v>
                </c:pt>
                <c:pt idx="7">
                  <c:v>1.1100000000000001</c:v>
                </c:pt>
                <c:pt idx="8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45424836601307189"/>
          <c:y val="0.12350223583163215"/>
          <c:w val="0.51797385620915037"/>
          <c:h val="0.79836565568192863"/>
        </c:manualLayout>
      </c:layout>
      <c:overlay val="0"/>
      <c:spPr>
        <a:solidFill>
          <a:schemeClr val="accent2">
            <a:lumMod val="40000"/>
            <a:lumOff val="60000"/>
          </a:schemeClr>
        </a:solidFill>
      </c:spPr>
      <c:txPr>
        <a:bodyPr/>
        <a:lstStyle/>
        <a:p>
          <a:pPr>
            <a:defRPr sz="1200" baseline="0">
              <a:solidFill>
                <a:schemeClr val="bg1">
                  <a:lumMod val="75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Доходы от использования имущества, находящегося в государственной и муниципальной собственности</c:v>
                </c:pt>
                <c:pt idx="1">
                  <c:v>Налоги на совокупный доход</c:v>
                </c:pt>
                <c:pt idx="2">
                  <c:v>Налоги на товары (работы, услуги) реализунмые на территории Российской Федерации</c:v>
                </c:pt>
                <c:pt idx="3">
                  <c:v>Налоги на прибыль, доходы</c:v>
                </c:pt>
              </c:strCache>
            </c:strRef>
          </c:cat>
          <c:val>
            <c:numRef>
              <c:f>Лист1!$B$2:$B$5</c:f>
              <c:numCache>
                <c:formatCode>_(* #,##0.00_);_(* \(#,##0.00\);_(* "-"??_);_(@_)</c:formatCode>
                <c:ptCount val="4"/>
                <c:pt idx="0">
                  <c:v>3463</c:v>
                </c:pt>
                <c:pt idx="1">
                  <c:v>3419</c:v>
                </c:pt>
                <c:pt idx="2">
                  <c:v>7000</c:v>
                </c:pt>
                <c:pt idx="3">
                  <c:v>131000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64544"/>
        <c:axId val="4366336"/>
      </c:barChart>
      <c:catAx>
        <c:axId val="436454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 anchor="t" anchorCtr="0"/>
          <a:lstStyle/>
          <a:p>
            <a:pPr>
              <a:defRPr sz="1200">
                <a:solidFill>
                  <a:schemeClr val="bg1">
                    <a:lumMod val="50000"/>
                  </a:schemeClr>
                </a:solidFill>
              </a:defRPr>
            </a:pPr>
            <a:endParaRPr lang="ru-RU"/>
          </a:p>
        </c:txPr>
        <c:crossAx val="4366336"/>
        <c:crosses val="autoZero"/>
        <c:auto val="1"/>
        <c:lblAlgn val="l"/>
        <c:lblOffset val="100"/>
        <c:noMultiLvlLbl val="0"/>
      </c:catAx>
      <c:valAx>
        <c:axId val="4366336"/>
        <c:scaling>
          <c:orientation val="minMax"/>
        </c:scaling>
        <c:delete val="0"/>
        <c:axPos val="b"/>
        <c:majorGridlines/>
        <c:numFmt formatCode="_(* #,##0.00_);_(* \(#,##0.00\);_(* &quot;-&quot;??_);_(@_)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chemeClr val="bg1">
                    <a:lumMod val="75000"/>
                  </a:schemeClr>
                </a:solidFill>
              </a:defRPr>
            </a:pPr>
            <a:endParaRPr lang="ru-RU"/>
          </a:p>
        </c:txPr>
        <c:crossAx val="4364544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0.3071624786032181"/>
                  <c:y val="-4.405286343612335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solidFill>
                      <a:srgbClr val="FF0000"/>
                    </a:solidFill>
                  </a:defRPr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2"/>
                <c:pt idx="1">
                  <c:v>Субвенции</c:v>
                </c:pt>
              </c:strCache>
            </c:strRef>
          </c:cat>
          <c:val>
            <c:numRef>
              <c:f>Лист1!$B$2:$B$5</c:f>
              <c:numCache>
                <c:formatCode>_(* #,##0.00_);_(* \(#,##0.00\);_(* "-"??_);_(@_)</c:formatCode>
                <c:ptCount val="3"/>
                <c:pt idx="1">
                  <c:v>149722.65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73888"/>
        <c:axId val="7316608"/>
      </c:barChart>
      <c:catAx>
        <c:axId val="43738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>
                    <a:lumMod val="75000"/>
                  </a:schemeClr>
                </a:solidFill>
              </a:defRPr>
            </a:pPr>
            <a:endParaRPr lang="ru-RU"/>
          </a:p>
        </c:txPr>
        <c:crossAx val="7316608"/>
        <c:crosses val="autoZero"/>
        <c:auto val="1"/>
        <c:lblAlgn val="ctr"/>
        <c:lblOffset val="100"/>
        <c:noMultiLvlLbl val="0"/>
      </c:catAx>
      <c:valAx>
        <c:axId val="7316608"/>
        <c:scaling>
          <c:orientation val="minMax"/>
          <c:max val="140000"/>
          <c:min val="0"/>
        </c:scaling>
        <c:delete val="0"/>
        <c:axPos val="b"/>
        <c:majorGridlines/>
        <c:numFmt formatCode="#,##0.00" sourceLinked="0"/>
        <c:majorTickMark val="out"/>
        <c:minorTickMark val="none"/>
        <c:tickLblPos val="nextTo"/>
        <c:txPr>
          <a:bodyPr/>
          <a:lstStyle/>
          <a:p>
            <a:pPr>
              <a:defRPr sz="900">
                <a:solidFill>
                  <a:schemeClr val="bg1"/>
                </a:solidFill>
              </a:defRPr>
            </a:pPr>
            <a:endParaRPr lang="ru-RU"/>
          </a:p>
        </c:txPr>
        <c:crossAx val="4373888"/>
        <c:crosses val="autoZero"/>
        <c:crossBetween val="between"/>
        <c:majorUnit val="40000"/>
        <c:minorUnit val="40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600">
              <a:solidFill>
                <a:srgbClr val="3333FF"/>
              </a:solidFill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3701886574706779"/>
          <c:w val="0.5712114108281634"/>
          <c:h val="0.77619930513797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расходов на муниципальные программы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>
                    <a:solidFill>
                      <a:srgbClr val="FF33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на муниципальные программы - 279141,10 тыс.рублей (91,43%)</c:v>
                </c:pt>
                <c:pt idx="1">
                  <c:v>Расходы бюджета вне муниципальных программ -26 149,95 тыс.рублей (8,57%)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91.43</c:v>
                </c:pt>
                <c:pt idx="1">
                  <c:v>8.57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5235830792164331"/>
          <c:y val="0.20832295696998046"/>
          <c:w val="0.4287885891718366"/>
          <c:h val="0.72358684054414657"/>
        </c:manualLayout>
      </c:layout>
      <c:overlay val="0"/>
      <c:txPr>
        <a:bodyPr/>
        <a:lstStyle/>
        <a:p>
          <a:pPr>
            <a:defRPr sz="1400" baseline="0">
              <a:solidFill>
                <a:schemeClr val="accent2">
                  <a:lumMod val="75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600"/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3701886574706779"/>
          <c:w val="0.5712114108281634"/>
          <c:h val="0.77619930513797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расходов на муниципальные программы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на муниципальные программы - 264419,6 тыс.рублей (88,88%)</c:v>
                </c:pt>
                <c:pt idx="1">
                  <c:v>Расходы бюджета вне муниципальных программ - 33068,19 тыс.рублей (11,12%)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88.88</c:v>
                </c:pt>
                <c:pt idx="1">
                  <c:v>11.12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5235830792164331"/>
          <c:y val="0.20832295696998046"/>
          <c:w val="0.4287885891718366"/>
          <c:h val="0.72358684054414657"/>
        </c:manualLayout>
      </c:layout>
      <c:overlay val="0"/>
      <c:txPr>
        <a:bodyPr/>
        <a:lstStyle/>
        <a:p>
          <a:pPr>
            <a:defRPr sz="1400"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600">
              <a:solidFill>
                <a:srgbClr val="FF0000"/>
              </a:solidFill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3701886574706779"/>
          <c:w val="0.5712114108281634"/>
          <c:h val="0.77619930513797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расходов на муниципальные программы</c:v>
                </c:pt>
              </c:strCache>
            </c:strRef>
          </c:tx>
          <c:spPr>
            <a:solidFill>
              <a:schemeClr val="accent2"/>
            </a:solidFill>
          </c:spPr>
          <c:explosion val="25"/>
          <c:dLbls>
            <c:txPr>
              <a:bodyPr/>
              <a:lstStyle/>
              <a:p>
                <a:pPr>
                  <a:defRPr>
                    <a:solidFill>
                      <a:schemeClr val="accent5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на муниципальные программы - 278358,30 тыс.рублей (92,51%)</c:v>
                </c:pt>
                <c:pt idx="1">
                  <c:v>Расходы бюджета вне муниципальных программ - 22547,65 тыс.рублей (7,49%)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92.51</c:v>
                </c:pt>
                <c:pt idx="1">
                  <c:v>7.49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1150991829084991"/>
          <c:y val="0.17939568059832645"/>
          <c:w val="0.46649479498487667"/>
          <c:h val="0.75894240055394591"/>
        </c:manualLayout>
      </c:layout>
      <c:overlay val="0"/>
      <c:txPr>
        <a:bodyPr/>
        <a:lstStyle/>
        <a:p>
          <a:pPr>
            <a:defRPr sz="1400" baseline="0">
              <a:solidFill>
                <a:schemeClr val="accent4">
                  <a:lumMod val="50000"/>
                </a:schemeClr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2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0.72242</cdr:x>
      <cdr:y>0.8826</cdr:y>
    </cdr:from>
    <cdr:to>
      <cdr:x>0.98628</cdr:x>
      <cdr:y>0.96691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000792" y="4214842"/>
          <a:ext cx="2214578" cy="4143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Данные на 01 января </a:t>
          </a:r>
          <a:r>
            <a:rPr lang="ru-RU" sz="1000" dirty="0" smtClean="0">
              <a:latin typeface="Times New Roman" pitchFamily="18" charset="0"/>
              <a:cs typeface="Times New Roman" pitchFamily="18" charset="0"/>
            </a:rPr>
            <a:t>2017 </a:t>
          </a:r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года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C62750C-0AA5-4F40-9310-C9E41457D8FC}" type="datetimeFigureOut">
              <a:rPr lang="ru-RU"/>
              <a:pPr>
                <a:defRPr/>
              </a:pPr>
              <a:t>17.03.2017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9EC2FC7-D455-4855-9A87-9EC294733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5599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C2FC7-D455-4855-9A87-9EC2947333D9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982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C2FC7-D455-4855-9A87-9EC2947333D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222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C2FC7-D455-4855-9A87-9EC2947333D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7733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C2FC7-D455-4855-9A87-9EC2947333D9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9086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C2FC7-D455-4855-9A87-9EC2947333D9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027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C2FC7-D455-4855-9A87-9EC2947333D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344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71E25-107D-4E17-A90F-C8BC89B92072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6AEA2C-5570-4B7F-9E01-3CA2057E2A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4FD6A-29F1-446B-B3BE-DE8DD9D84689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1509E-7396-4828-9F04-2F8CC7176A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B26B-0FF5-4BF5-85C1-EEE3A5F73D5B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32443-23EA-4AF3-8931-34280391D7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B41CCFB-E107-4C97-9639-288D2D1C2938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AC6181E-8C9A-45C5-824A-03D5FD595B7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C33D1-73E8-474C-A8FF-9F769178C799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C8AE29-4557-46CE-9887-E650AD400D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78391-3D91-4345-B2D9-69D6FFE5C8D3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CF68438-E7D2-41F2-AA8C-449FEB0E85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0B0B-417C-4733-BDEA-5B66E788F29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E150A8-5828-4EBE-A72F-E70FAEF7FC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EFEDBCD1-BB2C-4668-A29B-7C804D1441A9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444E40-E9F3-4EE5-8D7E-95206AA2AC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D412E-FAE3-444B-8744-152508ED48D9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5865-A87B-4D01-9925-D88FEF213F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89B42-3F47-425C-92D1-DE29A6899AB7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458070-EEC4-4922-B90A-38E7ED732D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FCF1B-4F69-45CE-8E22-67930DFC0D04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906719-BA3D-452F-95FB-785F9A0704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7C68B-D970-42D1-BF07-B6398BEE1C0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AE9E7-2EDA-4835-947C-F1ACF8253B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53810825"/>
              </p:ext>
            </p:extLst>
          </p:nvPr>
        </p:nvGraphicFramePr>
        <p:xfrm>
          <a:off x="827584" y="1412776"/>
          <a:ext cx="7916416" cy="5045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9104"/>
                <a:gridCol w="1979104"/>
                <a:gridCol w="1979104"/>
                <a:gridCol w="1979104"/>
              </a:tblGrid>
              <a:tr h="1224136"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1. ОБЩИЙ ОБЪЕМ ДОХОДОВ БЮДЖЕТА РАЙОНА  НА 2017 ГОД   – 297 129,65  </a:t>
                      </a:r>
                      <a:r>
                        <a:rPr lang="ru-RU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тыс.рублей</a:t>
                      </a:r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,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в том числе объем межбюджетных трансфертов,</a:t>
                      </a:r>
                      <a:r>
                        <a:rPr lang="ru-RU" b="0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получаемых из других бюджетов бюджетной системы – в сумме 149 722,65 </a:t>
                      </a:r>
                      <a:r>
                        <a:rPr lang="ru-RU" b="0" baseline="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тыс.рублей</a:t>
                      </a:r>
                      <a:r>
                        <a:rPr lang="ru-RU" b="0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;</a:t>
                      </a:r>
                      <a:endParaRPr lang="ru-RU" b="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1484"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2. ОБЩИЙ ОБЪЕМ РАСХОДОВ БЮДЖЕТА РАЙОНА НА 2017 ГОД  – 305 291,05 </a:t>
                      </a:r>
                      <a:r>
                        <a:rPr lang="ru-RU" b="1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тыс.рублей</a:t>
                      </a:r>
                      <a:endParaRPr lang="ru-RU" b="1" dirty="0" smtClean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332"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3</a:t>
                      </a:r>
                      <a:r>
                        <a:rPr lang="ru-RU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. РАЗМЕР ДЕФИЦИТА БЮДЖЕТА РАЙОНА НА 2017 ГОД                        – 8 161,40 </a:t>
                      </a:r>
                      <a:r>
                        <a:rPr lang="ru-RU" b="1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тыс.рублей</a:t>
                      </a:r>
                      <a:r>
                        <a:rPr lang="ru-RU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.</a:t>
                      </a:r>
                      <a:endParaRPr lang="ru-RU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5555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20205"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Динамика основных параметров</a:t>
                      </a:r>
                      <a:r>
                        <a:rPr lang="ru-RU" sz="2000" b="1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бюджета </a:t>
                      </a:r>
                      <a:r>
                        <a:rPr lang="ru-RU" sz="2000" b="1" baseline="0" dirty="0" err="1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Яковлевского</a:t>
                      </a:r>
                      <a:r>
                        <a:rPr lang="ru-RU" sz="2000" b="1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муниципального района</a:t>
                      </a:r>
                      <a:endParaRPr lang="ru-RU" sz="20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45555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2015 год 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2016 год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2017 год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455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доходы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313 488,66766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296 875,75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297 129,65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2020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расходы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317</a:t>
                      </a:r>
                      <a:r>
                        <a:rPr lang="ru-RU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988,63966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300 905,95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305 291,05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455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дефицит (-) 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- 4 999,972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- 4 030,20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- 8 161,40</a:t>
                      </a:r>
                      <a:endParaRPr lang="ru-RU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872" cy="119675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ОСНОВНЫЕ  ХАРАКТЕРИСТИКИ  БЮДЖЕТА ЯКОВЛЕВСКОГО  МУНИЦИПАЛЬНОГО  РАЙОНА 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на 2017 год и плановый период 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2018 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и 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2019 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годов</a:t>
            </a:r>
            <a:endParaRPr lang="ru-RU" sz="2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1944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Объект 10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52265653"/>
              </p:ext>
            </p:extLst>
          </p:nvPr>
        </p:nvGraphicFramePr>
        <p:xfrm>
          <a:off x="899592" y="1988840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3568" y="476672"/>
            <a:ext cx="7848872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бюджета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на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в разрезе муниципальных программ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76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4866123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91043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Основные параметры бюджета </a:t>
            </a:r>
            <a:r>
              <a:rPr lang="ru-RU" sz="2400" b="1" dirty="0" err="1" smtClean="0">
                <a:solidFill>
                  <a:schemeClr val="bg1"/>
                </a:solidFill>
                <a:latin typeface="+mn-lt"/>
              </a:rPr>
              <a:t>Яковлевского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 муниципального района в динамике 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2015 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– 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2017 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годов</a:t>
            </a:r>
            <a:endParaRPr lang="ru-RU" sz="24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55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39775" y="214313"/>
            <a:ext cx="8404225" cy="1462087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муниципального района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2017 год.                                                                                                   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что будут потрачены бюджетные средства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65156159"/>
              </p:ext>
            </p:extLst>
          </p:nvPr>
        </p:nvGraphicFramePr>
        <p:xfrm>
          <a:off x="1504950" y="1895475"/>
          <a:ext cx="7639050" cy="4413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131" name="TextBox 4"/>
          <p:cNvSpPr txBox="1">
            <a:spLocks noChangeArrowheads="1"/>
          </p:cNvSpPr>
          <p:nvPr/>
        </p:nvSpPr>
        <p:spPr bwMode="auto">
          <a:xfrm>
            <a:off x="1547664" y="5715000"/>
            <a:ext cx="25202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ru-RU" sz="1200" dirty="0">
                <a:solidFill>
                  <a:srgbClr val="4F2801"/>
                </a:solidFill>
                <a:latin typeface="Times New Roman" pitchFamily="18" charset="0"/>
              </a:rPr>
              <a:t>Данные на 01 </a:t>
            </a:r>
            <a:r>
              <a:rPr lang="ru-RU" sz="1200" dirty="0" smtClean="0">
                <a:solidFill>
                  <a:srgbClr val="4F2801"/>
                </a:solidFill>
                <a:latin typeface="Times New Roman" pitchFamily="18" charset="0"/>
              </a:rPr>
              <a:t>января 2017 </a:t>
            </a:r>
            <a:r>
              <a:rPr lang="ru-RU" sz="1200" dirty="0">
                <a:solidFill>
                  <a:srgbClr val="4F2801"/>
                </a:solidFill>
                <a:latin typeface="Times New Roman" pitchFamily="18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411574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50963" y="214313"/>
            <a:ext cx="7793037" cy="1462087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Динамика поступлений налоговых и неналоговых, безвозмездных поступлений в бюджет </a:t>
            </a:r>
            <a:r>
              <a:rPr lang="ru-RU" sz="2400" b="1" dirty="0" err="1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sz="24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 муниципального </a:t>
            </a:r>
            <a:r>
              <a:rPr lang="ru-RU" sz="2400" b="1" dirty="0" smtClean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района       </a:t>
            </a:r>
            <a:r>
              <a:rPr lang="ru-RU" sz="24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2400" b="1" dirty="0" smtClean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4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4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годах   </a:t>
            </a:r>
            <a:r>
              <a:rPr lang="ru-RU" sz="2400" b="1" dirty="0" smtClean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             (</a:t>
            </a:r>
            <a:r>
              <a:rPr lang="ru-RU" sz="24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тыс. рублей)</a:t>
            </a: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24730379"/>
              </p:ext>
            </p:extLst>
          </p:nvPr>
        </p:nvGraphicFramePr>
        <p:xfrm>
          <a:off x="611188" y="1844675"/>
          <a:ext cx="8532812" cy="394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47942662"/>
              </p:ext>
            </p:extLst>
          </p:nvPr>
        </p:nvGraphicFramePr>
        <p:xfrm>
          <a:off x="1187624" y="2060848"/>
          <a:ext cx="77724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836712"/>
            <a:ext cx="7776864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 бюджета </a:t>
            </a:r>
            <a:r>
              <a:rPr lang="ru-RU" sz="2400" b="1" dirty="0" err="1">
                <a:solidFill>
                  <a:srgbClr val="814101"/>
                </a:solidFill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</a:t>
            </a:r>
            <a:r>
              <a:rPr lang="ru-RU" sz="2400" b="1" dirty="0" smtClean="0">
                <a:solidFill>
                  <a:srgbClr val="814101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8343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3776" y="476672"/>
            <a:ext cx="8182680" cy="119972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Бюджет </a:t>
            </a: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2017 </a:t>
            </a: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планируемые доходы бюджета </a:t>
            </a:r>
            <a:r>
              <a:rPr lang="ru-RU" sz="2000" b="1" dirty="0" err="1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Яковлевского</a:t>
            </a: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 муниципального района</a:t>
            </a:r>
            <a:b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</a:b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/>
            </a:r>
            <a:b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</a:b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 296 875,75 </a:t>
            </a:r>
            <a:r>
              <a:rPr lang="ru-RU" sz="2000" b="1" dirty="0" err="1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тыс.рублей</a:t>
            </a:r>
            <a:endParaRPr lang="ru-RU" sz="2000" b="1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pPr algn="ctr"/>
            <a:endParaRPr lang="ru-RU" sz="1800" dirty="0" smtClean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endParaRPr lang="ru-RU" dirty="0">
              <a:solidFill>
                <a:schemeClr val="bg1">
                  <a:lumMod val="75000"/>
                </a:schemeClr>
              </a:solidFill>
            </a:endParaRPr>
          </a:p>
          <a:p>
            <a:pPr algn="ctr"/>
            <a:r>
              <a:rPr lang="ru-RU" sz="3400" dirty="0" smtClean="0">
                <a:solidFill>
                  <a:schemeClr val="bg1">
                    <a:lumMod val="75000"/>
                  </a:schemeClr>
                </a:solidFill>
              </a:rPr>
              <a:t>Налоговые и неналоговые доходы </a:t>
            </a:r>
            <a:r>
              <a:rPr lang="ru-RU" sz="3400" dirty="0" smtClean="0">
                <a:solidFill>
                  <a:schemeClr val="bg1">
                    <a:lumMod val="75000"/>
                  </a:schemeClr>
                </a:solidFill>
              </a:rPr>
              <a:t>   147 407,10 </a:t>
            </a:r>
            <a:r>
              <a:rPr lang="ru-RU" sz="3400" dirty="0" err="1" smtClean="0">
                <a:solidFill>
                  <a:schemeClr val="bg1">
                    <a:lumMod val="75000"/>
                  </a:schemeClr>
                </a:solidFill>
              </a:rPr>
              <a:t>тыс.рублей</a:t>
            </a:r>
            <a:endParaRPr lang="ru-RU" sz="34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89350565"/>
              </p:ext>
            </p:extLst>
          </p:nvPr>
        </p:nvGraphicFramePr>
        <p:xfrm>
          <a:off x="467544" y="2204864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bg1">
                    <a:lumMod val="75000"/>
                  </a:schemeClr>
                </a:solidFill>
              </a:rPr>
              <a:t>Безвозмездные поступления               </a:t>
            </a:r>
            <a:r>
              <a:rPr lang="ru-RU" sz="1800" dirty="0" smtClean="0">
                <a:solidFill>
                  <a:schemeClr val="bg1">
                    <a:lumMod val="75000"/>
                  </a:schemeClr>
                </a:solidFill>
              </a:rPr>
              <a:t>149 722,65  </a:t>
            </a:r>
            <a:r>
              <a:rPr lang="ru-RU" sz="1800" dirty="0" err="1" smtClean="0">
                <a:solidFill>
                  <a:schemeClr val="bg1">
                    <a:lumMod val="75000"/>
                  </a:schemeClr>
                </a:solidFill>
              </a:rPr>
              <a:t>тыс.рублей</a:t>
            </a:r>
            <a:endParaRPr lang="ru-RU" sz="1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705158407"/>
              </p:ext>
            </p:extLst>
          </p:nvPr>
        </p:nvGraphicFramePr>
        <p:xfrm>
          <a:off x="4492625" y="2860675"/>
          <a:ext cx="3651250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094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260350"/>
            <a:ext cx="8229600" cy="13843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814101"/>
                </a:solidFill>
                <a:latin typeface="Times New Roman" pitchFamily="18" charset="0"/>
              </a:rPr>
              <a:t/>
            </a:r>
            <a:br>
              <a:rPr lang="ru-RU" sz="2400" dirty="0" smtClean="0">
                <a:solidFill>
                  <a:srgbClr val="814101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814101"/>
                </a:solidFill>
                <a:latin typeface="Times New Roman" pitchFamily="18" charset="0"/>
              </a:rPr>
              <a:t>Муниципальные программы </a:t>
            </a:r>
            <a:br>
              <a:rPr lang="ru-RU" sz="2400" b="1" dirty="0" smtClean="0">
                <a:solidFill>
                  <a:srgbClr val="814101"/>
                </a:solidFill>
                <a:latin typeface="Times New Roman" pitchFamily="18" charset="0"/>
              </a:rPr>
            </a:br>
            <a:r>
              <a:rPr lang="ru-RU" sz="2400" b="1" dirty="0" err="1" smtClean="0">
                <a:solidFill>
                  <a:srgbClr val="814101"/>
                </a:solidFill>
                <a:latin typeface="Times New Roman" pitchFamily="18" charset="0"/>
              </a:rPr>
              <a:t>Яковлевского</a:t>
            </a:r>
            <a:r>
              <a:rPr lang="ru-RU" sz="2400" b="1" dirty="0" smtClean="0">
                <a:solidFill>
                  <a:srgbClr val="814101"/>
                </a:solidFill>
                <a:latin typeface="Times New Roman" pitchFamily="18" charset="0"/>
              </a:rPr>
              <a:t> </a:t>
            </a:r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</a:rPr>
              <a:t>муниципального района </a:t>
            </a:r>
            <a:br>
              <a:rPr lang="ru-RU" sz="2400" b="1" dirty="0">
                <a:solidFill>
                  <a:srgbClr val="814101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</a:rPr>
              <a:t>на </a:t>
            </a:r>
            <a:r>
              <a:rPr lang="ru-RU" sz="2400" b="1" dirty="0" smtClean="0">
                <a:solidFill>
                  <a:srgbClr val="814101"/>
                </a:solidFill>
                <a:latin typeface="Times New Roman" pitchFamily="18" charset="0"/>
              </a:rPr>
              <a:t>2017 </a:t>
            </a:r>
            <a:r>
              <a:rPr lang="ru-RU" sz="2400" b="1" dirty="0">
                <a:solidFill>
                  <a:srgbClr val="814101"/>
                </a:solidFill>
                <a:latin typeface="Times New Roman" pitchFamily="18" charset="0"/>
              </a:rPr>
              <a:t>год</a:t>
            </a:r>
            <a:br>
              <a:rPr lang="ru-RU" sz="2400" b="1" dirty="0">
                <a:solidFill>
                  <a:srgbClr val="814101"/>
                </a:solidFill>
                <a:latin typeface="Times New Roman" pitchFamily="18" charset="0"/>
              </a:rPr>
            </a:br>
            <a:r>
              <a:rPr lang="ru-RU" sz="2400" dirty="0" smtClean="0">
                <a:solidFill>
                  <a:srgbClr val="814101"/>
                </a:solidFill>
                <a:latin typeface="Times New Roman" pitchFamily="18" charset="0"/>
              </a:rPr>
              <a:t>                                                                                           </a:t>
            </a:r>
            <a:r>
              <a:rPr lang="ru-RU" sz="1600" dirty="0" smtClean="0">
                <a:solidFill>
                  <a:srgbClr val="4F2801"/>
                </a:solidFill>
                <a:latin typeface="Times New Roman" pitchFamily="18" charset="0"/>
              </a:rPr>
              <a:t>01.01.2017 </a:t>
            </a:r>
            <a:r>
              <a:rPr lang="ru-RU" sz="1600" dirty="0" smtClean="0">
                <a:solidFill>
                  <a:srgbClr val="4F2801"/>
                </a:solidFill>
                <a:latin typeface="Times New Roman" pitchFamily="18" charset="0"/>
              </a:rPr>
              <a:t>г.                                     </a:t>
            </a:r>
            <a:r>
              <a:rPr lang="ru-RU" sz="1600" dirty="0">
                <a:solidFill>
                  <a:srgbClr val="814101"/>
                </a:solidFill>
                <a:latin typeface="Times New Roman" pitchFamily="18" charset="0"/>
              </a:rPr>
              <a:t/>
            </a:r>
            <a:br>
              <a:rPr lang="ru-RU" sz="1600" dirty="0">
                <a:solidFill>
                  <a:srgbClr val="814101"/>
                </a:solidFill>
                <a:latin typeface="Times New Roman" pitchFamily="18" charset="0"/>
              </a:rPr>
            </a:br>
            <a:endParaRPr lang="ru-RU" sz="1600" dirty="0">
              <a:solidFill>
                <a:srgbClr val="814101"/>
              </a:solidFill>
              <a:latin typeface="Times New Roman" pitchFamily="18" charset="0"/>
            </a:endParaRPr>
          </a:p>
        </p:txBody>
      </p:sp>
      <p:graphicFrame>
        <p:nvGraphicFramePr>
          <p:cNvPr id="49364" name="Group 2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232885"/>
              </p:ext>
            </p:extLst>
          </p:nvPr>
        </p:nvGraphicFramePr>
        <p:xfrm>
          <a:off x="611560" y="2060848"/>
          <a:ext cx="8064896" cy="457809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60338"/>
                <a:gridCol w="4320182"/>
                <a:gridCol w="1080120"/>
                <a:gridCol w="1008112"/>
                <a:gridCol w="1296144"/>
              </a:tblGrid>
              <a:tr h="3607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районный бюджет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краевой бюджет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тыс.рублей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образования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района» на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2014-2019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714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5 295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2 009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«Социальная поддержка населения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района» на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2014-2019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2 63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588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культуры в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муниципальном районе» на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2014-2019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6 330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6 330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«Обеспечение качественными услугами жилищно-коммунального хозяйства населения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района» на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2014-2019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10 900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10 900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«Защита населения и территории от чрезвычайных ситуаций, обеспечение пожарной безопасности 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района» на 2014 – 2019 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1 210,00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1 210,00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graphicFrame>
        <p:nvGraphicFramePr>
          <p:cNvPr id="50428" name="Group 2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986884"/>
              </p:ext>
            </p:extLst>
          </p:nvPr>
        </p:nvGraphicFramePr>
        <p:xfrm>
          <a:off x="467544" y="-789840"/>
          <a:ext cx="8064896" cy="6307072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32346"/>
                <a:gridCol w="4320182"/>
                <a:gridCol w="1152128"/>
                <a:gridCol w="1008112"/>
                <a:gridCol w="1152128"/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районный бюджет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краевой бюджет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 </a:t>
                      </a:r>
                      <a:r>
                        <a:rPr kumimoji="0" lang="ru-RU" sz="12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тыс.рублей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851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«Охрана окружающей среды в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муниципальном районе» на 2014 –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7277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физической культуры и спорта в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муниципальном районе на 2014 –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8203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транспортного комплекса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 на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2014-2019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7 000,00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7 000,00</a:t>
                      </a:r>
                    </a:p>
                  </a:txBody>
                  <a:tcPr horzOverflow="overflow"/>
                </a:tc>
              </a:tr>
              <a:tr h="10568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«Информационное обеспечение органов местного самоуправления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района» на 2014 –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2 977,10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2 977,10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7524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сельского хозяйства в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Яковлевском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муниципальном районе» на 2014-2019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04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«Молодежь –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Яковлевскому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району на 2014 – 2019 годы»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784,00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784,00</a:t>
                      </a:r>
                    </a:p>
                  </a:txBody>
                  <a:tcPr horzOverflow="overflow"/>
                </a:tc>
              </a:tr>
              <a:tr h="7353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«Экономическое развитие и инновационная экономика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Яковлевского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района на 2014-2019 годы»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24 422,00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8 516,00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32 938,00</a:t>
                      </a:r>
                    </a:p>
                  </a:txBody>
                  <a:tcPr horzOverflow="overflow"/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133 742,10</a:t>
                      </a:r>
                      <a:endParaRPr lang="ru-RU" sz="14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145 399,00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279 141,10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776" y="332657"/>
            <a:ext cx="811067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800" b="1" dirty="0" err="1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sz="2800" b="1" dirty="0">
                <a:solidFill>
                  <a:srgbClr val="4F280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 рамках муниципальных программ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628801"/>
            <a:ext cx="3450283" cy="43204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2017 </a:t>
            </a:r>
            <a:r>
              <a:rPr lang="ru-RU" dirty="0" smtClean="0"/>
              <a:t>год</a:t>
            </a:r>
            <a:endParaRPr lang="ru-RU" dirty="0"/>
          </a:p>
        </p:txBody>
      </p:sp>
      <p:graphicFrame>
        <p:nvGraphicFramePr>
          <p:cNvPr id="10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89595638"/>
              </p:ext>
            </p:extLst>
          </p:nvPr>
        </p:nvGraphicFramePr>
        <p:xfrm>
          <a:off x="395536" y="2132856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628800"/>
            <a:ext cx="3672408" cy="502096"/>
          </a:xfrm>
        </p:spPr>
        <p:txBody>
          <a:bodyPr/>
          <a:lstStyle/>
          <a:p>
            <a:pPr algn="ctr"/>
            <a:r>
              <a:rPr lang="ru-RU" dirty="0" smtClean="0"/>
              <a:t>2016 год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160056289"/>
              </p:ext>
            </p:extLst>
          </p:nvPr>
        </p:nvGraphicFramePr>
        <p:xfrm>
          <a:off x="4716016" y="2204864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1731755"/>
              </p:ext>
            </p:extLst>
          </p:nvPr>
        </p:nvGraphicFramePr>
        <p:xfrm>
          <a:off x="4868416" y="2357264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1633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TM01859861[[fn=Выставка]]</Template>
  <TotalTime>6373</TotalTime>
  <Words>618</Words>
  <Application>Microsoft Office PowerPoint</Application>
  <PresentationFormat>Экран (4:3)</PresentationFormat>
  <Paragraphs>187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Tradeshow</vt:lpstr>
      <vt:lpstr>ОСНОВНЫЕ  ХАРАКТЕРИСТИКИ  БЮДЖЕТА ЯКОВЛЕВСКОГО  МУНИЦИПАЛЬНОГО  РАЙОНА на 2017 год и плановый период 2018 и 2019 годов</vt:lpstr>
      <vt:lpstr>Основные параметры бюджета Яковлевского муниципального района в динамике 2015 – 2017 годов</vt:lpstr>
      <vt:lpstr>Бюджет Яковлевского  муниципального района на 2017 год.                                                                                                    на что будут потрачены бюджетные средства</vt:lpstr>
      <vt:lpstr>Динамика поступлений налоговых и неналоговых, безвозмездных поступлений в бюджет Яковлевского муниципального района       в 2015 – 2017 годах                (тыс. рублей)</vt:lpstr>
      <vt:lpstr>Структура налоговых и неналоговых доходов бюджета Яковлевского муниципального района в 2017 году</vt:lpstr>
      <vt:lpstr>Бюджет 2017 планируемые доходы бюджета Яковлевского муниципального района   296 875,75 тыс.рублей</vt:lpstr>
      <vt:lpstr> Муниципальные программы  Яковлевского муниципального района  на 2017 год                                                                                            01.01.2017 г.                                      </vt:lpstr>
      <vt:lpstr> </vt:lpstr>
      <vt:lpstr>Расходы бюджета Яковлевского муниципального района в рамках муниципальных программ</vt:lpstr>
      <vt:lpstr>Структура бюджета Яковлевского муниципального района на 2017 год в разрезе муниципальных программ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бюджет</dc:title>
  <dc:creator>Admin</dc:creator>
  <cp:lastModifiedBy>Adm</cp:lastModifiedBy>
  <cp:revision>581</cp:revision>
  <cp:lastPrinted>2015-04-12T22:41:24Z</cp:lastPrinted>
  <dcterms:created xsi:type="dcterms:W3CDTF">2013-09-17T11:29:55Z</dcterms:created>
  <dcterms:modified xsi:type="dcterms:W3CDTF">2017-03-17T05:34:15Z</dcterms:modified>
</cp:coreProperties>
</file>