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64" r:id="rId2"/>
    <p:sldId id="539" r:id="rId3"/>
    <p:sldId id="496" r:id="rId4"/>
    <p:sldId id="546" r:id="rId5"/>
    <p:sldId id="482" r:id="rId6"/>
    <p:sldId id="549" r:id="rId7"/>
    <p:sldId id="550" r:id="rId8"/>
    <p:sldId id="551" r:id="rId9"/>
    <p:sldId id="563" r:id="rId10"/>
    <p:sldId id="564" r:id="rId11"/>
    <p:sldId id="565" r:id="rId12"/>
    <p:sldId id="568" r:id="rId13"/>
    <p:sldId id="566" r:id="rId14"/>
    <p:sldId id="570" r:id="rId15"/>
    <p:sldId id="569" r:id="rId16"/>
    <p:sldId id="572" r:id="rId17"/>
    <p:sldId id="557" r:id="rId18"/>
    <p:sldId id="548" r:id="rId19"/>
    <p:sldId id="512" r:id="rId20"/>
    <p:sldId id="511" r:id="rId21"/>
    <p:sldId id="507" r:id="rId22"/>
    <p:sldId id="561" r:id="rId23"/>
    <p:sldId id="559" r:id="rId24"/>
    <p:sldId id="553" r:id="rId25"/>
    <p:sldId id="552" r:id="rId26"/>
    <p:sldId id="542" r:id="rId27"/>
    <p:sldId id="555" r:id="rId28"/>
    <p:sldId id="558" r:id="rId29"/>
    <p:sldId id="554" r:id="rId30"/>
    <p:sldId id="562" r:id="rId31"/>
    <p:sldId id="573" r:id="rId32"/>
    <p:sldId id="560" r:id="rId33"/>
    <p:sldId id="541" r:id="rId3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  <a:srgbClr val="B25693"/>
    <a:srgbClr val="922E62"/>
    <a:srgbClr val="E3D90D"/>
    <a:srgbClr val="4CEB13"/>
    <a:srgbClr val="0066FF"/>
    <a:srgbClr val="9BBB59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02" autoAdjust="0"/>
    <p:restoredTop sz="89803" autoAdjust="0"/>
  </p:normalViewPr>
  <p:slideViewPr>
    <p:cSldViewPr>
      <p:cViewPr>
        <p:scale>
          <a:sx n="100" d="100"/>
          <a:sy n="100" d="100"/>
        </p:scale>
        <p:origin x="-194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FIBM\obmen$\_Bce\&#1051;&#1086;&#1089;&#1100;\&#1057;&#1086;&#1074;&#1077;&#1097;&#1072;&#1085;&#1080;&#1077;%20&#1071;&#1085;&#1074;&#1072;&#1088;&#1100;%202011\&#1054;&#1040;&#1044;&#1041;&#1041;\&#1057;&#1083;&#1072;&#1081;&#1076;&#1099;%20&#1054;&#1040;&#1044;&#1041;&#1041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887280248190412E-2"/>
          <c:y val="4.23728813559354E-2"/>
          <c:w val="0.95449844881075496"/>
          <c:h val="0.7755205570862595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Лист1!$B$6:$B$10</c:f>
              <c:strCache>
                <c:ptCount val="5"/>
                <c:pt idx="0">
                  <c:v>2006г.</c:v>
                </c:pt>
                <c:pt idx="1">
                  <c:v>2007г.</c:v>
                </c:pt>
                <c:pt idx="2">
                  <c:v>2008г.</c:v>
                </c:pt>
                <c:pt idx="3">
                  <c:v>2009г.</c:v>
                </c:pt>
                <c:pt idx="4">
                  <c:v>2010г.</c:v>
                </c:pt>
              </c:strCache>
            </c:strRef>
          </c:cat>
          <c:val>
            <c:numRef>
              <c:f>Лист1!$C$6:$C$10</c:f>
              <c:numCache>
                <c:formatCode>#,##0</c:formatCode>
                <c:ptCount val="5"/>
                <c:pt idx="0">
                  <c:v>2586.8403916999996</c:v>
                </c:pt>
                <c:pt idx="1">
                  <c:v>3323.6727967499996</c:v>
                </c:pt>
                <c:pt idx="2">
                  <c:v>5791.5468578299997</c:v>
                </c:pt>
                <c:pt idx="3">
                  <c:v>6532.4744473799965</c:v>
                </c:pt>
                <c:pt idx="4">
                  <c:v>7146.2779999999975</c:v>
                </c:pt>
              </c:numCache>
            </c:numRef>
          </c:val>
        </c:ser>
        <c:dLbls>
          <c:showVal val="1"/>
        </c:dLbls>
        <c:axId val="64936192"/>
        <c:axId val="65191936"/>
      </c:barChart>
      <c:catAx>
        <c:axId val="649361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5191936"/>
        <c:crosses val="autoZero"/>
        <c:auto val="1"/>
        <c:lblAlgn val="ctr"/>
        <c:lblOffset val="100"/>
        <c:tickLblSkip val="1"/>
        <c:tickMarkSkip val="1"/>
      </c:catAx>
      <c:valAx>
        <c:axId val="65191936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млн.руб.</a:t>
                </a:r>
              </a:p>
            </c:rich>
          </c:tx>
          <c:layout>
            <c:manualLayout>
              <c:xMode val="edge"/>
              <c:yMode val="edge"/>
              <c:x val="1.1375387797311599E-2"/>
              <c:y val="0.53220338983048587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one"/>
        <c:crossAx val="64936192"/>
        <c:crosses val="autoZero"/>
        <c:crossBetween val="between"/>
      </c:valAx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fld id="{930E4586-9698-4A92-AB43-5C966731F065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fld id="{DBA08987-BA83-4D29-B9E9-DDE87BDCE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A724A31-E458-46BA-B857-898CFC7D33AE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3B76F51-407D-4179-834A-807C4EA39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06" tIns="45353" rIns="90706" bIns="45353" anchor="b"/>
          <a:lstStyle/>
          <a:p>
            <a:pPr algn="r" defTabSz="906463"/>
            <a:fld id="{E12745DE-73CF-4B3C-8168-F490E9124012}" type="slidenum">
              <a:rPr lang="ru-RU" sz="1200">
                <a:latin typeface="Calibri" pitchFamily="34" charset="0"/>
              </a:rPr>
              <a:pPr algn="r" defTabSz="906463"/>
              <a:t>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12066A3A-3AB2-4087-BC59-4235710B6777}" type="slidenum">
              <a:rPr lang="ru-RU" smtClean="0"/>
              <a:pPr defTabSz="906463"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BB1CC93B-A0A9-4D85-85E0-D655A0501524}" type="slidenum">
              <a:rPr lang="ru-RU" smtClean="0"/>
              <a:pPr defTabSz="906463"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F95A848F-03DD-4FB9-A378-056ED673BD26}" type="slidenum">
              <a:rPr lang="ru-RU" smtClean="0"/>
              <a:pPr defTabSz="906463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32DD6B4D-5809-43E6-ABAA-B764D4AFE39F}" type="slidenum">
              <a:rPr lang="ru-RU" smtClean="0"/>
              <a:pPr defTabSz="906463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дк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869AD839-2878-410C-BE4E-77B80AF37780}" type="slidenum">
              <a:rPr lang="ru-RU" smtClean="0">
                <a:solidFill>
                  <a:srgbClr val="000000"/>
                </a:solidFill>
              </a:rPr>
              <a:pPr defTabSz="906463"/>
              <a:t>7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5F471D93-470F-48E9-BFB7-762112D94F13}" type="slidenum">
              <a:rPr lang="ru-RU" smtClean="0"/>
              <a:pPr defTabSz="906463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79ECC86B-47A2-4AE4-9F34-18D06ECCE664}" type="slidenum">
              <a:rPr lang="ru-RU" smtClean="0"/>
              <a:pPr defTabSz="906463"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0B1F25D2-2A2F-4E03-A458-8E1E2F7BEB46}" type="slidenum">
              <a:rPr lang="ru-RU" smtClean="0"/>
              <a:pPr defTabSz="906463"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60723FE-5624-47CA-A349-C8272B1409DA}" type="slidenum">
              <a:rPr lang="ru-RU" smtClean="0"/>
              <a:pPr defTabSz="906463"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A2C62-7733-43A6-B5FD-AB3B17B59203}" type="datetime1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D07DF-B7D8-417A-895F-2256181EB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E7ABF-1121-41BE-A5DA-353BC99E8A38}" type="datetime1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418AA-FB24-454B-8B63-A3A3D405D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37CFF-B0FB-4EAF-93F3-45EAA4C569C8}" type="datetime1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74DC-3DC0-47D4-9800-D8DE18A61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6736A-00B8-4258-9DB6-2AF871616433}" type="datetime1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E1727-8EC1-4006-A010-94ECE252A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8266-C561-41EA-B8DD-A804BD44854F}" type="datetime1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A88DF-3550-47CD-A0B3-E98548230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7203D-EB49-4458-B9F4-F50987E6D714}" type="datetime1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27F68-721D-4961-BF58-8C0BBC40C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CDF2-948D-421D-9D8B-3E5324179D8E}" type="datetime1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6947-0850-481D-9C6B-E3A155513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D761-BABD-4CAD-8BF8-33E4CF41C852}" type="datetime1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866A5-13A5-407E-B255-33DEF613D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E32FB-FBA2-4BB4-861A-631A6C8B84D4}" type="datetime1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0B01-5D76-4605-80BE-FA547C5CE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F6570-E95D-4205-98D5-9E577E96F347}" type="datetime1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F59EE-3A0E-49D7-8CBC-C4BF070B8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6E33B-743C-43C7-BE1A-86F25402797F}" type="datetime1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CCB3B-C206-42D4-A746-B0AD98454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FC6CC-429D-45FB-BE0C-B00957D216E9}" type="datetime1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1E0C-8720-49D7-A60B-18740ECEB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BD97B35-1CC1-4A5A-A2EA-1702D0227754}" type="datetime1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8D3A253-E6CF-4D58-A162-6FC49F7E6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oleObject" Target="../embeddings/_____Microsoft_Office_Excel_97-20037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5.png"/><Relationship Id="rId4" Type="http://schemas.openxmlformats.org/officeDocument/2006/relationships/oleObject" Target="../embeddings/_____Microsoft_Office_Excel_97-20038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7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3.jpeg"/><Relationship Id="rId5" Type="http://schemas.openxmlformats.org/officeDocument/2006/relationships/oleObject" Target="../embeddings/_____Microsoft_Office_Excel_97-200311.xls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4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oleObject" Target="../embeddings/_____Microsoft_Office_Excel_97-20031.xls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Office_Excel_97-20032.xls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5" Type="http://schemas.openxmlformats.org/officeDocument/2006/relationships/oleObject" Target="../embeddings/_____Microsoft_Office_Excel_97-20034.xls"/><Relationship Id="rId4" Type="http://schemas.openxmlformats.org/officeDocument/2006/relationships/oleObject" Target="../embeddings/_____Microsoft_Office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oleObject" Target="../embeddings/_____Microsoft_Office_Excel_97-20036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DSC0997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3059113" y="5857875"/>
            <a:ext cx="353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17 октября </a:t>
            </a:r>
            <a:r>
              <a:rPr lang="ru-RU" b="1" dirty="0">
                <a:solidFill>
                  <a:srgbClr val="FFFF00"/>
                </a:solidFill>
              </a:rPr>
              <a:t>2019 года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с. Яковлевка 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0" y="428604"/>
            <a:ext cx="912177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Отчет об исполнении бюджета </a:t>
            </a:r>
          </a:p>
          <a:p>
            <a:pPr algn="ctr">
              <a:defRPr/>
            </a:pPr>
            <a:r>
              <a:rPr lang="ru-RU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Яковлевского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муниципального района 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за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3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квартал 2019 года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ГРАЖДАН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786188" y="1285875"/>
            <a:ext cx="4900612" cy="28289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Законом Приморского края от 13 ноября 2012 года № 122-КЗ «О патентной системе налогообложения на территории Приморского края» с 1 января 2013 года введена патентная система налогообложения.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Установлены размеры потенциально возможного к получению индивидуальным предпринимателем годового дохода по видам предпринимательской деятельности, в отношении которых применяется патентная система налогообложения.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57200" y="142852"/>
            <a:ext cx="8258204" cy="11430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Налог, взимаемый в связи с применением патентной системы налогообложения, зачисляемый в бюджет муниципальных районов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6389" name="Picture 6" descr="http://buhpomosch.ru/wp-content/uploads/2015/12/Originalpsn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357313"/>
            <a:ext cx="3429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http://gorod-uspeha.info/upload/iblock/726/72648b9f1ec2dfab7f5b093cdc5d2f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143375"/>
            <a:ext cx="3786187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428625" y="3929063"/>
            <a:ext cx="4000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Налог зачисляется в бюджет    муниципального района по нормативу 100 процентов.</a:t>
            </a:r>
          </a:p>
          <a:p>
            <a:pPr>
              <a:buFont typeface="Arial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 годовом плане на 2019 год – 90,0 тыс. рублей, фактические поступления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 2019 года составили 43,6 тыс. рублей, исполнение 48,4 %. </a:t>
            </a:r>
          </a:p>
          <a:p>
            <a:pPr>
              <a:buFont typeface="Arial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Недоимки по налогу по состоянию на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01.10.2019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301038" cy="2357437"/>
          </a:xfrm>
        </p:spPr>
        <p:txBody>
          <a:bodyPr/>
          <a:lstStyle/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соответствии со ст. 333.16 Налогового Кодекса РФ, государственная пошлина – сбор, взимаемый с лиц, указанных в статье 333.17 Налогового кодекса РФ, при их обращении в государственные органы, органы местного самоуправления, иные органы и (или) к должностным лицам, которые уполномочены в соответствии с законодательными актами РФ, субъектов РФ и актами органов местного самоуправления, за совершением в отношении этих лиц юридически значимых действий, предусмотренных настоящей главой, за исключением действий, совершаемых консульскими учреждениями РФ.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соответствии со ст. 333.17 Налогового кодекса РФ, плательщиками государственной пошлины признаются: организации и физические лица.</a:t>
            </a:r>
          </a:p>
          <a:p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28596" y="214290"/>
            <a:ext cx="8229600" cy="92869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Государственная пошлина по делам, рассматриваемым в судах общей юрисдикции, мировыми судьями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6146" name="Содержимое 4"/>
          <p:cNvGraphicFramePr>
            <a:graphicFrameLocks/>
          </p:cNvGraphicFramePr>
          <p:nvPr/>
        </p:nvGraphicFramePr>
        <p:xfrm>
          <a:off x="5505450" y="3429000"/>
          <a:ext cx="3305175" cy="3105150"/>
        </p:xfrm>
        <a:graphic>
          <a:graphicData uri="http://schemas.openxmlformats.org/presentationml/2006/ole">
            <p:oleObj spid="_x0000_s6146" name="Worksheet" r:id="rId4" imgW="3304984" imgH="3104959" progId="Excel.Sheet.8">
              <p:embed/>
            </p:oleObj>
          </a:graphicData>
        </a:graphic>
      </p:graphicFrame>
      <p:sp>
        <p:nvSpPr>
          <p:cNvPr id="6150" name="Содержимое 2"/>
          <p:cNvSpPr txBox="1">
            <a:spLocks/>
          </p:cNvSpPr>
          <p:nvPr/>
        </p:nvSpPr>
        <p:spPr bwMode="auto">
          <a:xfrm>
            <a:off x="428625" y="3500438"/>
            <a:ext cx="50720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В районный бюджет поступает «Государственная пошлина по делам, рассматриваемым в судах общей юрисдикции, мировыми судьями» зачисляется по нормативу 100 %. </a:t>
            </a:r>
          </a:p>
        </p:txBody>
      </p:sp>
      <p:pic>
        <p:nvPicPr>
          <p:cNvPr id="6151" name="Picture 6" descr="http://image.advokatsidorov.ru/wp-content/uploads/2016/06/gosudarstvennaya-poshli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4714875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utmagazine.ru/uploads/content/953e2c0dd8b8cd31253a69b50a2bd5a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471487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7858125" y="3286125"/>
            <a:ext cx="685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http://www.vkpress.ru/upload/iblock/832/832cc54939d29f2cb18ecba55e4082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214938"/>
            <a:ext cx="25717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http://oz-po.ru/assets/tpl/ozpo/img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1225" y="2143125"/>
            <a:ext cx="17589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2844" y="142852"/>
            <a:ext cx="8786874" cy="20002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казенных, бюджетных, автономных, государственных и муниципальных унитарных предприятий)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7414" name="Содержимое 5"/>
          <p:cNvSpPr>
            <a:spLocks noGrp="1"/>
          </p:cNvSpPr>
          <p:nvPr>
            <p:ph idx="1"/>
          </p:nvPr>
        </p:nvSpPr>
        <p:spPr>
          <a:xfrm>
            <a:off x="142875" y="2214563"/>
            <a:ext cx="7286625" cy="4429125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Отделом по имущественным отношениям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района, являющимся отраслевым органом администрации района, в отчетном периоде, в пределах своих полномочий, осуществлялась деятельность по управлению и распоряжению имуществом, находящимся в собственности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квартал 2019 года проведена работа по передаче в аренду 14 земельных участков</a:t>
            </a:r>
          </a:p>
          <a:p>
            <a:pPr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и заключено 15 договоров аренды этих участков, заключено 6 договоров  аренды имущества.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аренды земельных участков в бюджет района поступило 1 926,1 тыс. рублей</a:t>
            </a:r>
          </a:p>
          <a:p>
            <a:pPr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при годовом плане 1 154,0 тыс. рублей, что на 795,7  тыс. рублей больше, чем в аналогичном периоде прошлого года, план выполнен на 166,9%.  </a:t>
            </a:r>
          </a:p>
        </p:txBody>
      </p:sp>
      <p:sp>
        <p:nvSpPr>
          <p:cNvPr id="17415" name="Прямоугольник 9"/>
          <p:cNvSpPr>
            <a:spLocks noChangeArrowheads="1"/>
          </p:cNvSpPr>
          <p:nvPr/>
        </p:nvSpPr>
        <p:spPr bwMode="auto">
          <a:xfrm>
            <a:off x="3000375" y="4857750"/>
            <a:ext cx="4143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аренды муниципального имущества поступило в бюджет  района 742,7 тыс. рублей при годовом плане 508,0 тыс. рублей, исполнение 146,2 %, при этом в 1,6 раза меньше, чем за аналогичный период прошлого года, за счет уменьшения числа арендаторов. Выполнение плана связано с проведением претензионной работы.</a:t>
            </a:r>
          </a:p>
        </p:txBody>
      </p:sp>
      <p:pic>
        <p:nvPicPr>
          <p:cNvPr id="17416" name="Picture 12" descr="http://vestirama.ru/assets/templates/images/photo/a119b8d77464470ddf7a00c034befd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4000500"/>
            <a:ext cx="1754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http://territoriaprava.ru/wp-content/uploads/2015/02/domiiiiiii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4572000"/>
            <a:ext cx="25717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285720" y="285728"/>
            <a:ext cx="8429684" cy="78581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продажи земельных участков</a:t>
            </a:r>
            <a:endParaRPr lang="ru-RU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8437" name="Содержимое 6"/>
          <p:cNvSpPr txBox="1">
            <a:spLocks/>
          </p:cNvSpPr>
          <p:nvPr/>
        </p:nvSpPr>
        <p:spPr bwMode="auto">
          <a:xfrm>
            <a:off x="142875" y="1071563"/>
            <a:ext cx="8572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 1 января 2017 года, в соответствии со ст. 3.3 Федерального закона от 25.10.2001 года № 137-ФЗ «О введении в действие Земельного кодекса РФ» в редакции ФЗ от 03.07.2016 года № 334-ФЗ,  Администрация района, в лице отдела по имущественным отношениям, приступила к исполнению полномочий по предоставлению земельных участков, государственная собственность на которые не разграничена, в том числе и в порядке, предусмотренном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Законом Приморского края от 08.11.2011 г № 837-КЗ «О бесплатном предоставлении земельных участков гражданам, имеющим трех и более детей, в Приморском крае» и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Законом Приморского края от 27 сентября 2013 года № 250-КЗ «О бесплатном предоставлении земельных участков для индивидуального жилищного строительства на территории Приморского края».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третьем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квартале 2019 года отделом проводилась работа по постановке на кадастровый учет 17 земельных участков. Зарегистрировано право собственности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района на 5 земельных участков и 4 объекта недвижимости.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третьем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квартале 2019 года в районный бюджет от продажи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земельных участков поступило 98,6 тыс. рублей при годовом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плане 200,0 тыс. рублей, исполнение составило 49,3 %.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286000" y="4429125"/>
            <a:ext cx="6429375" cy="1400175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законодательством муниципальные казенные учреждения обязаны зачислять доходы от оказания платных услуг в бюджет района.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бюджет района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квартал 2019 года поступило доходов от оказания платных услуг 7,5 тыс. рублей, при годовом плане 15,0 тыс. рублей, что составило 50 %. Данные средства поступили от МКУ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Межпоселенческая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библиотека» за выдачу платной литературы и услуги по ксерокопированию.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500034" y="3286124"/>
            <a:ext cx="8229600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оказания платных услуг (работ)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9460" name="Picture 6" descr="http://rbsel.ru/images/zayavk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643438"/>
            <a:ext cx="18669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214424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использования имущества и прав, находящихся в государственной и муниципальной собственности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9462" name="Picture 6" descr="http://st03.kakprosto.ru/tumb/240x135/images/article/2014/4/8/1_534f677b99a65534f677b99a9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43063"/>
            <a:ext cx="22145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Содержимое 6"/>
          <p:cNvSpPr txBox="1">
            <a:spLocks/>
          </p:cNvSpPr>
          <p:nvPr/>
        </p:nvSpPr>
        <p:spPr bwMode="auto">
          <a:xfrm>
            <a:off x="3000375" y="1571625"/>
            <a:ext cx="5657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 2019 года в бюджет района поступило 179,2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при утвержденном годовом плане 340,0 тыс.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рублей, что составило 52,7 % к плану.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Средства поступили от найма муниципального жилищного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фонда.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infosila.ee/uploads/posts/2015-02/1424945449_d09ed186d0b5d0bdd0bad0b020d0b7d0b0d0b3d180d18fd0b7d0bdd0b5d0bdd0b8d18f20d0bed0bad180d183d0b6d0b0d18ed189d0b5d0b920d181d180d0b5d0b4d1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57313"/>
            <a:ext cx="842962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525963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годовом плане 170,0 тыс. рублей фактически поступило за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квартал 2019 года 70,1 тыс. рублей, исполнение составило 41,2 %.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Норматив отчислений в районный бюджет данного налога установлен федеральным законодательством в размере 55 %.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Федеральным законом от 21 июля 2014 года № 219-ФЗ с 2016 года отменены авансовые платежи по плате за негативное воздействие на окружающую среду, поэтому в доход бюджета района платежи за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квартал 2019 года поступят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квартале 2019 года.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285720" y="274638"/>
            <a:ext cx="8501122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Плата за негативное воздействие на окружающую среду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42875" y="1285875"/>
            <a:ext cx="5929313" cy="5357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квартал 2019 года в бюджет поступили штрафы за нарушение законодательства :       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 налогах и сборах – 5,2 тыс. рублей;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 охране и использовании животного мира – 0,0 тыс. рублей;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области обеспечения санитарно-эпидемиологического благополучия человека и законодательства в сфере защиты прав потребителей – 39,8 тыс. рублей;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области государственной реализации производства и оборота этилового спирта – 215,7 тыс. рублей;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 административных правонарушениях, предусмотренных статьей 20.25 Кодекса РФ об административных правонарушениях – 54,3 тыс. рублей;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штрафы за нарушение законодательства РФ о контрактной системе в сфере закупок товаров, работ, услуг для обеспечения  государственных и муниципальных нужд для нужд муниципальных районов – 0,0 тыс. рублей;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Прочие поступления от денежных взысканий (штрафов) и иных сумм в возмещение ущерба – 336,9 тыс. рублей.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В общем, за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квартал 2019 года, поступило 651,9 тыс. рублей , исполнение 113,0 %  от плановых назначений  577,0 тыс. рублей.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357158" y="274638"/>
            <a:ext cx="8429684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Штрафы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1509" name="Picture 6" descr="http://zt16.ru/wp-content/uploads/2016/03/maxresdefaul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714875"/>
            <a:ext cx="2928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http://www.siapress.ru/images/news/main/406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285875"/>
            <a:ext cx="2786063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http://uristprofy.ru/wp-content/uploads/2016/04/nalogovye-schtraf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3357563"/>
            <a:ext cx="2714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57166"/>
            <a:ext cx="8643998" cy="11430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Поступление безвозмездных поступлений в бюджет </a:t>
            </a:r>
            <a:r>
              <a:rPr lang="ru-RU" sz="2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Яковлевского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района за 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квартал 2019 года</a:t>
            </a:r>
          </a:p>
        </p:txBody>
      </p:sp>
      <p:graphicFrame>
        <p:nvGraphicFramePr>
          <p:cNvPr id="7170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75" y="1647825"/>
          <a:ext cx="9039225" cy="4772025"/>
        </p:xfrm>
        <a:graphic>
          <a:graphicData uri="http://schemas.openxmlformats.org/presentationml/2006/ole">
            <p:oleObj spid="_x0000_s7170" name="Worksheet" r:id="rId4" imgW="9039416" imgH="4771882" progId="Excel.Sheet.8">
              <p:embed/>
            </p:oleObj>
          </a:graphicData>
        </a:graphic>
      </p:graphicFrame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3071813"/>
            <a:ext cx="2928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582613"/>
          </a:xfrm>
        </p:spPr>
        <p:txBody>
          <a:bodyPr/>
          <a:lstStyle/>
          <a:p>
            <a:r>
              <a:rPr lang="ru-RU" sz="2600" dirty="0" smtClean="0">
                <a:latin typeface="Arial" charset="0"/>
                <a:cs typeface="Arial" charset="0"/>
              </a:rPr>
              <a:t/>
            </a:r>
            <a:br>
              <a:rPr lang="ru-RU" sz="2600" dirty="0" smtClean="0">
                <a:latin typeface="Arial" charset="0"/>
                <a:cs typeface="Arial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РАСХОДЫ бюджета </a:t>
            </a:r>
            <a:r>
              <a:rPr lang="ru-RU" sz="2600" b="1" dirty="0" err="1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Яковлевского</a:t>
            </a: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 муниципального района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за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3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квартал 2019 года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14313" y="1285875"/>
            <a:ext cx="8601075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79388" indent="-179388" algn="ctr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всего – 235 264,23 тыс. рублей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071688"/>
            <a:ext cx="8810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9"/>
          <p:cNvSpPr>
            <a:spLocks noChangeArrowheads="1"/>
          </p:cNvSpPr>
          <p:nvPr/>
        </p:nvSpPr>
        <p:spPr bwMode="auto">
          <a:xfrm>
            <a:off x="0" y="4572000"/>
            <a:ext cx="164306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Общегосударственные вопросы – 24 707,1 тыс. рублей</a:t>
            </a:r>
          </a:p>
        </p:txBody>
      </p:sp>
      <p:sp>
        <p:nvSpPr>
          <p:cNvPr id="22534" name="Прямоугольник 10"/>
          <p:cNvSpPr>
            <a:spLocks noChangeArrowheads="1"/>
          </p:cNvSpPr>
          <p:nvPr/>
        </p:nvSpPr>
        <p:spPr bwMode="auto">
          <a:xfrm>
            <a:off x="642938" y="3357563"/>
            <a:ext cx="1009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Национальная оборона – 555,3 тыс. рублей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-428625" y="3714750"/>
            <a:ext cx="1714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87401" y="3141662"/>
            <a:ext cx="571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Прямоугольник 20"/>
          <p:cNvSpPr>
            <a:spLocks noChangeArrowheads="1"/>
          </p:cNvSpPr>
          <p:nvPr/>
        </p:nvSpPr>
        <p:spPr bwMode="auto">
          <a:xfrm>
            <a:off x="1000125" y="5500688"/>
            <a:ext cx="161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 Национальная безопасность и правоохранительная деятельность – 0,00 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357187" y="4214813"/>
            <a:ext cx="271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Прямоугольник 24"/>
          <p:cNvSpPr>
            <a:spLocks noChangeArrowheads="1"/>
          </p:cNvSpPr>
          <p:nvPr/>
        </p:nvSpPr>
        <p:spPr bwMode="auto">
          <a:xfrm>
            <a:off x="1866900" y="3390900"/>
            <a:ext cx="1133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Национальная экономика –    1 407,34 тыс. рублей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2073276" y="3141662"/>
            <a:ext cx="571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Прямоугольник 28"/>
          <p:cNvSpPr>
            <a:spLocks noChangeArrowheads="1"/>
          </p:cNvSpPr>
          <p:nvPr/>
        </p:nvSpPr>
        <p:spPr bwMode="auto">
          <a:xfrm>
            <a:off x="2428875" y="4429125"/>
            <a:ext cx="161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 Жилищно-коммунальное хозяйство – 3 087,27 тыс. рублей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2321719" y="3607594"/>
            <a:ext cx="1500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Прямоугольник 31"/>
          <p:cNvSpPr>
            <a:spLocks noChangeArrowheads="1"/>
          </p:cNvSpPr>
          <p:nvPr/>
        </p:nvSpPr>
        <p:spPr bwMode="auto">
          <a:xfrm>
            <a:off x="3143250" y="3429000"/>
            <a:ext cx="10191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 Охрана окружающей среды – 0,00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3214687" y="3214688"/>
            <a:ext cx="714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5" name="Прямоугольник 34"/>
          <p:cNvSpPr>
            <a:spLocks noChangeArrowheads="1"/>
          </p:cNvSpPr>
          <p:nvPr/>
        </p:nvSpPr>
        <p:spPr bwMode="auto">
          <a:xfrm>
            <a:off x="3786188" y="5500688"/>
            <a:ext cx="12573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Образование –  162 749,57 тыс. рублей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2964656" y="4179094"/>
            <a:ext cx="2643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Прямоугольник 37"/>
          <p:cNvSpPr>
            <a:spLocks noChangeArrowheads="1"/>
          </p:cNvSpPr>
          <p:nvPr/>
        </p:nvSpPr>
        <p:spPr bwMode="auto">
          <a:xfrm>
            <a:off x="4357688" y="3357563"/>
            <a:ext cx="10287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Культура –     10 595,82 тыс. рублей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>
            <a:off x="4536281" y="3178969"/>
            <a:ext cx="6445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Прямоугольник 40"/>
          <p:cNvSpPr>
            <a:spLocks noChangeArrowheads="1"/>
          </p:cNvSpPr>
          <p:nvPr/>
        </p:nvSpPr>
        <p:spPr bwMode="auto">
          <a:xfrm>
            <a:off x="4786313" y="4143375"/>
            <a:ext cx="1233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Здравоохранение – 0,00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4714875" y="3571875"/>
            <a:ext cx="142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1" name="Прямоугольник 46"/>
          <p:cNvSpPr>
            <a:spLocks noChangeArrowheads="1"/>
          </p:cNvSpPr>
          <p:nvPr/>
        </p:nvSpPr>
        <p:spPr bwMode="auto">
          <a:xfrm>
            <a:off x="5643563" y="4857750"/>
            <a:ext cx="1028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Социальная политика –  20 578,91 тыс. рублей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5143500" y="3857625"/>
            <a:ext cx="2000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3" name="Прямоугольник 50"/>
          <p:cNvSpPr>
            <a:spLocks noChangeArrowheads="1"/>
          </p:cNvSpPr>
          <p:nvPr/>
        </p:nvSpPr>
        <p:spPr bwMode="auto">
          <a:xfrm>
            <a:off x="6286500" y="4000500"/>
            <a:ext cx="10287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 Физическая культура и спорт – 274,94  тыс. рублей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6172200" y="3400425"/>
            <a:ext cx="109537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5" name="Прямоугольник 53"/>
          <p:cNvSpPr>
            <a:spLocks noChangeArrowheads="1"/>
          </p:cNvSpPr>
          <p:nvPr/>
        </p:nvSpPr>
        <p:spPr bwMode="auto">
          <a:xfrm>
            <a:off x="6858000" y="4857750"/>
            <a:ext cx="10287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Средства массовой информации – 1 272,44 тыс. рублей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5400000">
            <a:off x="6465888" y="3892550"/>
            <a:ext cx="19288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7" name="Прямоугольник 56"/>
          <p:cNvSpPr>
            <a:spLocks noChangeArrowheads="1"/>
          </p:cNvSpPr>
          <p:nvPr/>
        </p:nvSpPr>
        <p:spPr bwMode="auto">
          <a:xfrm>
            <a:off x="7286625" y="5857875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Обслуживание государственного муниципального долга – 153,1 тыс. рублей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5400000">
            <a:off x="6393657" y="4464844"/>
            <a:ext cx="3071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9" name="Прямоугольник 61"/>
          <p:cNvSpPr>
            <a:spLocks noChangeArrowheads="1"/>
          </p:cNvSpPr>
          <p:nvPr/>
        </p:nvSpPr>
        <p:spPr bwMode="auto">
          <a:xfrm>
            <a:off x="7924800" y="3609975"/>
            <a:ext cx="1219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(дотации) –       9 882,44 тыс. рублей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rot="5400000">
            <a:off x="8108950" y="3392488"/>
            <a:ext cx="92868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86813" cy="1143000"/>
          </a:xfrm>
        </p:spPr>
        <p:txBody>
          <a:bodyPr/>
          <a:lstStyle/>
          <a:p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Исполнение плана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по расходам                            за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3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квартал 2019 года, тыс. руб.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  <p:pic>
        <p:nvPicPr>
          <p:cNvPr id="2355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850106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2843" y="1213002"/>
          <a:ext cx="8858312" cy="5428619"/>
        </p:xfrm>
        <a:graphic>
          <a:graphicData uri="http://schemas.openxmlformats.org/drawingml/2006/table">
            <a:tbl>
              <a:tblPr/>
              <a:tblGrid>
                <a:gridCol w="594416"/>
                <a:gridCol w="3979959"/>
                <a:gridCol w="1916630"/>
                <a:gridCol w="1266555"/>
                <a:gridCol w="1100752"/>
              </a:tblGrid>
              <a:tr h="5014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Утвержденные бюджетные назначения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Исполненные расходы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Процент исполнения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Общегосударственные вопросы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52 032,31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24 707,1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оборона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1 110,65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555,3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экономика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18 001,18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1 407,34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Жилищно-коммунальное хозяйство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28 897,37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3 087,27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37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Образование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334 241,55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162 749,57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976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Культура, кинематография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31 003,36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10 595,82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Социальная политика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30 425,49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20 578,91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Физическая культура и спорт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14 539,5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274,94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96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Средства массовой информации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2 461,0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1 272,44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Обслуживание муниципального долга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308,66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153,1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16 492,99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9 882,44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335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235" marR="6235" marT="62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Всего расходов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529 514,06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235 264,23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1143000"/>
            <a:ext cx="1049337" cy="882650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500063" y="285750"/>
            <a:ext cx="827881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Aharoni" pitchFamily="2" charset="-79"/>
              </a:rPr>
              <a:t>!</a:t>
            </a:r>
            <a:r>
              <a:rPr lang="ru-RU" sz="2400" b="1" dirty="0">
                <a:latin typeface="Times New Roman" pitchFamily="18" charset="0"/>
                <a:cs typeface="Aharoni" pitchFamily="2" charset="-79"/>
              </a:rPr>
              <a:t>      </a:t>
            </a:r>
          </a:p>
          <a:p>
            <a:pPr algn="ctr">
              <a:defRPr/>
            </a:pPr>
            <a:endParaRPr lang="ru-RU" sz="2400" b="1" dirty="0">
              <a:latin typeface="Times New Roman" pitchFamily="18" charset="0"/>
              <a:cs typeface="Aharoni" pitchFamily="2" charset="-79"/>
            </a:endParaRP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Представляем вам в краткой и доступной форме основные </a:t>
            </a: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параметры исполнения бюджета района за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квартал 2019 года.</a:t>
            </a: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200" dirty="0"/>
          </a:p>
        </p:txBody>
      </p:sp>
      <p:sp>
        <p:nvSpPr>
          <p:cNvPr id="3" name="圆角矩形 10"/>
          <p:cNvSpPr/>
          <p:nvPr/>
        </p:nvSpPr>
        <p:spPr>
          <a:xfrm>
            <a:off x="428625" y="4071938"/>
            <a:ext cx="8501063" cy="428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Прямоугольник 3"/>
          <p:cNvSpPr>
            <a:spLocks noChangeArrowheads="1"/>
          </p:cNvSpPr>
          <p:nvPr/>
        </p:nvSpPr>
        <p:spPr bwMode="auto">
          <a:xfrm>
            <a:off x="2928938" y="1714500"/>
            <a:ext cx="3294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800" b="1">
              <a:solidFill>
                <a:srgbClr val="C00000"/>
              </a:solidFill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428625" y="2214563"/>
            <a:ext cx="8501063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625" y="2928938"/>
            <a:ext cx="8501063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625" y="3500438"/>
            <a:ext cx="8501063" cy="42862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625" y="4643438"/>
            <a:ext cx="8501063" cy="428625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428625" y="6000750"/>
            <a:ext cx="8501063" cy="5715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圆角矩形 10"/>
          <p:cNvSpPr/>
          <p:nvPr/>
        </p:nvSpPr>
        <p:spPr>
          <a:xfrm>
            <a:off x="428625" y="5214938"/>
            <a:ext cx="8501063" cy="642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кредит - это форма финансирования бюджетных расходов, которая предусматривает предоставление средств бюджету на возвратной и возмездной основах 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15375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Структура расходов бюджета </a:t>
            </a:r>
            <a:r>
              <a:rPr lang="ru-RU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  <a:b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за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3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квартал 2019 года </a:t>
            </a:r>
          </a:p>
        </p:txBody>
      </p:sp>
      <p:graphicFrame>
        <p:nvGraphicFramePr>
          <p:cNvPr id="8194" name="Объект 3"/>
          <p:cNvGraphicFramePr>
            <a:graphicFrameLocks noGrp="1"/>
          </p:cNvGraphicFramePr>
          <p:nvPr>
            <p:ph idx="1"/>
          </p:nvPr>
        </p:nvGraphicFramePr>
        <p:xfrm>
          <a:off x="0" y="1357313"/>
          <a:ext cx="9144000" cy="5286375"/>
        </p:xfrm>
        <a:graphic>
          <a:graphicData uri="http://schemas.openxmlformats.org/presentationml/2006/ole">
            <p:oleObj spid="_x0000_s8194" r:id="rId3" imgW="9144793" imgH="5285690" progId="Excel.Sheet.8">
              <p:embed/>
            </p:oleObj>
          </a:graphicData>
        </a:graphic>
      </p:graphicFrame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7188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86439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4" descr="http://mw2.google.com/mw-panoramio/photos/medium/212553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786188"/>
            <a:ext cx="25130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8910638" y="0"/>
            <a:ext cx="2825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15</a:t>
            </a:r>
          </a:p>
        </p:txBody>
      </p:sp>
      <p:sp>
        <p:nvSpPr>
          <p:cNvPr id="55305" name="Rectangle 2"/>
          <p:cNvSpPr>
            <a:spLocks noChangeArrowheads="1"/>
          </p:cNvSpPr>
          <p:nvPr/>
        </p:nvSpPr>
        <p:spPr bwMode="auto">
          <a:xfrm>
            <a:off x="928688" y="142875"/>
            <a:ext cx="77247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Финансирование муниципальных  учреждений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Яковлевского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 муниципального района 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3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квартал 2019 года</a:t>
            </a:r>
          </a:p>
        </p:txBody>
      </p:sp>
      <p:sp>
        <p:nvSpPr>
          <p:cNvPr id="24582" name="AutoShape 11"/>
          <p:cNvSpPr>
            <a:spLocks noChangeArrowheads="1"/>
          </p:cNvSpPr>
          <p:nvPr/>
        </p:nvSpPr>
        <p:spPr bwMode="auto">
          <a:xfrm>
            <a:off x="5357813" y="1714500"/>
            <a:ext cx="3022600" cy="22145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Казённые учреждения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73 442,96 тыс. руб. </a:t>
            </a:r>
          </a:p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4583" name="AutoShape 12"/>
          <p:cNvSpPr>
            <a:spLocks noChangeArrowheads="1"/>
          </p:cNvSpPr>
          <p:nvPr/>
        </p:nvSpPr>
        <p:spPr bwMode="auto">
          <a:xfrm>
            <a:off x="571500" y="1643063"/>
            <a:ext cx="2857500" cy="2143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Бюджетные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 учреждения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161 821, 27 тыс. руб.  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4585" name="Picture 12" descr="http://img3.proshkolu.ru/content/media/pic/std/2000000/1793000/1792505-d01779822b7ba5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500563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2" descr="https://go3.imgsmail.ru/imgpreview?key=78b0ab76e9ec038&amp;mb=imgdb_preview_2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214938"/>
            <a:ext cx="22733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6" descr="https://schoolotzyv.ru/images/schools/80824/7b16c52a4db7c3880aff41e1e8dd4ba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4143375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yakcrb.ru/upload/000/u1/001/8202da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4357688"/>
            <a:ext cx="39290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8358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    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3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квартал 2019 года на общегосударственные вопросы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7188" y="85725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142875" y="855663"/>
            <a:ext cx="88582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на общегосударственные вопросы составили 24 707,1 тыс. рублей от плановых назначений 52 032,31 тыс. рублей, исполнение составило 10,5 %, в том числе: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на содержание органов местного самоуправления района за 2 квартал 2019 года направлено     16 551,58 тыс. рублей;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на содержание учреждения МКУ «ХОЗУ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района», при плане на 2019 год 16 203,00 тыс. рублей, направлено 8 213,4 тыс. рублей или 50,69 %;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за счет средств федерального бюджета оплачено содержание Отдела ЗАГС района – 764,75 тыс. рублей;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за счет средств краевого бюджета оплачено содержание: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комиссии по делам несовершеннолетних детей – 517,11 тыс. рублей;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административной комиссии – 452,27 тыс. рублей;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специалиста по охране труда – 286,24 тыс. рублей;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По данному разделу в отчетном периоде исполнялась программа «Экономическое развитие и инновационная экономика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Района на 2019-2025 годы» ,  подпрограмма «Повышение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эффективности управления муниципальными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финансами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муниципальном районе»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2019-2025 годы.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из резервного фонда администрации 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 по состоянию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01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2019 года не производились.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http://www.metronews.ru/novosti/chinovnik-podmoskov-ja-popalsja-na-zavyshenii-stoimosti-remonta-dorog/Tpokin---SabTsyZ8e9Y5k/640.712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4357688"/>
            <a:ext cx="314325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8358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за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3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квартал 2019 года на национальную оборону и национальную экономику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428625" y="178593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6629" name="Picture 2" descr="http://autochelny.ru/images/articles/news/chelny-izvest/facts/20151116/1af64adf1aae0c89946f644bf756a6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143125"/>
            <a:ext cx="2643187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Прямоугольник 4"/>
          <p:cNvSpPr>
            <a:spLocks noChangeArrowheads="1"/>
          </p:cNvSpPr>
          <p:nvPr/>
        </p:nvSpPr>
        <p:spPr bwMode="auto">
          <a:xfrm>
            <a:off x="357188" y="4000500"/>
            <a:ext cx="30003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разделу «Национальная оборона»   в район поступают средства по выполнению полномочий по первичному воинскому учету на территориях, где отсутствуют военные комиссариаты. Из средств федерального бюджета за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квартал 2019 года поступило 555,3 тыс. рублей от плана – 1 110,65 тыс. рублей, исполнение составило 50,0 %. Данные средства субвенции переданы бюджетам  сельских поселений для выполнения указанных полномочий.</a:t>
            </a:r>
          </a:p>
        </p:txBody>
      </p:sp>
      <p:pic>
        <p:nvPicPr>
          <p:cNvPr id="26631" name="Picture 4" descr="http://unikassa.ru/wp-content/uploads/images/Lgotyi-shkolnikam-na-proezd-v-avtobuse-2017.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4500563"/>
            <a:ext cx="25717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Прямоугольник 6"/>
          <p:cNvSpPr>
            <a:spLocks noChangeArrowheads="1"/>
          </p:cNvSpPr>
          <p:nvPr/>
        </p:nvSpPr>
        <p:spPr bwMode="auto">
          <a:xfrm>
            <a:off x="3214688" y="1857375"/>
            <a:ext cx="421481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рамках раздела «Национальная экономика» осуществлялось исполнение программ «Развитие сельского хозяйства в </a:t>
            </a:r>
            <a:r>
              <a:rPr lang="ru-RU" sz="1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муниципальном районе» на 2019-2025 годы и «Развитие транспортного комплекса </a:t>
            </a:r>
            <a:r>
              <a:rPr lang="ru-RU" sz="1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района» на 2019-2025, исполнение программы предполагает ремонт  и благоустройство дорог местного значения, приобретение и установку дорожных знаков. Плановые назначения по разделу «национальная экономика» -18 001,18 тыс. рублей, исполнение за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квартал 2019 года – 1 407,34 тыс. рублей или 7,8 %.</a:t>
            </a:r>
          </a:p>
        </p:txBody>
      </p:sp>
      <p:pic>
        <p:nvPicPr>
          <p:cNvPr id="26633" name="Picture 8" descr="https://im0-tub-ru.yandex.net/i?id=739f0996bdf4f2cbcdceb6508c472d19&amp;n=33&amp;h=215&amp;w=1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6963" y="2071688"/>
            <a:ext cx="14446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178593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143375"/>
            <a:ext cx="24987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000250"/>
            <a:ext cx="26431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4143375"/>
            <a:ext cx="22860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596" y="1500174"/>
            <a:ext cx="3131878" cy="15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276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214313"/>
            <a:ext cx="8666162" cy="1071562"/>
          </a:xfrm>
          <a:ln>
            <a:solidFill>
              <a:schemeClr val="bg1">
                <a:alpha val="56862"/>
              </a:schemeClr>
            </a:solidFill>
          </a:ln>
        </p:spPr>
        <p:txBody>
          <a:bodyPr/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3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квартал 2019 года на жилищно-коммунальное хозяйство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6" name="AutoShape 6"/>
          <p:cNvSpPr>
            <a:spLocks noChangeArrowheads="1"/>
          </p:cNvSpPr>
          <p:nvPr/>
        </p:nvSpPr>
        <p:spPr bwMode="auto">
          <a:xfrm>
            <a:off x="428625" y="1500188"/>
            <a:ext cx="3143250" cy="1571625"/>
          </a:xfrm>
          <a:prstGeom prst="roundRect">
            <a:avLst>
              <a:gd name="adj" fmla="val 16667"/>
            </a:avLst>
          </a:prstGeom>
          <a:solidFill>
            <a:srgbClr val="92D050">
              <a:alpha val="5882"/>
            </a:srgb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126000" rIns="126000"/>
          <a:lstStyle/>
          <a:p>
            <a:pPr algn="ctr" defTabSz="912813"/>
            <a:r>
              <a:rPr lang="ru-RU" altLang="ru-RU" sz="4400" b="1">
                <a:latin typeface="Times New Roman" pitchFamily="18" charset="0"/>
              </a:rPr>
              <a:t>3 087,27</a:t>
            </a:r>
          </a:p>
          <a:p>
            <a:pPr algn="ctr" defTabSz="912813"/>
            <a:r>
              <a:rPr lang="ru-RU" altLang="ru-RU" sz="4400" b="1">
                <a:latin typeface="Times New Roman" pitchFamily="18" charset="0"/>
              </a:rPr>
              <a:t>тыс. руб.</a:t>
            </a: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928688" y="3214688"/>
            <a:ext cx="785812" cy="500062"/>
          </a:xfrm>
          <a:prstGeom prst="downArrow">
            <a:avLst>
              <a:gd name="adj1" fmla="val 23649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428625" y="3714750"/>
            <a:ext cx="1784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100" b="1"/>
              <a:t>Жилищное хозяйство  </a:t>
            </a:r>
          </a:p>
          <a:p>
            <a:pPr algn="ctr"/>
            <a:r>
              <a:rPr lang="ru-RU" altLang="ru-RU" sz="1100" b="1"/>
              <a:t>211,4 тыс. руб.</a:t>
            </a:r>
          </a:p>
        </p:txBody>
      </p:sp>
      <p:sp>
        <p:nvSpPr>
          <p:cNvPr id="27659" name="TextBox 17"/>
          <p:cNvSpPr txBox="1">
            <a:spLocks noChangeArrowheads="1"/>
          </p:cNvSpPr>
          <p:nvPr/>
        </p:nvSpPr>
        <p:spPr bwMode="auto">
          <a:xfrm>
            <a:off x="2928938" y="3643313"/>
            <a:ext cx="22145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Благоустройство – </a:t>
            </a:r>
          </a:p>
          <a:p>
            <a:pPr algn="ctr"/>
            <a:r>
              <a:rPr lang="ru-RU" altLang="ru-RU" sz="1100" b="1"/>
              <a:t>177,3 тыс. руб.</a:t>
            </a:r>
          </a:p>
          <a:p>
            <a:pPr algn="ctr"/>
            <a:endParaRPr lang="ru-RU" altLang="ru-RU" sz="1100" b="1"/>
          </a:p>
        </p:txBody>
      </p:sp>
      <p:sp>
        <p:nvSpPr>
          <p:cNvPr id="27660" name="TextBox 18"/>
          <p:cNvSpPr txBox="1">
            <a:spLocks noChangeArrowheads="1"/>
          </p:cNvSpPr>
          <p:nvPr/>
        </p:nvSpPr>
        <p:spPr bwMode="auto">
          <a:xfrm>
            <a:off x="5643563" y="1500188"/>
            <a:ext cx="33575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 b="1"/>
              <a:t>Другие вопросы в области жилищно-коммунального хозяйства – 1 169,08 тыс. руб.</a:t>
            </a:r>
          </a:p>
          <a:p>
            <a:pPr algn="ctr"/>
            <a:endParaRPr lang="ru-RU" altLang="ru-RU" sz="1100" b="1"/>
          </a:p>
        </p:txBody>
      </p:sp>
      <p:pic>
        <p:nvPicPr>
          <p:cNvPr id="27661" name="Picture 2" descr="http://pavpos.ru/files/articles/2014/08/28/articles_28082014_9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4429125"/>
            <a:ext cx="2571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 rot="19622814">
            <a:off x="2589213" y="3114675"/>
            <a:ext cx="868362" cy="655638"/>
          </a:xfrm>
          <a:prstGeom prst="downArrow">
            <a:avLst>
              <a:gd name="adj1" fmla="val 22364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6200000">
            <a:off x="4317206" y="1183482"/>
            <a:ext cx="866775" cy="2071688"/>
          </a:xfrm>
          <a:prstGeom prst="downArrow">
            <a:avLst>
              <a:gd name="adj1" fmla="val 21453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64" name="TextBox 23"/>
          <p:cNvSpPr txBox="1">
            <a:spLocks noChangeArrowheads="1"/>
          </p:cNvSpPr>
          <p:nvPr/>
        </p:nvSpPr>
        <p:spPr bwMode="auto">
          <a:xfrm>
            <a:off x="5715000" y="3929063"/>
            <a:ext cx="3429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Коммунальное хозяйство  </a:t>
            </a:r>
          </a:p>
          <a:p>
            <a:pPr algn="ctr"/>
            <a:r>
              <a:rPr lang="ru-RU" altLang="ru-RU" sz="1100" b="1"/>
              <a:t>1 529,49 тыс. руб.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rot="18131348">
            <a:off x="4495007" y="2086769"/>
            <a:ext cx="868362" cy="2781300"/>
          </a:xfrm>
          <a:prstGeom prst="downArrow">
            <a:avLst>
              <a:gd name="adj1" fmla="val 20887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66" name="TextBox 15"/>
          <p:cNvSpPr txBox="1">
            <a:spLocks noChangeArrowheads="1"/>
          </p:cNvSpPr>
          <p:nvPr/>
        </p:nvSpPr>
        <p:spPr bwMode="auto">
          <a:xfrm>
            <a:off x="142875" y="5857875"/>
            <a:ext cx="2571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100" b="1"/>
              <a:t>Средства направлены на уплату </a:t>
            </a:r>
          </a:p>
          <a:p>
            <a:pPr algn="just"/>
            <a:r>
              <a:rPr lang="ru-RU" altLang="ru-RU" sz="1100" b="1"/>
              <a:t>взносов за капитальный </a:t>
            </a:r>
          </a:p>
          <a:p>
            <a:pPr algn="just"/>
            <a:r>
              <a:rPr lang="ru-RU" altLang="ru-RU" sz="1100" b="1"/>
              <a:t>ремонт муниципального</a:t>
            </a:r>
          </a:p>
          <a:p>
            <a:pPr algn="just"/>
            <a:r>
              <a:rPr lang="ru-RU" altLang="ru-RU" sz="1100" b="1"/>
              <a:t> жилищного фонда.</a:t>
            </a:r>
          </a:p>
        </p:txBody>
      </p:sp>
      <p:sp>
        <p:nvSpPr>
          <p:cNvPr id="27667" name="TextBox 23"/>
          <p:cNvSpPr txBox="1">
            <a:spLocks noChangeArrowheads="1"/>
          </p:cNvSpPr>
          <p:nvPr/>
        </p:nvSpPr>
        <p:spPr bwMode="auto">
          <a:xfrm>
            <a:off x="5786438" y="6088063"/>
            <a:ext cx="3143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 Данные средства  направлены на содержание и модернизацию </a:t>
            </a:r>
          </a:p>
          <a:p>
            <a:pPr algn="ctr"/>
            <a:r>
              <a:rPr lang="ru-RU" altLang="ru-RU" sz="1100" b="1"/>
              <a:t>коммунальной инфраструктуры.</a:t>
            </a:r>
          </a:p>
          <a:p>
            <a:pPr algn="ctr">
              <a:buFontTx/>
              <a:buChar char="-"/>
            </a:pPr>
            <a:endParaRPr lang="ru-RU" altLang="ru-RU" sz="1100" b="1"/>
          </a:p>
        </p:txBody>
      </p:sp>
      <p:sp>
        <p:nvSpPr>
          <p:cNvPr id="27668" name="TextBox 17"/>
          <p:cNvSpPr txBox="1">
            <a:spLocks noChangeArrowheads="1"/>
          </p:cNvSpPr>
          <p:nvPr/>
        </p:nvSpPr>
        <p:spPr bwMode="auto">
          <a:xfrm>
            <a:off x="2643188" y="6143625"/>
            <a:ext cx="30003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Средства направлены на содержание территории Яковлевского 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786313"/>
            <a:ext cx="221456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8813" y="1285875"/>
            <a:ext cx="19923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857750"/>
            <a:ext cx="214312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70384" y="1287463"/>
            <a:ext cx="2496172" cy="1555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8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913" y="1231900"/>
            <a:ext cx="1951037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4714875"/>
            <a:ext cx="20002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757238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3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квартал 2019 года 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образование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01638" y="103346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682" name="AutoShape 6"/>
          <p:cNvSpPr>
            <a:spLocks noChangeArrowheads="1"/>
          </p:cNvSpPr>
          <p:nvPr/>
        </p:nvSpPr>
        <p:spPr bwMode="auto">
          <a:xfrm>
            <a:off x="3348038" y="1287463"/>
            <a:ext cx="2530475" cy="1547812"/>
          </a:xfrm>
          <a:prstGeom prst="roundRect">
            <a:avLst>
              <a:gd name="adj" fmla="val 16667"/>
            </a:avLst>
          </a:prstGeom>
          <a:solidFill>
            <a:srgbClr val="79ADEB">
              <a:alpha val="7059"/>
            </a:srgbClr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defTabSz="912813"/>
            <a:r>
              <a:rPr lang="ru-RU" altLang="ru-RU" sz="3600" b="1">
                <a:latin typeface="Times New Roman" pitchFamily="18" charset="0"/>
                <a:cs typeface="Times New Roman" pitchFamily="18" charset="0"/>
              </a:rPr>
              <a:t>162 749,57 </a:t>
            </a:r>
            <a:r>
              <a:rPr lang="ru-RU" altLang="ru-RU" sz="4000" b="1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15913" y="1247775"/>
            <a:ext cx="1943100" cy="1543050"/>
          </a:xfrm>
          <a:prstGeom prst="rect">
            <a:avLst/>
          </a:prstGeom>
          <a:solidFill>
            <a:srgbClr val="79ADEB">
              <a:alpha val="5098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684" name="Rectangle 8"/>
          <p:cNvSpPr>
            <a:spLocks noChangeArrowheads="1"/>
          </p:cNvSpPr>
          <p:nvPr/>
        </p:nvSpPr>
        <p:spPr bwMode="auto">
          <a:xfrm>
            <a:off x="285750" y="4714875"/>
            <a:ext cx="2071688" cy="1643063"/>
          </a:xfrm>
          <a:prstGeom prst="rect">
            <a:avLst/>
          </a:prstGeom>
          <a:solidFill>
            <a:srgbClr val="79ADEB">
              <a:alpha val="10196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/>
            <a:endParaRPr lang="ru-RU" altLang="ru-RU" sz="1200" b="1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643688" y="4786313"/>
            <a:ext cx="2214562" cy="1652587"/>
          </a:xfrm>
          <a:prstGeom prst="rect">
            <a:avLst/>
          </a:prstGeom>
          <a:solidFill>
            <a:srgbClr val="79ADEB">
              <a:alpha val="5882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>
              <a:defRPr/>
            </a:pP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1607803" y="3133055"/>
            <a:ext cx="1980772" cy="563419"/>
          </a:xfrm>
          <a:prstGeom prst="curvedUpArrow">
            <a:avLst>
              <a:gd name="adj1" fmla="val 34009"/>
              <a:gd name="adj2" fmla="val 72700"/>
              <a:gd name="adj3" fmla="val 74009"/>
            </a:avLst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  <a:scene3d>
            <a:camera prst="orthographicFront">
              <a:rot lat="1800000" lon="600000" rev="21594000"/>
            </a:camera>
            <a:lightRig rig="threePt" dir="t"/>
          </a:scene3d>
        </p:spPr>
        <p:txBody>
          <a:bodyPr wrap="none" anchor="ctr"/>
          <a:lstStyle/>
          <a:p>
            <a:pPr defTabSz="912813">
              <a:defRPr/>
            </a:pPr>
            <a:endParaRPr lang="ru-RU"/>
          </a:p>
        </p:txBody>
      </p:sp>
      <p:sp>
        <p:nvSpPr>
          <p:cNvPr id="28687" name="AutoShape 11"/>
          <p:cNvSpPr>
            <a:spLocks noChangeArrowheads="1"/>
          </p:cNvSpPr>
          <p:nvPr/>
        </p:nvSpPr>
        <p:spPr bwMode="auto">
          <a:xfrm rot="2313247">
            <a:off x="5591175" y="3132138"/>
            <a:ext cx="1984375" cy="525462"/>
          </a:xfrm>
          <a:prstGeom prst="curvedDownArrow">
            <a:avLst>
              <a:gd name="adj1" fmla="val 49094"/>
              <a:gd name="adj2" fmla="val 105985"/>
              <a:gd name="adj3" fmla="val 83417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28688" name="AutoShape 12"/>
          <p:cNvSpPr>
            <a:spLocks noChangeArrowheads="1"/>
          </p:cNvSpPr>
          <p:nvPr/>
        </p:nvSpPr>
        <p:spPr bwMode="auto">
          <a:xfrm>
            <a:off x="4214813" y="3000375"/>
            <a:ext cx="776287" cy="977900"/>
          </a:xfrm>
          <a:prstGeom prst="downArrow">
            <a:avLst>
              <a:gd name="adj1" fmla="val 50000"/>
              <a:gd name="adj2" fmla="val 28495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000875" y="1285875"/>
            <a:ext cx="1992313" cy="1500188"/>
          </a:xfrm>
          <a:prstGeom prst="rect">
            <a:avLst/>
          </a:prstGeom>
          <a:solidFill>
            <a:srgbClr val="79ADEB">
              <a:alpha val="9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970588" y="1690688"/>
            <a:ext cx="966787" cy="757237"/>
          </a:xfrm>
          <a:prstGeom prst="righ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2281238" y="1643063"/>
            <a:ext cx="893762" cy="836612"/>
          </a:xfrm>
          <a:prstGeom prst="lef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429000" y="4857750"/>
            <a:ext cx="2155825" cy="1581150"/>
          </a:xfrm>
          <a:prstGeom prst="rect">
            <a:avLst/>
          </a:prstGeom>
          <a:solidFill>
            <a:srgbClr val="79ADEB">
              <a:alpha val="6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5"/>
          <p:cNvSpPr>
            <a:spLocks noChangeArrowheads="1"/>
          </p:cNvSpPr>
          <p:nvPr/>
        </p:nvSpPr>
        <p:spPr bwMode="auto">
          <a:xfrm>
            <a:off x="0" y="2857500"/>
            <a:ext cx="2500313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29 737,79 тыс. руб.</a:t>
            </a: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4" name="TextBox 25"/>
          <p:cNvSpPr>
            <a:spLocks noChangeArrowheads="1"/>
          </p:cNvSpPr>
          <p:nvPr/>
        </p:nvSpPr>
        <p:spPr bwMode="auto">
          <a:xfrm>
            <a:off x="285750" y="4071938"/>
            <a:ext cx="2143125" cy="584200"/>
          </a:xfrm>
          <a:custGeom>
            <a:avLst/>
            <a:gdLst>
              <a:gd name="T0" fmla="*/ 0 w 3929090"/>
              <a:gd name="T1" fmla="*/ 0 h 2585323"/>
              <a:gd name="T2" fmla="*/ 1 w 3929090"/>
              <a:gd name="T3" fmla="*/ 0 h 2585323"/>
              <a:gd name="T4" fmla="*/ 1 w 3929090"/>
              <a:gd name="T5" fmla="*/ 0 h 2585323"/>
              <a:gd name="T6" fmla="*/ 0 w 3929090"/>
              <a:gd name="T7" fmla="*/ 0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  <a:p>
            <a:pPr algn="ctr" defTabSz="912813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107 210,22 тыс. руб.</a:t>
            </a:r>
          </a:p>
        </p:txBody>
      </p:sp>
      <p:sp>
        <p:nvSpPr>
          <p:cNvPr id="27" name="TextBox 25"/>
          <p:cNvSpPr>
            <a:spLocks noChangeArrowheads="1"/>
          </p:cNvSpPr>
          <p:nvPr/>
        </p:nvSpPr>
        <p:spPr bwMode="auto">
          <a:xfrm>
            <a:off x="3071813" y="4071938"/>
            <a:ext cx="2786062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– 16 145,91 тыс. руб.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5"/>
          <p:cNvSpPr>
            <a:spLocks noChangeArrowheads="1"/>
          </p:cNvSpPr>
          <p:nvPr/>
        </p:nvSpPr>
        <p:spPr bwMode="auto">
          <a:xfrm>
            <a:off x="6858000" y="4000500"/>
            <a:ext cx="2143125" cy="738188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образования– </a:t>
            </a:r>
          </a:p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8 083,49 тыс. руб.</a:t>
            </a:r>
          </a:p>
        </p:txBody>
      </p:sp>
      <p:sp>
        <p:nvSpPr>
          <p:cNvPr id="30" name="TextBox 25"/>
          <p:cNvSpPr>
            <a:spLocks noChangeArrowheads="1"/>
          </p:cNvSpPr>
          <p:nvPr/>
        </p:nvSpPr>
        <p:spPr bwMode="auto">
          <a:xfrm>
            <a:off x="6786563" y="2857500"/>
            <a:ext cx="2214562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Молодежная политика – 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1 572,16 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142875" y="500063"/>
            <a:ext cx="67865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300">
                <a:latin typeface="Times New Roman" pitchFamily="18" charset="0"/>
                <a:cs typeface="Times New Roman" pitchFamily="18" charset="0"/>
              </a:rPr>
              <a:t>                          Исполнение по разделу «Дошкольное образование» составило 29 737,79 тыс.рублей  от плана – 76 966,86 тыс. рублей, исполнение 38,6 %.</a:t>
            </a:r>
          </a:p>
          <a:p>
            <a:pPr algn="r"/>
            <a:r>
              <a:rPr lang="ru-RU" sz="1300">
                <a:latin typeface="Times New Roman" pitchFamily="18" charset="0"/>
                <a:cs typeface="Times New Roman" pitchFamily="18" charset="0"/>
              </a:rPr>
              <a:t>                                  Сеть образовательных учреждений, реализующих в районе программу                                            дошкольного образования,  в настоящее время включает 4 учреждения.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                                По данному разделу реализуются: подпрограмма «Развитие системы дошкольного образования»; подпрограмма «Пожарная безопасность».</a:t>
            </a: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8072438" y="214313"/>
            <a:ext cx="730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9218" name="Диаграмма 2"/>
          <p:cNvGraphicFramePr>
            <a:graphicFrameLocks/>
          </p:cNvGraphicFramePr>
          <p:nvPr/>
        </p:nvGraphicFramePr>
        <p:xfrm>
          <a:off x="6572250" y="142875"/>
          <a:ext cx="2428875" cy="2286000"/>
        </p:xfrm>
        <a:graphic>
          <a:graphicData uri="http://schemas.openxmlformats.org/presentationml/2006/ole">
            <p:oleObj spid="_x0000_s9218" r:id="rId3" imgW="2432515" imgH="2286198" progId="Excel.Sheet.8">
              <p:embed/>
            </p:oleObj>
          </a:graphicData>
        </a:graphic>
      </p:graphicFrame>
      <p:pic>
        <p:nvPicPr>
          <p:cNvPr id="7" name="Рисунок 6" descr="Дошколь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12712">
            <a:off x="51446" y="189338"/>
            <a:ext cx="1593261" cy="1299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357188" y="1928813"/>
            <a:ext cx="55721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ОБЩЕГО ОБРАЗОВАНИЯ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К образовательным учреждениям относятся 5 школ района.</a:t>
            </a:r>
          </a:p>
        </p:txBody>
      </p:sp>
      <p:graphicFrame>
        <p:nvGraphicFramePr>
          <p:cNvPr id="9219" name="Диаграмма 10"/>
          <p:cNvGraphicFramePr>
            <a:graphicFrameLocks/>
          </p:cNvGraphicFramePr>
          <p:nvPr/>
        </p:nvGraphicFramePr>
        <p:xfrm>
          <a:off x="2071688" y="2500313"/>
          <a:ext cx="2286000" cy="2571750"/>
        </p:xfrm>
        <a:graphic>
          <a:graphicData uri="http://schemas.openxmlformats.org/presentationml/2006/ole">
            <p:oleObj spid="_x0000_s9219" r:id="rId5" imgW="2286198" imgH="2572735" progId="Excel.Sheet.8">
              <p:embed/>
            </p:oleObj>
          </a:graphicData>
        </a:graphic>
      </p:graphicFrame>
      <p:pic>
        <p:nvPicPr>
          <p:cNvPr id="9" name="Picture 4" descr="images (1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786063"/>
            <a:ext cx="16430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3500438" y="2643188"/>
            <a:ext cx="688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/>
              <a:t>.</a:t>
            </a:r>
          </a:p>
        </p:txBody>
      </p:sp>
      <p:sp>
        <p:nvSpPr>
          <p:cNvPr id="9227" name="TextBox 2"/>
          <p:cNvSpPr txBox="1">
            <a:spLocks noChangeArrowheads="1"/>
          </p:cNvSpPr>
          <p:nvPr/>
        </p:nvSpPr>
        <p:spPr bwMode="auto">
          <a:xfrm>
            <a:off x="4429125" y="3000375"/>
            <a:ext cx="47148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Расходы осуществляют следующие учреждения района: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- МБУ ДО «Яковлевский Дом детского творчества»;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- МБУ ДО«Детский оздоровительно-образовательного спортивного центра» с. Яковлевка;</a:t>
            </a:r>
          </a:p>
        </p:txBody>
      </p:sp>
      <p:sp>
        <p:nvSpPr>
          <p:cNvPr id="9228" name="Прямоугольник 12"/>
          <p:cNvSpPr>
            <a:spLocks noChangeArrowheads="1"/>
          </p:cNvSpPr>
          <p:nvPr/>
        </p:nvSpPr>
        <p:spPr bwMode="auto">
          <a:xfrm>
            <a:off x="2000250" y="1428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ДОШКОЛЬНОГО ОБРАЗОВАНИЯ</a:t>
            </a:r>
            <a:endParaRPr lang="ru-RU" sz="1400">
              <a:solidFill>
                <a:srgbClr val="C00000"/>
              </a:solidFill>
            </a:endParaRPr>
          </a:p>
        </p:txBody>
      </p:sp>
      <p:sp>
        <p:nvSpPr>
          <p:cNvPr id="9229" name="Прямоугольник 14"/>
          <p:cNvSpPr>
            <a:spLocks noChangeArrowheads="1"/>
          </p:cNvSpPr>
          <p:nvPr/>
        </p:nvSpPr>
        <p:spPr bwMode="auto">
          <a:xfrm>
            <a:off x="4429125" y="2500313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</a:t>
            </a:r>
          </a:p>
        </p:txBody>
      </p:sp>
      <p:graphicFrame>
        <p:nvGraphicFramePr>
          <p:cNvPr id="9220" name="Object 13"/>
          <p:cNvGraphicFramePr>
            <a:graphicFrameLocks/>
          </p:cNvGraphicFramePr>
          <p:nvPr/>
        </p:nvGraphicFramePr>
        <p:xfrm>
          <a:off x="6786563" y="3929063"/>
          <a:ext cx="2143125" cy="2643187"/>
        </p:xfrm>
        <a:graphic>
          <a:graphicData uri="http://schemas.openxmlformats.org/presentationml/2006/ole">
            <p:oleObj spid="_x0000_s9220" r:id="rId7" imgW="2145978" imgH="2639797" progId="Excel.Sheet.8">
              <p:embed/>
            </p:oleObj>
          </a:graphicData>
        </a:graphic>
      </p:graphicFrame>
      <p:sp>
        <p:nvSpPr>
          <p:cNvPr id="9230" name="TextBox 2"/>
          <p:cNvSpPr txBox="1">
            <a:spLocks noChangeArrowheads="1"/>
          </p:cNvSpPr>
          <p:nvPr/>
        </p:nvSpPr>
        <p:spPr bwMode="auto">
          <a:xfrm>
            <a:off x="4429125" y="3786188"/>
            <a:ext cx="2571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- МБ загородное стационарное учреждение отдыха и оздоровления детей «Юность»;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- МБУ ДО «Яковлевская детская школа искусств».</a:t>
            </a:r>
          </a:p>
        </p:txBody>
      </p:sp>
      <p:sp>
        <p:nvSpPr>
          <p:cNvPr id="9231" name="TextBox 18"/>
          <p:cNvSpPr txBox="1">
            <a:spLocks noChangeArrowheads="1"/>
          </p:cNvSpPr>
          <p:nvPr/>
        </p:nvSpPr>
        <p:spPr bwMode="auto">
          <a:xfrm>
            <a:off x="8143875" y="3786188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9232" name="TextBox 2"/>
          <p:cNvSpPr txBox="1">
            <a:spLocks noChangeArrowheads="1"/>
          </p:cNvSpPr>
          <p:nvPr/>
        </p:nvSpPr>
        <p:spPr bwMode="auto">
          <a:xfrm>
            <a:off x="214313" y="5214938"/>
            <a:ext cx="6072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Исполнение за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квартал 2019 года составило 41,2 %. При плане 3 814,1 тыс. рублей  произведены расходы в сумме 1 572,16 тыс.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edu.vgasu.vrn.ru/sub-faculties/pb/Shared%20Documents/%D0%A4%D0%BE%D1%82%D0%BE%D0%B3%D1%80%D0%B0%D1%84%D0%B8%D0%B8%20%D0%BA%D0%B0%D1%84%D0%B5%D0%B4%D1%80%D1%8B/%D0%A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5857875"/>
            <a:ext cx="10715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http://gukovest.ru/old/images/stories/_so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714875"/>
            <a:ext cx="26431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http://www.funlib.ru/cimg/2014/101918/44257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2857500"/>
            <a:ext cx="2857500" cy="192881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42844" y="1214422"/>
            <a:ext cx="2857520" cy="1571636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библиотечно-информационного дела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районе» на 2019-2025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годы расходы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составили  2792,0 тыс. рублей, при плане –  6951,1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тыс. рублей,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исполнение 40,2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%</a:t>
            </a:r>
            <a:r>
              <a:rPr lang="ru-RU" altLang="ru-RU" sz="1200" b="1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14678" y="1571612"/>
            <a:ext cx="2796313" cy="1910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214678" y="1643050"/>
            <a:ext cx="2796313" cy="1857388"/>
          </a:xfrm>
          <a:prstGeom prst="roundRect">
            <a:avLst>
              <a:gd name="adj" fmla="val 16667"/>
            </a:avLst>
          </a:prstGeom>
          <a:noFill/>
          <a:ln w="1905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lIns="0" tIns="0" rIns="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5400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10 595,8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600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  <a:endParaRPr lang="ru-RU" altLang="ru-RU" sz="3600" b="1" dirty="0">
              <a:ln w="254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286512" y="3143248"/>
            <a:ext cx="2643206" cy="3429024"/>
          </a:xfrm>
          <a:prstGeom prst="rect">
            <a:avLst/>
          </a:prstGeom>
          <a:solidFill>
            <a:schemeClr val="tx1">
              <a:alpha val="3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расходы составили – 6179,9 тыс. рублей, от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плана 19487,3 тыс. рублей или  31,7%.</a:t>
            </a:r>
            <a:endParaRPr lang="ru-RU" altLang="ru-RU" sz="1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9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229600" cy="920750"/>
          </a:xfrm>
        </p:spPr>
        <p:txBody>
          <a:bodyPr/>
          <a:lstStyle/>
          <a:p>
            <a:pPr defTabSz="912813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за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квартал 2019 года на культуру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42844" y="4929198"/>
            <a:ext cx="2786082" cy="1714512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По подпрограмме «Пожарная безопасность» в учреждениях культуры запланировано 165,0 тыс. рублей, на отчетную дату исполнение составило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6,3 тыс. рублей,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исполнение – 3,8 %</a:t>
            </a:r>
            <a:r>
              <a:rPr lang="ru-RU" altLang="ru-RU" sz="1300" b="1" dirty="0" smtClean="0"/>
              <a:t>.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143240" y="3714752"/>
            <a:ext cx="2857520" cy="2214578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муниципальной программы «Развитие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 на обеспечение деятельности МКУ «Управление культуры»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Яковлевского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района было потрачено 1 617,6 тыс. рублей от плана 4 400,0 тыс. рублей, исполнение 36,76 %</a:t>
            </a:r>
            <a:r>
              <a:rPr lang="ru-RU" altLang="ru-RU" sz="1300" b="1" dirty="0" smtClean="0"/>
              <a:t>.</a:t>
            </a:r>
          </a:p>
        </p:txBody>
      </p:sp>
      <p:pic>
        <p:nvPicPr>
          <p:cNvPr id="29709" name="Picture 15" descr="https://sovminlnr.ru/uploads/posts/2017-10/1507104197_kultyr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63" y="1500188"/>
            <a:ext cx="25336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1428750"/>
            <a:ext cx="197167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00188"/>
            <a:ext cx="2214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00430" y="2143116"/>
            <a:ext cx="2236096" cy="1415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511175"/>
            <a:ext cx="8709025" cy="465138"/>
          </a:xfrm>
        </p:spPr>
        <p:txBody>
          <a:bodyPr/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3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квартал 2019 года  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на социальную политику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4287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857875" y="2428875"/>
            <a:ext cx="693738" cy="48577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2643188" y="2428875"/>
            <a:ext cx="62230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2857500" y="1500188"/>
            <a:ext cx="4005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20 578,91тыс. рублей</a:t>
            </a:r>
          </a:p>
        </p:txBody>
      </p:sp>
      <p:sp>
        <p:nvSpPr>
          <p:cNvPr id="30730" name="TextBox 9"/>
          <p:cNvSpPr txBox="1">
            <a:spLocks noChangeArrowheads="1"/>
          </p:cNvSpPr>
          <p:nvPr/>
        </p:nvSpPr>
        <p:spPr bwMode="auto">
          <a:xfrm>
            <a:off x="0" y="3214688"/>
            <a:ext cx="2786063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1 170,83 тыс. руб.                            </a:t>
            </a:r>
            <a:r>
              <a:rPr lang="ru-RU" altLang="ru-RU" sz="1100" b="1">
                <a:latin typeface="Times New Roman" pitchFamily="18" charset="0"/>
                <a:cs typeface="Times New Roman" pitchFamily="18" charset="0"/>
              </a:rPr>
              <a:t>при плане 2 380,0 тыс. рублей, исполнение 24,5 % (доплата к пенсии муниципальным служащим)</a:t>
            </a:r>
          </a:p>
        </p:txBody>
      </p:sp>
      <p:sp>
        <p:nvSpPr>
          <p:cNvPr id="30731" name="TextBox 9"/>
          <p:cNvSpPr txBox="1">
            <a:spLocks noChangeArrowheads="1"/>
          </p:cNvSpPr>
          <p:nvPr/>
        </p:nvSpPr>
        <p:spPr bwMode="auto">
          <a:xfrm>
            <a:off x="5786438" y="2786063"/>
            <a:ext cx="33575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19 134,8 тыс.руб. при плане 23 380,5 тыс. рублей, исполнение 1,6 %</a:t>
            </a:r>
          </a:p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(компенсация части родительской платы </a:t>
            </a:r>
          </a:p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за содержание ребенка в учреждениях образования) . 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По данному разделу приобретено жилье детям-сиротам в сумме 18 364,1 тыс. рублей.</a:t>
            </a:r>
          </a:p>
        </p:txBody>
      </p:sp>
      <p:sp>
        <p:nvSpPr>
          <p:cNvPr id="21" name="Стрелка вправо 20"/>
          <p:cNvSpPr/>
          <p:nvPr/>
        </p:nvSpPr>
        <p:spPr>
          <a:xfrm rot="8087829">
            <a:off x="2740025" y="3771900"/>
            <a:ext cx="95885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736296">
            <a:off x="5307806" y="3993357"/>
            <a:ext cx="97631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4" name="TextBox 9"/>
          <p:cNvSpPr txBox="1">
            <a:spLocks noChangeArrowheads="1"/>
          </p:cNvSpPr>
          <p:nvPr/>
        </p:nvSpPr>
        <p:spPr bwMode="auto">
          <a:xfrm>
            <a:off x="2786063" y="4500563"/>
            <a:ext cx="2928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По разделу «Социальное обеспечение населения» исполнение составило 240,0 тыс. рублей при годовом плане 4 585,0 тыс. рублей, исполнение 5,2 %.</a:t>
            </a:r>
          </a:p>
          <a:p>
            <a:pPr algn="ctr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 В рамках данного раздела исполняются полномочия краевого бюджета по обеспечению мер социальной поддержки педагогическим работникам района. </a:t>
            </a:r>
          </a:p>
        </p:txBody>
      </p:sp>
      <p:pic>
        <p:nvPicPr>
          <p:cNvPr id="30735" name="Picture 23" descr="http://vest-news.org/files/news_images/2016/07/21/83992_616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286250"/>
            <a:ext cx="25003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5786438"/>
            <a:ext cx="3071813" cy="928687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МП «Доступная среда» –</a:t>
            </a:r>
            <a:r>
              <a:rPr lang="ru-RU" altLang="ru-RU" sz="1200" b="1" dirty="0" smtClean="0"/>
              <a:t> </a:t>
            </a:r>
            <a:r>
              <a:rPr lang="ru-RU" altLang="ru-RU" sz="1100" b="1" dirty="0" smtClean="0"/>
              <a:t>при плане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 30,0 тыс. руб. исполнение во 2 квартале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не производилось (обеспечение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 беспрепятственного доступа инвалидов к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объектам социальной инфраструктуры)</a:t>
            </a:r>
          </a:p>
        </p:txBody>
      </p:sp>
      <p:pic>
        <p:nvPicPr>
          <p:cNvPr id="30737" name="Picture 21" descr="http://avtohata.net/images/resized/images/stories/articles/2013/proishestviya/04-2013/03/pensioner_540_3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4403725"/>
            <a:ext cx="2143125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5500688" y="5857875"/>
            <a:ext cx="3643312" cy="1000125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Социальная поддержка пенсионеров –</a:t>
            </a:r>
            <a:r>
              <a:rPr lang="ru-RU" altLang="ru-RU" sz="1200" b="1" dirty="0" smtClean="0"/>
              <a:t>  при плане 50,0 тыс. рублей, исполнение 33,28 тыс. рублей или 66,6 % (мероприятия по социализации пожилых людей в обществе).</a:t>
            </a: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4069556" y="3860007"/>
            <a:ext cx="76041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3" descr="http://www.proprofs.com/quiz-school/topic_images/p18lq7ediepl816p6s04171vo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29250"/>
            <a:ext cx="21431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500438"/>
            <a:ext cx="22574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86446" y="1357298"/>
            <a:ext cx="2981737" cy="1858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357188"/>
            <a:ext cx="8709025" cy="465137"/>
          </a:xfrm>
        </p:spPr>
        <p:txBody>
          <a:bodyPr/>
          <a:lstStyle/>
          <a:p>
            <a:pPr defTabSz="912813"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3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квартал 2019 года</a:t>
            </a:r>
            <a:b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на физическую культуру и спорт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5786438" y="1357313"/>
            <a:ext cx="3000375" cy="1879600"/>
          </a:xfrm>
          <a:prstGeom prst="roundRect">
            <a:avLst>
              <a:gd name="adj" fmla="val 16667"/>
            </a:avLst>
          </a:prstGeom>
          <a:solidFill>
            <a:schemeClr val="accent5">
              <a:alpha val="6000"/>
            </a:schemeClr>
          </a:solidFill>
          <a:ln w="19050">
            <a:solidFill>
              <a:schemeClr val="bg2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txBody>
          <a:bodyPr lIns="126000" rIns="12600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dirty="0" smtClean="0"/>
              <a:t>274,94 тыс. руб.</a:t>
            </a:r>
          </a:p>
        </p:txBody>
      </p:sp>
      <p:sp>
        <p:nvSpPr>
          <p:cNvPr id="31752" name="Прямоугольник 16"/>
          <p:cNvSpPr>
            <a:spLocks noChangeArrowheads="1"/>
          </p:cNvSpPr>
          <p:nvPr/>
        </p:nvSpPr>
        <p:spPr bwMode="auto">
          <a:xfrm>
            <a:off x="142875" y="1285875"/>
            <a:ext cx="5429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 в Яковлевском муниципальном районе» на 2019-2025 годы исполняется двумя учреждениями района: МКУ «Центр обеспечения и сопровождения образования» - 112,14 тыс. рублей и</a:t>
            </a:r>
          </a:p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Администрацией района- 162,8 тыс. рублей.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3" name="Прямоугольник 17"/>
          <p:cNvSpPr>
            <a:spLocks noChangeArrowheads="1"/>
          </p:cNvSpPr>
          <p:nvPr/>
        </p:nvSpPr>
        <p:spPr bwMode="auto">
          <a:xfrm>
            <a:off x="2428875" y="3286125"/>
            <a:ext cx="6572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Средства были направлены на организацию, проведение и участие в спортивных мероприятиях. Исполнение составило 274,94 тыс. рублей от плана – 14 539,5 тыс. рублей </a:t>
            </a:r>
          </a:p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составило 1,9%. По данному разделу запланировано строительство спортивных площадок на условиях софинансирования из средств краевого бюджета.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4" name="Picture 4" descr="http://hakasiya19.ru/_ph/14/5959360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5143500"/>
            <a:ext cx="21304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6" descr="https://riamo.ru/files/image/00/25/58/gallery%21mw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75" y="5072063"/>
            <a:ext cx="2597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8" descr="http://novgorod.er.ru/media/userdata/news/2013/05/14/f8d22883f79ab1423fe168896254a3d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88" y="5286375"/>
            <a:ext cx="20716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"/>
            <a:ext cx="8715375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28625" y="214313"/>
            <a:ext cx="84248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Основные показатели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бюджета муниципального района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3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квартал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2019 года  тыс. рублей</a:t>
            </a: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1</a:t>
            </a:r>
          </a:p>
        </p:txBody>
      </p:sp>
      <p:sp>
        <p:nvSpPr>
          <p:cNvPr id="44043" name="Rectangle 9"/>
          <p:cNvSpPr>
            <a:spLocks noChangeArrowheads="1"/>
          </p:cNvSpPr>
          <p:nvPr/>
        </p:nvSpPr>
        <p:spPr bwMode="auto">
          <a:xfrm>
            <a:off x="179388" y="722313"/>
            <a:ext cx="8785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4102" name="Group 70"/>
          <p:cNvGraphicFramePr>
            <a:graphicFrameLocks noGrp="1"/>
          </p:cNvGraphicFramePr>
          <p:nvPr/>
        </p:nvGraphicFramePr>
        <p:xfrm>
          <a:off x="285720" y="2857496"/>
          <a:ext cx="5286412" cy="3784173"/>
        </p:xfrm>
        <a:graphic>
          <a:graphicData uri="http://schemas.openxmlformats.org/drawingml/2006/table">
            <a:tbl>
              <a:tblPr/>
              <a:tblGrid>
                <a:gridCol w="338077"/>
                <a:gridCol w="1519311"/>
                <a:gridCol w="1357322"/>
                <a:gridCol w="1285884"/>
                <a:gridCol w="785818"/>
              </a:tblGrid>
              <a:tr h="759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квартал 2018 года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квартал 2019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609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118 383,0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114 747,0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96,9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7801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всего,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128 665,0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210 358,0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163,5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44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247 048,0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325 105,0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131,6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356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258 206,0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328 274,0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127,1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288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11 158,0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3 169,0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28625" y="15001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amara.doski.ru/i/62/96/4629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75"/>
            <a:ext cx="8858250" cy="531653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района за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3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квартал 2019 года</a:t>
            </a:r>
            <a:b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 средства массовой информации</a:t>
            </a:r>
          </a:p>
        </p:txBody>
      </p:sp>
      <p:sp>
        <p:nvSpPr>
          <p:cNvPr id="32772" name="TextBox 9"/>
          <p:cNvSpPr txBox="1">
            <a:spLocks noChangeArrowheads="1"/>
          </p:cNvSpPr>
          <p:nvPr/>
        </p:nvSpPr>
        <p:spPr bwMode="auto">
          <a:xfrm>
            <a:off x="214313" y="1428750"/>
            <a:ext cx="528637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 Расходы осуществляются в рамках муниципальной Программы «Информационное обеспечение органов местного самоуправления  района» на 2019-2025 годы на обеспечение деятельности  МБУ «Редакция районной газеты «Сельский труженик». </a:t>
            </a:r>
          </a:p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За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квартал 2019 года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расходы составили 1 272,44 тыс. рублей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 запланированных годовых ассигнованиях  – 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2 461,0 тыс. рублей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49,6 %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2773" name="Picture 2" descr="http://st-uni.ru/uploads/posts/2012-03/1332313639_sel-truz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0041">
            <a:off x="5546725" y="1698625"/>
            <a:ext cx="31781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357188" y="214313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на обслуживание муниципального долга </a:t>
            </a:r>
          </a:p>
          <a:p>
            <a:pPr algn="ctr" defTabSz="912813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за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3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квартал 2019 года</a:t>
            </a:r>
            <a:br>
              <a:rPr lang="ru-RU" b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5" name="Прямоугольник 3"/>
          <p:cNvSpPr>
            <a:spLocks noChangeArrowheads="1"/>
          </p:cNvSpPr>
          <p:nvPr/>
        </p:nvSpPr>
        <p:spPr bwMode="auto">
          <a:xfrm>
            <a:off x="2714625" y="1214438"/>
            <a:ext cx="61436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   Структура муниципального долга представлена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бюджетными кредитами в размере 8 170,0 тыс. рублей, привлеченным в местный бюджет из краевого бюджета.</a:t>
            </a:r>
          </a:p>
          <a:p>
            <a:pPr>
              <a:buFontTx/>
              <a:buChar char="-"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25 декабря 2017 года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Яковлевский муниципальный район заключил договор № 03/17 о предоставлении бюджетного кредита в сумме 5 000,0 тыс. рублей сроком на три года, до 20 декабря 2020 года на частичное покрытие дефицита бюджета Яковлевского муниципального района. </a:t>
            </a:r>
          </a:p>
        </p:txBody>
      </p:sp>
      <p:graphicFrame>
        <p:nvGraphicFramePr>
          <p:cNvPr id="10242" name="Диаграмма 4"/>
          <p:cNvGraphicFramePr>
            <a:graphicFrameLocks/>
          </p:cNvGraphicFramePr>
          <p:nvPr/>
        </p:nvGraphicFramePr>
        <p:xfrm>
          <a:off x="285750" y="3071813"/>
          <a:ext cx="3357563" cy="2746375"/>
        </p:xfrm>
        <a:graphic>
          <a:graphicData uri="http://schemas.openxmlformats.org/presentationml/2006/ole">
            <p:oleObj spid="_x0000_s10242" r:id="rId3" imgW="3359187" imgH="2743438" progId="Excel.Sheet.8">
              <p:embed/>
            </p:oleObj>
          </a:graphicData>
        </a:graphic>
      </p:graphicFrame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3571875" y="3857625"/>
            <a:ext cx="5357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квартал 2019 года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погашение процентов по муниципальному долгу было направлено 153,1 тыс. рублей при плане 308,66 тыс. рублей. Исполнение составило 49,6 %.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Проценты выплачиваются в рамках Муниципальной программы «Экономическое развитие и инновационная экономика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района» на 2019-2025 годы,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214313" y="5500688"/>
            <a:ext cx="6000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подпрограмма «Повышение эффективности управления муниципальными финансами в Яковлевском муниципальном районе» на 2019-2025 годы.</a:t>
            </a:r>
          </a:p>
        </p:txBody>
      </p:sp>
      <p:pic>
        <p:nvPicPr>
          <p:cNvPr id="10248" name="Picture 12" descr="Картинки по запросу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5214938"/>
            <a:ext cx="27146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4" descr="Картинки по запросу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357313"/>
            <a:ext cx="23002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Прямоугольник 10"/>
          <p:cNvSpPr>
            <a:spLocks noChangeArrowheads="1"/>
          </p:cNvSpPr>
          <p:nvPr/>
        </p:nvSpPr>
        <p:spPr bwMode="auto">
          <a:xfrm>
            <a:off x="3071813" y="2857500"/>
            <a:ext cx="5857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- 28 мая 2018 года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муниципальный район заключил договор № 01/18 о предоставлении бюджетного кредита в сумме 3 170,0 тыс. рублей  сроком на три года, до 01 июня 2021 года на частичное покрытие дефицита бюджета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района. </a:t>
            </a:r>
            <a:endParaRPr lang="ru-RU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района за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3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квартал 2019 года </a:t>
            </a:r>
            <a:b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 межбюджетные трансферты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14313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875" y="1357313"/>
            <a:ext cx="87090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Выравнивание бюджетной обеспеченности сельских поселений, входящих в состав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муниципального района производилось в отчетном периоде по муниципальной программе «Экономическое развитие и инновационная экономика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района на 2019-2025 годы», подпрограмме «Повышение эффективности управления муниципальными финансами 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Яковлевском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районе» на 2019-2025 годы за счет средств районного фонда финансовой поддержки, образованного за счет средств краевого бюджета и средств районного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204" y="3500438"/>
            <a:ext cx="2670722" cy="2811350"/>
          </a:xfrm>
          <a:prstGeom prst="rect">
            <a:avLst/>
          </a:prstGeom>
          <a:blipFill>
            <a:blip r:embed="rId2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33800" name="Picture 7" descr="«Ничего лучше наших русских рублей нет!» Доверие к национальной валюте раст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5072063"/>
            <a:ext cx="28908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hape 6"/>
          <p:cNvSpPr/>
          <p:nvPr/>
        </p:nvSpPr>
        <p:spPr>
          <a:xfrm rot="1942749">
            <a:off x="3024983" y="3332429"/>
            <a:ext cx="2165340" cy="205459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sp>
      <p:sp>
        <p:nvSpPr>
          <p:cNvPr id="33804" name="WordArt 5"/>
          <p:cNvSpPr>
            <a:spLocks noChangeArrowheads="1" noChangeShapeType="1" noTextEdit="1"/>
          </p:cNvSpPr>
          <p:nvPr/>
        </p:nvSpPr>
        <p:spPr bwMode="auto">
          <a:xfrm>
            <a:off x="714375" y="4572000"/>
            <a:ext cx="1450975" cy="6397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6600">
                  <a:solidFill>
                    <a:srgbClr val="17375E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/>
                <a:cs typeface="Times New Roman"/>
              </a:rPr>
              <a:t>Бюджет</a:t>
            </a:r>
          </a:p>
        </p:txBody>
      </p:sp>
      <p:sp>
        <p:nvSpPr>
          <p:cNvPr id="9" name="Прямоугольник 8"/>
          <p:cNvSpPr/>
          <p:nvPr/>
        </p:nvSpPr>
        <p:spPr>
          <a:xfrm rot="21416434">
            <a:off x="2796702" y="3854866"/>
            <a:ext cx="2586006" cy="468193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ru-RU" sz="1600" dirty="0"/>
              <a:t>Межбюджетные трансферты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/>
          <a:srcRect l="38300" t="55600" r="41503" b="499"/>
          <a:stretch/>
        </p:blipFill>
        <p:spPr>
          <a:xfrm>
            <a:off x="5500694" y="3714752"/>
            <a:ext cx="3429024" cy="2949336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572125" y="3500438"/>
          <a:ext cx="3429024" cy="309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928694"/>
                <a:gridCol w="785818"/>
              </a:tblGrid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краевого бюджета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104,0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515,7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Новосысоевское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268,8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061,1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Варфоломеевское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246,5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583,3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Яблоновское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961,2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453,9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Покровское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593,8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292,3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174,3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906,3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8215370" cy="2154436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AutoFit/>
            <a:flatTx/>
          </a:bodyPr>
          <a:lstStyle/>
          <a:p>
            <a:pPr algn="ctr">
              <a:defRPr/>
            </a:pP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71678"/>
            <a:ext cx="7715304" cy="45243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Финансовое управление администрации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Яковлевского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муниципального района</a:t>
            </a:r>
          </a:p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с. Яковлевка, пер. Почтовый, д.7</a:t>
            </a: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0" descr="http://us.123rf.com/450wm/igorms77/igorms771302/igorms77130200032/17925953-%D0%A1%D1%82%D0%B5%D0%BA%D0%B8-%D0%BC%D0%BE%D0%BD%D0%B5%D1%82-%D0%BD%D0%B0-%D1%84%D0%BE%D0%BD%D0%B5-%D0%B1%D0%B0%D0%BD%D0%BA%D0%BD%D0%BE%D1%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071563"/>
            <a:ext cx="877728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8229600" cy="471487"/>
          </a:xfrm>
        </p:spPr>
        <p:txBody>
          <a:bodyPr/>
          <a:lstStyle/>
          <a:p>
            <a:pPr eaLnBrk="1" hangingPunct="1"/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Исполнение доходной части бюджета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</a:t>
            </a:r>
            <a:b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за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3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квартал 2019 года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357313" y="1214438"/>
            <a:ext cx="6048375" cy="392112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50000">
                <a:srgbClr val="A8DAA8"/>
              </a:gs>
              <a:gs pos="100000">
                <a:srgbClr val="C8FFC8"/>
              </a:gs>
            </a:gsLst>
            <a:lin ang="0"/>
          </a:gra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b="1" dirty="0">
                <a:solidFill>
                  <a:srgbClr val="004442"/>
                </a:solidFill>
              </a:rPr>
              <a:t>Общий объем – </a:t>
            </a:r>
            <a:r>
              <a:rPr lang="ru-RU" altLang="ru-RU" b="1" dirty="0" smtClean="0">
                <a:solidFill>
                  <a:srgbClr val="004442"/>
                </a:solidFill>
              </a:rPr>
              <a:t>314 640,7</a:t>
            </a:r>
            <a:r>
              <a:rPr lang="ru-RU" altLang="ru-RU" b="1" dirty="0" smtClean="0">
                <a:solidFill>
                  <a:srgbClr val="004442"/>
                </a:solidFill>
              </a:rPr>
              <a:t> </a:t>
            </a:r>
            <a:r>
              <a:rPr lang="ru-RU" altLang="ru-RU" b="1" dirty="0">
                <a:solidFill>
                  <a:srgbClr val="004442"/>
                </a:solidFill>
              </a:rPr>
              <a:t>тыс.руб.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14313" y="1857375"/>
            <a:ext cx="2736850" cy="560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</a:rPr>
              <a:t>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</a:rPr>
              <a:t>100 838,2</a:t>
            </a:r>
            <a:r>
              <a:rPr lang="ru-RU" sz="1400" b="1" dirty="0" smtClean="0">
                <a:solidFill>
                  <a:srgbClr val="004442"/>
                </a:solidFill>
              </a:rPr>
              <a:t> </a:t>
            </a:r>
            <a:r>
              <a:rPr lang="ru-RU" sz="1400" b="1" dirty="0">
                <a:solidFill>
                  <a:srgbClr val="004442"/>
                </a:solidFill>
              </a:rPr>
              <a:t>тыс.руб.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143250" y="1857375"/>
            <a:ext cx="2738438" cy="542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</a:rPr>
              <a:t>Неналоговые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</a:rPr>
              <a:t>4 846,6</a:t>
            </a:r>
            <a:r>
              <a:rPr lang="ru-RU" sz="1400" b="1" dirty="0" smtClean="0">
                <a:solidFill>
                  <a:srgbClr val="004442"/>
                </a:solidFill>
              </a:rPr>
              <a:t> </a:t>
            </a:r>
            <a:r>
              <a:rPr lang="ru-RU" sz="1400" b="1" dirty="0">
                <a:solidFill>
                  <a:srgbClr val="004442"/>
                </a:solidFill>
              </a:rPr>
              <a:t>тыс.руб.</a:t>
            </a:r>
            <a:endParaRPr lang="ru-RU" sz="1400" dirty="0">
              <a:solidFill>
                <a:srgbClr val="004442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6143625" y="1857375"/>
            <a:ext cx="2736850" cy="560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rgbClr val="004442"/>
                </a:solidFill>
              </a:rPr>
              <a:t>Безвозмездные перечисления</a:t>
            </a:r>
          </a:p>
          <a:p>
            <a:pPr algn="ctr">
              <a:defRPr/>
            </a:pPr>
            <a:r>
              <a:rPr lang="ru-RU" sz="1300" b="1" dirty="0" smtClean="0">
                <a:solidFill>
                  <a:srgbClr val="004442"/>
                </a:solidFill>
              </a:rPr>
              <a:t>208 956,1</a:t>
            </a:r>
            <a:r>
              <a:rPr lang="ru-RU" sz="1300" b="1" dirty="0" smtClean="0">
                <a:solidFill>
                  <a:srgbClr val="004442"/>
                </a:solidFill>
              </a:rPr>
              <a:t> </a:t>
            </a:r>
            <a:r>
              <a:rPr lang="ru-RU" sz="1300" b="1" dirty="0">
                <a:solidFill>
                  <a:srgbClr val="004442"/>
                </a:solidFill>
              </a:rPr>
              <a:t>тыс.руб.</a:t>
            </a:r>
          </a:p>
        </p:txBody>
      </p:sp>
      <p:sp>
        <p:nvSpPr>
          <p:cNvPr id="15368" name="Rectangle 21"/>
          <p:cNvSpPr>
            <a:spLocks noChangeArrowheads="1"/>
          </p:cNvSpPr>
          <p:nvPr/>
        </p:nvSpPr>
        <p:spPr bwMode="auto">
          <a:xfrm>
            <a:off x="214313" y="2643188"/>
            <a:ext cx="2736850" cy="571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 на доходы физических лиц –  </a:t>
            </a:r>
          </a:p>
          <a:p>
            <a:pPr algn="ctr" defTabSz="912813"/>
            <a:r>
              <a:rPr lang="ru-RU" altLang="ru-RU" sz="1100" b="1" dirty="0" smtClean="0">
                <a:solidFill>
                  <a:srgbClr val="003B3A"/>
                </a:solidFill>
              </a:rPr>
              <a:t>89 431,6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</a:t>
            </a:r>
            <a:r>
              <a:rPr lang="ru-RU" altLang="ru-RU" sz="1200" b="1" dirty="0">
                <a:solidFill>
                  <a:srgbClr val="003B3A"/>
                </a:solidFill>
              </a:rPr>
              <a:t>.</a:t>
            </a:r>
          </a:p>
        </p:txBody>
      </p:sp>
      <p:sp>
        <p:nvSpPr>
          <p:cNvPr id="15369" name="Rectangle 22"/>
          <p:cNvSpPr>
            <a:spLocks noChangeArrowheads="1"/>
          </p:cNvSpPr>
          <p:nvPr/>
        </p:nvSpPr>
        <p:spPr bwMode="auto">
          <a:xfrm>
            <a:off x="214313" y="4214813"/>
            <a:ext cx="2736850" cy="42703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Налоги на совокупный доход –       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2 157,1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70" name="Rectangle 23"/>
          <p:cNvSpPr>
            <a:spLocks noChangeArrowheads="1"/>
          </p:cNvSpPr>
          <p:nvPr/>
        </p:nvSpPr>
        <p:spPr bwMode="auto">
          <a:xfrm>
            <a:off x="214313" y="4786313"/>
            <a:ext cx="2736850" cy="571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Государственная пошлина –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1 044,2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71" name="Rectangle 24"/>
          <p:cNvSpPr>
            <a:spLocks noChangeArrowheads="1"/>
          </p:cNvSpPr>
          <p:nvPr/>
        </p:nvSpPr>
        <p:spPr bwMode="auto">
          <a:xfrm>
            <a:off x="3214688" y="4214813"/>
            <a:ext cx="2736850" cy="595312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оказания платных услуг (работ) и компенсации затрат государства –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11,3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тыс</a:t>
            </a:r>
            <a:r>
              <a:rPr lang="ru-RU" altLang="ru-RU" sz="11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72" name="Rectangle 25"/>
          <p:cNvSpPr>
            <a:spLocks noChangeArrowheads="1"/>
          </p:cNvSpPr>
          <p:nvPr/>
        </p:nvSpPr>
        <p:spPr bwMode="auto">
          <a:xfrm>
            <a:off x="3214688" y="3571875"/>
            <a:ext cx="2736850" cy="571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Платежи при пользовании природными ресурсами –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48,2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3" name="Rectangle 27"/>
          <p:cNvSpPr>
            <a:spLocks noChangeArrowheads="1"/>
          </p:cNvSpPr>
          <p:nvPr/>
        </p:nvSpPr>
        <p:spPr bwMode="auto">
          <a:xfrm>
            <a:off x="3214688" y="4929188"/>
            <a:ext cx="2736850" cy="515937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продажи материальных и нематериальных активов – </a:t>
            </a:r>
          </a:p>
          <a:p>
            <a:pPr algn="ctr" defTabSz="912813"/>
            <a:r>
              <a:rPr lang="ru-RU" altLang="ru-RU" sz="1100" b="1" dirty="0" smtClean="0">
                <a:solidFill>
                  <a:srgbClr val="004442"/>
                </a:solidFill>
              </a:rPr>
              <a:t>116,4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4" name="Rectangle 30"/>
          <p:cNvSpPr>
            <a:spLocks noChangeArrowheads="1"/>
          </p:cNvSpPr>
          <p:nvPr/>
        </p:nvSpPr>
        <p:spPr bwMode="auto">
          <a:xfrm>
            <a:off x="6215063" y="3714750"/>
            <a:ext cx="2738437" cy="642938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Субвенции – 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161 724,2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 </a:t>
            </a:r>
            <a:r>
              <a:rPr lang="ru-RU" altLang="ru-RU" sz="14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5" name="Rectangle 31"/>
          <p:cNvSpPr>
            <a:spLocks noChangeArrowheads="1"/>
          </p:cNvSpPr>
          <p:nvPr/>
        </p:nvSpPr>
        <p:spPr bwMode="auto">
          <a:xfrm>
            <a:off x="6215063" y="2643188"/>
            <a:ext cx="2736850" cy="357187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Дотации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44 615,6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 </a:t>
            </a:r>
            <a:r>
              <a:rPr lang="ru-RU" altLang="ru-RU" sz="14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6" name="Line 32"/>
          <p:cNvSpPr>
            <a:spLocks noChangeShapeType="1"/>
          </p:cNvSpPr>
          <p:nvPr/>
        </p:nvSpPr>
        <p:spPr bwMode="auto">
          <a:xfrm>
            <a:off x="2071688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33"/>
          <p:cNvSpPr>
            <a:spLocks noChangeShapeType="1"/>
          </p:cNvSpPr>
          <p:nvPr/>
        </p:nvSpPr>
        <p:spPr bwMode="auto">
          <a:xfrm>
            <a:off x="4572000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34"/>
          <p:cNvSpPr>
            <a:spLocks noChangeShapeType="1"/>
          </p:cNvSpPr>
          <p:nvPr/>
        </p:nvSpPr>
        <p:spPr bwMode="auto">
          <a:xfrm>
            <a:off x="7000875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35"/>
          <p:cNvSpPr>
            <a:spLocks noChangeShapeType="1"/>
          </p:cNvSpPr>
          <p:nvPr/>
        </p:nvSpPr>
        <p:spPr bwMode="auto">
          <a:xfrm>
            <a:off x="1643063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36"/>
          <p:cNvSpPr>
            <a:spLocks noChangeShapeType="1"/>
          </p:cNvSpPr>
          <p:nvPr/>
        </p:nvSpPr>
        <p:spPr bwMode="auto">
          <a:xfrm>
            <a:off x="4572000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Line 37"/>
          <p:cNvSpPr>
            <a:spLocks noChangeShapeType="1"/>
          </p:cNvSpPr>
          <p:nvPr/>
        </p:nvSpPr>
        <p:spPr bwMode="auto">
          <a:xfrm>
            <a:off x="7429500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Rectangle 23"/>
          <p:cNvSpPr>
            <a:spLocks noChangeArrowheads="1"/>
          </p:cNvSpPr>
          <p:nvPr/>
        </p:nvSpPr>
        <p:spPr bwMode="auto">
          <a:xfrm>
            <a:off x="214313" y="3357563"/>
            <a:ext cx="2736850" cy="71437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Налоги на товары (работы, услуги), реализуемые на территории РФ –   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8 205,3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83" name="Rectangle 27"/>
          <p:cNvSpPr>
            <a:spLocks noChangeArrowheads="1"/>
          </p:cNvSpPr>
          <p:nvPr/>
        </p:nvSpPr>
        <p:spPr bwMode="auto">
          <a:xfrm>
            <a:off x="3214688" y="2643188"/>
            <a:ext cx="2736850" cy="785812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использования имущества, находящегося в государственной и муниципальной собственности – 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3 838,9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84" name="Rectangle 26"/>
          <p:cNvSpPr>
            <a:spLocks noChangeArrowheads="1"/>
          </p:cNvSpPr>
          <p:nvPr/>
        </p:nvSpPr>
        <p:spPr bwMode="auto">
          <a:xfrm>
            <a:off x="3214688" y="5572125"/>
            <a:ext cx="2736850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4442"/>
                </a:solidFill>
              </a:rPr>
              <a:t>Штрафы, санкции, возмещение ущерба–  </a:t>
            </a:r>
            <a:r>
              <a:rPr lang="ru-RU" altLang="ru-RU" sz="1200" b="1" dirty="0" smtClean="0">
                <a:solidFill>
                  <a:srgbClr val="004442"/>
                </a:solidFill>
              </a:rPr>
              <a:t>831,8</a:t>
            </a:r>
            <a:r>
              <a:rPr lang="ru-RU" altLang="ru-RU" sz="1200" b="1" dirty="0" smtClean="0">
                <a:solidFill>
                  <a:srgbClr val="004442"/>
                </a:solidFill>
              </a:rPr>
              <a:t> </a:t>
            </a:r>
            <a:r>
              <a:rPr lang="ru-RU" altLang="ru-RU" sz="12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428625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386" name="Picture 32" descr="https://s.pfst.net/2013.03/23305008806a431ddfd957542236644c989a80c6ea9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5500688"/>
            <a:ext cx="17208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7" name="Rectangle 31"/>
          <p:cNvSpPr>
            <a:spLocks noChangeArrowheads="1"/>
          </p:cNvSpPr>
          <p:nvPr/>
        </p:nvSpPr>
        <p:spPr bwMode="auto">
          <a:xfrm>
            <a:off x="6215063" y="3143250"/>
            <a:ext cx="2736850" cy="500063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Субсидии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– 2 596,1 </a:t>
            </a:r>
            <a:r>
              <a:rPr lang="ru-RU" altLang="ru-RU" sz="14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88" name="Rectangle 31"/>
          <p:cNvSpPr>
            <a:spLocks noChangeArrowheads="1"/>
          </p:cNvSpPr>
          <p:nvPr/>
        </p:nvSpPr>
        <p:spPr bwMode="auto">
          <a:xfrm>
            <a:off x="6215063" y="4429125"/>
            <a:ext cx="2736850" cy="500063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Иные межбюджетные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20,2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 </a:t>
            </a:r>
            <a:r>
              <a:rPr lang="ru-RU" altLang="ru-RU" sz="14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89" name="Rectangle 26"/>
          <p:cNvSpPr>
            <a:spLocks noChangeArrowheads="1"/>
          </p:cNvSpPr>
          <p:nvPr/>
        </p:nvSpPr>
        <p:spPr bwMode="auto">
          <a:xfrm>
            <a:off x="3214688" y="6215063"/>
            <a:ext cx="2736850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>
                <a:solidFill>
                  <a:srgbClr val="004442"/>
                </a:solidFill>
              </a:rPr>
              <a:t>Невыясненные поступления –  </a:t>
            </a:r>
          </a:p>
          <a:p>
            <a:pPr algn="ctr" defTabSz="912813"/>
            <a:r>
              <a:rPr lang="ru-RU" altLang="ru-RU" sz="1200" b="1">
                <a:solidFill>
                  <a:srgbClr val="004442"/>
                </a:solidFill>
              </a:rPr>
              <a:t>0,00 тыс. руб.</a:t>
            </a:r>
          </a:p>
        </p:txBody>
      </p:sp>
      <p:pic>
        <p:nvPicPr>
          <p:cNvPr id="15390" name="Picture 6" descr="http://infoption.ru/images/155118c7d0586e4979b22d2fdd0132f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5143500"/>
            <a:ext cx="24828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63" y="142875"/>
            <a:ext cx="8501062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Структура налоговых и неналоговых  доходов  бюджета </a:t>
            </a:r>
            <a:r>
              <a:rPr lang="ru-RU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муниципального района                                           за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3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квартал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2019 года</a:t>
            </a: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/>
        </p:nvGraphicFramePr>
        <p:xfrm>
          <a:off x="-354013" y="-354013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7</a:t>
            </a:r>
          </a:p>
        </p:txBody>
      </p:sp>
      <p:graphicFrame>
        <p:nvGraphicFramePr>
          <p:cNvPr id="1026" name="Диаграмма 8"/>
          <p:cNvGraphicFramePr>
            <a:graphicFrameLocks noGrp="1"/>
          </p:cNvGraphicFramePr>
          <p:nvPr/>
        </p:nvGraphicFramePr>
        <p:xfrm>
          <a:off x="857250" y="1357313"/>
          <a:ext cx="7500938" cy="5143500"/>
        </p:xfrm>
        <a:graphic>
          <a:graphicData uri="http://schemas.openxmlformats.org/presentationml/2006/ole">
            <p:oleObj spid="_x0000_s1026" r:id="rId5" imgW="7498730" imgH="5139373" progId="Excel.Sheet.8">
              <p:embed/>
            </p:oleObj>
          </a:graphicData>
        </a:graphic>
      </p:graphicFrame>
      <p:pic>
        <p:nvPicPr>
          <p:cNvPr id="6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572008"/>
            <a:ext cx="2500298" cy="210025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00063" y="1285875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1357298"/>
            <a:ext cx="2500330" cy="3000396"/>
          </a:xfrm>
          <a:prstGeom prst="rect">
            <a:avLst/>
          </a:prstGeom>
          <a:blipFill>
            <a:blip r:embed="rId7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Savina\Рабочий стол\Яна Савина\Савина (работа)\СЛАЙДЫ 2013\Бюджет для граждан 2016\картинки\ндфл\702cdae6ac97a00f8cf40da70eb38053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3000"/>
          </a:blip>
          <a:srcRect/>
          <a:stretch>
            <a:fillRect/>
          </a:stretch>
        </p:blipFill>
        <p:spPr bwMode="auto">
          <a:xfrm>
            <a:off x="442913" y="728663"/>
            <a:ext cx="8258175" cy="54006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56236"/>
            <a:ext cx="6410325" cy="220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429388" y="1785926"/>
            <a:ext cx="257173" cy="257174"/>
          </a:xfrm>
          <a:prstGeom prst="rect">
            <a:avLst/>
          </a:prstGeom>
          <a:solidFill>
            <a:srgbClr val="922E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86563" y="1714500"/>
            <a:ext cx="1828800" cy="30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факт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1357298"/>
            <a:ext cx="257173" cy="257174"/>
          </a:xfrm>
          <a:prstGeom prst="rect">
            <a:avLst/>
          </a:prstGeom>
          <a:solidFill>
            <a:srgbClr val="E3D90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86563" y="1285875"/>
            <a:ext cx="1247775" cy="30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план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72350" y="714356"/>
            <a:ext cx="1771650" cy="542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тыс.рублей</a:t>
            </a:r>
          </a:p>
        </p:txBody>
      </p:sp>
      <p:sp>
        <p:nvSpPr>
          <p:cNvPr id="26" name="Овал 25"/>
          <p:cNvSpPr/>
          <p:nvPr/>
        </p:nvSpPr>
        <p:spPr>
          <a:xfrm rot="21393797">
            <a:off x="5343525" y="3867150"/>
            <a:ext cx="790575" cy="495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57884" y="2357430"/>
            <a:ext cx="3128993" cy="428628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>
            <a:outerShdw blurRad="292100" dist="1397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Является основным источником доходов бюджета </a:t>
            </a:r>
            <a:r>
              <a:rPr lang="ru-RU" sz="1300" b="1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Норматив отчислений по налогу на доходы физических лиц в бюджет района в 2019 году составляет 50,6282 %.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Данный норматив сложился из дополнительного норматива в размере 37,6282 %, применяемого для </a:t>
            </a:r>
            <a:r>
              <a:rPr lang="ru-RU" sz="1300" b="1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 соответствии с Законом Приморского края «О краевом бюджете на 2018 год и плановый период 2019 и 2020 годов»  и основного норматива отчислений от НДФЛ в бюджет района – 13 процентов. </a:t>
            </a: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428625" y="754063"/>
          <a:ext cx="5572125" cy="4229100"/>
        </p:xfrm>
        <a:graphic>
          <a:graphicData uri="http://schemas.openxmlformats.org/presentationml/2006/ole">
            <p:oleObj spid="_x0000_s2050" r:id="rId6" imgW="5572227" imgH="4224894" progId="Excel.Sheet.8">
              <p:embed/>
            </p:oleObj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571472" y="142853"/>
            <a:ext cx="8081831" cy="50006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Налог на доходы физических лиц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1472" y="142853"/>
            <a:ext cx="8081831" cy="78581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Акцизы по подакцизным товарам (продукции),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производимым на территории РФ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77" name="TextBox 25"/>
          <p:cNvSpPr>
            <a:spLocks noChangeArrowheads="1"/>
          </p:cNvSpPr>
          <p:nvPr/>
        </p:nvSpPr>
        <p:spPr bwMode="auto">
          <a:xfrm>
            <a:off x="357188" y="3214688"/>
            <a:ext cx="3571875" cy="3046412"/>
          </a:xfrm>
          <a:custGeom>
            <a:avLst/>
            <a:gdLst>
              <a:gd name="T0" fmla="*/ 0 w 3929090"/>
              <a:gd name="T1" fmla="*/ 0 h 2585323"/>
              <a:gd name="T2" fmla="*/ 187995 w 3929090"/>
              <a:gd name="T3" fmla="*/ 0 h 2585323"/>
              <a:gd name="T4" fmla="*/ 187995 w 3929090"/>
              <a:gd name="T5" fmla="*/ 1556716206 h 2585323"/>
              <a:gd name="T6" fmla="*/ 0 w 3929090"/>
              <a:gd name="T7" fmla="*/ 1556716206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 1 января 2017 года</a:t>
            </a:r>
          </a:p>
          <a:p>
            <a:pPr algn="ctr" eaLnBrk="0" hangingPunct="0"/>
            <a:r>
              <a:rPr lang="ru-RU" sz="1600" b="1">
                <a:latin typeface="Times New Roman" pitchFamily="18" charset="0"/>
                <a:cs typeface="Times New Roman" pitchFamily="18" charset="0"/>
              </a:rPr>
              <a:t> данный налог зачисляется в бюджет района по дифференцированному нормативу отчислений поступления от акцизов на автомобильный и прямогонный бензин, дизельное топливо, моторные масла для дизельных и (или) карбюраторных (инжекторных) двигателей, производимые на территории РФ в размере 0,17206 %</a:t>
            </a:r>
          </a:p>
        </p:txBody>
      </p:sp>
      <p:sp>
        <p:nvSpPr>
          <p:cNvPr id="3078" name="Text Box 269"/>
          <p:cNvSpPr txBox="1">
            <a:spLocks noChangeArrowheads="1"/>
          </p:cNvSpPr>
          <p:nvPr/>
        </p:nvSpPr>
        <p:spPr bwMode="auto">
          <a:xfrm>
            <a:off x="7358063" y="1143000"/>
            <a:ext cx="157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3074" name="Диаграмма 2"/>
          <p:cNvGraphicFramePr>
            <a:graphicFrameLocks/>
          </p:cNvGraphicFramePr>
          <p:nvPr/>
        </p:nvGraphicFramePr>
        <p:xfrm>
          <a:off x="3786188" y="1285875"/>
          <a:ext cx="2786062" cy="3000375"/>
        </p:xfrm>
        <a:graphic>
          <a:graphicData uri="http://schemas.openxmlformats.org/presentationml/2006/ole">
            <p:oleObj spid="_x0000_s3074" r:id="rId4" imgW="2786113" imgH="2999492" progId="Excel.Sheet.8">
              <p:embed/>
            </p:oleObj>
          </a:graphicData>
        </a:graphic>
      </p:graphicFrame>
      <p:sp>
        <p:nvSpPr>
          <p:cNvPr id="3079" name="Text Box 269"/>
          <p:cNvSpPr txBox="1">
            <a:spLocks noChangeArrowheads="1"/>
          </p:cNvSpPr>
          <p:nvPr/>
        </p:nvSpPr>
        <p:spPr bwMode="auto">
          <a:xfrm>
            <a:off x="4429125" y="4286250"/>
            <a:ext cx="192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/>
              <a:t>2 квартал 2018 года</a:t>
            </a:r>
          </a:p>
        </p:txBody>
      </p:sp>
      <p:graphicFrame>
        <p:nvGraphicFramePr>
          <p:cNvPr id="3075" name="Диаграмма 10"/>
          <p:cNvGraphicFramePr>
            <a:graphicFrameLocks/>
          </p:cNvGraphicFramePr>
          <p:nvPr/>
        </p:nvGraphicFramePr>
        <p:xfrm>
          <a:off x="6572250" y="3357563"/>
          <a:ext cx="2428875" cy="2643187"/>
        </p:xfrm>
        <a:graphic>
          <a:graphicData uri="http://schemas.openxmlformats.org/presentationml/2006/ole">
            <p:oleObj spid="_x0000_s3075" r:id="rId5" imgW="2432515" imgH="2639797" progId="Excel.Sheet.8">
              <p:embed/>
            </p:oleObj>
          </a:graphicData>
        </a:graphic>
      </p:graphicFrame>
      <p:sp>
        <p:nvSpPr>
          <p:cNvPr id="3080" name="Text Box 269"/>
          <p:cNvSpPr txBox="1">
            <a:spLocks noChangeArrowheads="1"/>
          </p:cNvSpPr>
          <p:nvPr/>
        </p:nvSpPr>
        <p:spPr bwMode="auto">
          <a:xfrm>
            <a:off x="6786563" y="6143625"/>
            <a:ext cx="1928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/>
              <a:t>2 квартал 2019 года</a:t>
            </a:r>
          </a:p>
        </p:txBody>
      </p:sp>
      <p:pic>
        <p:nvPicPr>
          <p:cNvPr id="3081" name="Picture 2" descr="https://im0-tub-ru.yandex.net/i?id=9022a2c0152f3bf6a3b1a9a41ce7501e&amp;n=33&amp;h=215&amp;w=4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214438"/>
            <a:ext cx="35417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 descr="https://im1-tub-ru.yandex.net/i?id=a9f310abff8a9cbd2bd30741162fae4a&amp;n=33&amp;h=215&amp;w=3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3" y="5000625"/>
            <a:ext cx="2146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https://im3-tub-ru.yandex.net/i?id=f5800e21260e789a6b3cc9d5d26ce402&amp;n=33&amp;h=215&amp;w=44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88" y="1571625"/>
            <a:ext cx="29225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Единый налог </a:t>
            </a:r>
            <a:b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вмененный доход для отдельных видов деятельности</a:t>
            </a: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extBox 25"/>
          <p:cNvSpPr>
            <a:spLocks noChangeArrowheads="1"/>
          </p:cNvSpPr>
          <p:nvPr/>
        </p:nvSpPr>
        <p:spPr bwMode="auto">
          <a:xfrm>
            <a:off x="500063" y="1500188"/>
            <a:ext cx="4214812" cy="3970337"/>
          </a:xfrm>
          <a:custGeom>
            <a:avLst/>
            <a:gdLst>
              <a:gd name="T0" fmla="*/ 0 w 3929090"/>
              <a:gd name="T1" fmla="*/ 0 h 2585323"/>
              <a:gd name="T2" fmla="*/ 3438296 w 3929090"/>
              <a:gd name="T3" fmla="*/ 0 h 2585323"/>
              <a:gd name="T4" fmla="*/ 3438296 w 3929090"/>
              <a:gd name="T5" fmla="*/ 2147483647 h 2585323"/>
              <a:gd name="T6" fmla="*/ 0 w 3929090"/>
              <a:gd name="T7" fmla="*/ 2147483647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Налог регулируется главой 26.3 Налогового кодекса и вводится в действие решением Думы района от 22.11.2005 года № 270 «О системе налогообложения в виде единого налога на вмененный доход для отдельных видов деятельности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районе». Норматив отчислений в бюджет района – 100 %. Задолженность на отчетную дату составляет 148,2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Проводится работа с предпринимателями по погашению имеющейся задолженности.</a:t>
            </a:r>
          </a:p>
        </p:txBody>
      </p:sp>
      <p:graphicFrame>
        <p:nvGraphicFramePr>
          <p:cNvPr id="409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78413" y="1504950"/>
          <a:ext cx="3910012" cy="4286250"/>
        </p:xfrm>
        <a:graphic>
          <a:graphicData uri="http://schemas.openxmlformats.org/presentationml/2006/ole">
            <p:oleObj spid="_x0000_s4098" name="Worksheet" r:id="rId3" imgW="3762184" imgH="4124230" progId="Excel.Sheet.8">
              <p:embed/>
            </p:oleObj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428596" y="214290"/>
            <a:ext cx="8229600" cy="7969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Единый налог на вмененный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  для отдельных видов деятельности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7929563" y="1643063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http://stavropol.bezformata.ru/content/image1455552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714625"/>
            <a:ext cx="26654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Y:\УПР ФИН ОТРАСЛЕЙ ЭКОНОМИКИ\ОТРАСЛЕВОГО ФИНАНСИРОВАНИЯ\-Общая отдела\Pictures\59c6fcf4-7c06-4d32-ac2e-9dd455715ab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572000"/>
            <a:ext cx="2959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http://images.elega.com.ua/8/7f/2161574/my-prodaem-svezhie-domashnie-perepelinye-myaso-f21615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1357313"/>
            <a:ext cx="200025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13573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единому сельскохозяйственному налогу поступления в бюджет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района за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квартал 2019 года составили 91,0 тыс. рублей.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Годовой план – 105,0 тыс. рублей.  Исполнение 86,7 %.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Недоимки на отчетную дату нет.</a:t>
            </a: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Единый сельскохозяйственный налог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128" name="Picture 2" descr="D:\users\LitkevTP\Documents\Моя папка\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4929188"/>
            <a:ext cx="2043113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" descr="http://www.kz.all.biz/img/kz/catalog/313410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86313"/>
            <a:ext cx="2571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6" descr="http://xallyava.ru/images/Ferma/Gusi/6befae48b9a5d4b21007dca1e9ae50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25" y="5214938"/>
            <a:ext cx="1857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Box 9"/>
          <p:cNvSpPr txBox="1">
            <a:spLocks noChangeArrowheads="1"/>
          </p:cNvSpPr>
          <p:nvPr/>
        </p:nvSpPr>
        <p:spPr bwMode="auto">
          <a:xfrm>
            <a:off x="4143375" y="2357438"/>
            <a:ext cx="819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5122" name="Диаграмма 9"/>
          <p:cNvGraphicFramePr>
            <a:graphicFrameLocks/>
          </p:cNvGraphicFramePr>
          <p:nvPr/>
        </p:nvGraphicFramePr>
        <p:xfrm>
          <a:off x="504825" y="2505075"/>
          <a:ext cx="4829175" cy="2628900"/>
        </p:xfrm>
        <a:graphic>
          <a:graphicData uri="http://schemas.openxmlformats.org/presentationml/2006/ole">
            <p:oleObj spid="_x0000_s5122" name="Worksheet" r:id="rId9" imgW="4829175" imgH="262875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16752</TotalTime>
  <Words>3590</Words>
  <Application>Microsoft Office PowerPoint</Application>
  <PresentationFormat>Экран (4:3)</PresentationFormat>
  <Paragraphs>415</Paragraphs>
  <Slides>33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Лист Microsoft Office Excel 97-2003</vt:lpstr>
      <vt:lpstr>Слайд 1</vt:lpstr>
      <vt:lpstr>Слайд 2</vt:lpstr>
      <vt:lpstr>Слайд 3</vt:lpstr>
      <vt:lpstr>Исполнение доходной части бюджета Яковлевского муниципального района  за 3 квартал 2019 года</vt:lpstr>
      <vt:lpstr>Слайд 5</vt:lpstr>
      <vt:lpstr>Слайд 6</vt:lpstr>
      <vt:lpstr>Слайд 7</vt:lpstr>
      <vt:lpstr>Единый налог  на вмененный доход для отдельных видов деятельности</vt:lpstr>
      <vt:lpstr>Единый сельскохозяйственный налог</vt:lpstr>
      <vt:lpstr>Слайд 10</vt:lpstr>
      <vt:lpstr>Слайд 11</vt:lpstr>
      <vt:lpstr>Слайд 12</vt:lpstr>
      <vt:lpstr>Слайд 13</vt:lpstr>
      <vt:lpstr>Доходы от использования имущества и прав, находящихся в государственной и муниципальной собственности</vt:lpstr>
      <vt:lpstr>Слайд 15</vt:lpstr>
      <vt:lpstr>Слайд 16</vt:lpstr>
      <vt:lpstr>Слайд 17</vt:lpstr>
      <vt:lpstr> РАСХОДЫ бюджета Яковлевского муниципального района за 3 квартал 2019 года</vt:lpstr>
      <vt:lpstr>Исполнение плана бюджета Яковлевского муниципального района по расходам                            за 3 квартал 2019 года, тыс. руб.  </vt:lpstr>
      <vt:lpstr>Структура расходов бюджета Яковлевского муниципального района  за 3 квартал 2019 года </vt:lpstr>
      <vt:lpstr>Слайд 21</vt:lpstr>
      <vt:lpstr>Слайд 22</vt:lpstr>
      <vt:lpstr>Слайд 23</vt:lpstr>
      <vt:lpstr>Расходы бюджета Яковлевского муниципального района за 3 квартал 2019 года на жилищно-коммунальное хозяйство</vt:lpstr>
      <vt:lpstr>Расходы бюджета Яковлевского муниципального района за 3 квартал 2019 года на образование</vt:lpstr>
      <vt:lpstr>Слайд 26</vt:lpstr>
      <vt:lpstr>Расходы бюджета Яковлевского муниципального района за 3 квартал 2019 года на культуру</vt:lpstr>
      <vt:lpstr>Расходы бюджета Яковлевского муниципального района за 3 квартал 2019 года   на социальную политику</vt:lpstr>
      <vt:lpstr>Расходы бюджета Яковлевского муниципального района за 3 квартал 2019 года на физическую культуру и спорт</vt:lpstr>
      <vt:lpstr>Слайд 30</vt:lpstr>
      <vt:lpstr>Слайд 31</vt:lpstr>
      <vt:lpstr>Слайд 32</vt:lpstr>
      <vt:lpstr>Слайд 33</vt:lpstr>
    </vt:vector>
  </TitlesOfParts>
  <Company>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Лось</dc:creator>
  <cp:lastModifiedBy>фин</cp:lastModifiedBy>
  <cp:revision>1952</cp:revision>
  <cp:lastPrinted>2014-05-22T08:02:27Z</cp:lastPrinted>
  <dcterms:created xsi:type="dcterms:W3CDTF">2010-07-02T14:14:42Z</dcterms:created>
  <dcterms:modified xsi:type="dcterms:W3CDTF">2020-04-22T01:20:11Z</dcterms:modified>
</cp:coreProperties>
</file>