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02" autoAdjust="0"/>
    <p:restoredTop sz="89803" autoAdjust="0"/>
  </p:normalViewPr>
  <p:slideViewPr>
    <p:cSldViewPr>
      <p:cViewPr>
        <p:scale>
          <a:sx n="100" d="100"/>
          <a:sy n="100" d="100"/>
        </p:scale>
        <p:origin x="-19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574E-2"/>
          <c:w val="0.95449844881075496"/>
          <c:h val="0.775520557086258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66255104"/>
        <c:axId val="68333568"/>
      </c:barChart>
      <c:catAx>
        <c:axId val="66255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8333568"/>
        <c:crosses val="autoZero"/>
        <c:auto val="1"/>
        <c:lblAlgn val="ctr"/>
        <c:lblOffset val="100"/>
        <c:tickLblSkip val="1"/>
        <c:tickMarkSkip val="1"/>
      </c:catAx>
      <c:valAx>
        <c:axId val="6833356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25E-2"/>
              <c:y val="0.53220338983048476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66255104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930E4586-9698-4A92-AB43-5C966731F065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DBA08987-BA83-4D29-B9E9-DDE87BDCE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724A31-E458-46BA-B857-898CFC7D33AE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B76F51-407D-4179-834A-807C4EA39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E12745DE-73CF-4B3C-8168-F490E9124012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12066A3A-3AB2-4087-BC59-4235710B6777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BB1CC93B-A0A9-4D85-85E0-D655A0501524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F95A848F-03DD-4FB9-A378-056ED673BD26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32DD6B4D-5809-43E6-ABAA-B764D4AFE39F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869AD839-2878-410C-BE4E-77B80AF37780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F471D93-470F-48E9-BFB7-762112D94F1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9ECC86B-47A2-4AE4-9F34-18D06ECCE664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0B1F25D2-2A2F-4E03-A458-8E1E2F7BEB46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60723FE-5624-47CA-A349-C8272B1409DA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2C62-7733-43A6-B5FD-AB3B17B59203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07DF-B7D8-417A-895F-2256181EB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7ABF-1121-41BE-A5DA-353BC99E8A38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18AA-FB24-454B-8B63-A3A3D405D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7CFF-B0FB-4EAF-93F3-45EAA4C569C8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74DC-3DC0-47D4-9800-D8DE18A61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736A-00B8-4258-9DB6-2AF871616433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1727-8EC1-4006-A010-94ECE252A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8266-C561-41EA-B8DD-A804BD44854F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88DF-3550-47CD-A0B3-E98548230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203D-EB49-4458-B9F4-F50987E6D714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7F68-721D-4961-BF58-8C0BBC40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CDF2-948D-421D-9D8B-3E5324179D8E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6947-0850-481D-9C6B-E3A155513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D761-BABD-4CAD-8BF8-33E4CF41C852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66A5-13A5-407E-B255-33DEF613D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32FB-FBA2-4BB4-861A-631A6C8B84D4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0B01-5D76-4605-80BE-FA547C5CE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6570-E95D-4205-98D5-9E577E96F347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59EE-3A0E-49D7-8CBC-C4BF070B8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E33B-743C-43C7-BE1A-86F25402797F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CB3B-C206-42D4-A746-B0AD9845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6CC-429D-45FB-BE0C-B00957D216E9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E0C-8720-49D7-A60B-18740ECEB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D97B35-1CC1-4A5A-A2EA-1702D0227754}" type="datetime1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D3A253-E6CF-4D58-A162-6FC49F7E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oleObject" Target="../embeddings/_____Microsoft_Office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png"/><Relationship Id="rId4" Type="http://schemas.openxmlformats.org/officeDocument/2006/relationships/oleObject" Target="../embeddings/_____Microsoft_Office_Excel_97-20038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jpeg"/><Relationship Id="rId5" Type="http://schemas.openxmlformats.org/officeDocument/2006/relationships/oleObject" Target="../embeddings/_____Microsoft_Office_Excel_97-200311.xls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oleObject" Target="../embeddings/_____Microsoft_Office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22 апреля 2020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1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2020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квартал 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102,6%.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Недоимки по налогу по состоянию на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01.04.2020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429000"/>
          <a:ext cx="3305175" cy="3105150"/>
        </p:xfrm>
        <a:graphic>
          <a:graphicData uri="http://schemas.openxmlformats.org/presentationml/2006/ole">
            <p:oleObj spid="_x0000_s6146" name="Worksheet" r:id="rId4" imgW="3304984" imgH="3104959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1 квартал 2020 года проведена работа по передаче в аренду 24 земельных участков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 заключено 24 договоров аренды этих участков, заключено 6 договоров  аренды имущества.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3 440,8 тыс. рублей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 годовом плане 3 850,0 тыс. рублей, что на 905,9  тыс. рублей больше, чем в аналогичном периоде прошлого года, план выполнен на 89,37%.  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1 274,0 тыс.рублей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1 325,0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96,15%,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этом в 1,6 раза меньше, чем за аналогичный период прошлого года, за счет уменьшения числа арендаторов. Выполнение плана связано с проведением претензионной работы.</a:t>
            </a: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отделом проводилась работа по постановке на кадастровый учет 17 земельных участков. Зарегистрировано право собственности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на 5 земельных участков и 4 объекта недвижимости.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четвертом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2019 года в районный бюджет от продажи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земельных участков поступило 98,6 тыс. рублей при годовом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плане 200,0 тыс. рублей, исполнение составило 49,3 %.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1 квартал 2020 года поступило доходов от оказания платных услуг 15,0 тыс. рублей, при годовом плане 15,0 тыс. рублей, что составило 100 %. Данные средства поступили от МКУ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библиотека» за выдачу платной литературы и услуги по ксерокопированию.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340,0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345,7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60,0 тыс. рублей фактически поступило за 1 квартал 2020 года 59,1 тыс. рублей, исполнение составило 98,47 %.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55 %.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среду, поэтому в доход бюджета района платежи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 поступят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квартале 2020 года.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1 квартал 2020 года в бюджет поступили штрафы за нарушение законодательства :      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налогах и сборах – 11,2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 охране и использовании животного мира – 3,0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области обеспечения санитарно-эпидемиологического благополучия человека и законодательства в сфере защиты прав потребителей – 39,8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области государственной реализации производства и оборота этилового спирта – 25,7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 административных правонарушениях, предусмотренных статьей 20.25 Кодекса РФ об административных правонарушениях – 86,4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Денежные взыскания (штрафы) за нарушение законодательства в области охраны окружающей среды – 2 887,2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РФ о контрактной системе в сфере закупок товаров, работ, услуг для обеспечения  государственных и муниципальных нужд для нужд муниципальных районов – 0,0 тыс. рублей;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Прочие поступления от денежных взысканий (штрафов) и иных сумм в возмещение ущерба – 501,4 тыс. рублей.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4 квартал 2019 года, поступило 3 693,9 тыс. рублей , исполнение 103,23 %  от плановых назначений  3 578,5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142852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9039225" cy="4772025"/>
        </p:xfrm>
        <a:graphic>
          <a:graphicData uri="http://schemas.openxmlformats.org/presentationml/2006/ole">
            <p:oleObj spid="_x0000_s7170" name="Worksheet" r:id="rId4" imgW="9039416" imgH="4771882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1 квартал 2020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235 264,23 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74 263,4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1 110,6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12 031,0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31 377,5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321 608,6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43 653,3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28 263,2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15 088,9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2 828,5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308,7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8 207,1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1 квартал 2020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74 423,1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74 263,4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1 110,65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1 110,65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18 076,3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12 031,0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40 997,9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31 377,5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330 276,6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321 608,6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46 405,2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43 653,3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31 662,9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28 263,2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15 203,6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15 088,9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2 828,5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1 828,5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308,66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308,66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16 492,99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16 492,99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521 378,1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492 589,8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1 квартал 2020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647700" y="1809750"/>
          <a:ext cx="7991475" cy="3275013"/>
        </p:xfrm>
        <a:graphic>
          <a:graphicData uri="http://schemas.openxmlformats.org/presentationml/2006/ole">
            <p:oleObj spid="_x0000_s8194" name="Worksheet" r:id="rId3" imgW="9296590" imgH="3810048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571876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492 589,8 </a:t>
            </a:r>
            <a:r>
              <a:rPr lang="ru-RU" b="1" dirty="0">
                <a:solidFill>
                  <a:schemeClr val="bg1"/>
                </a:solidFill>
              </a:rPr>
              <a:t>тыс. руб.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350 717,5 </a:t>
            </a:r>
            <a:r>
              <a:rPr lang="ru-RU" b="1" dirty="0">
                <a:solidFill>
                  <a:schemeClr val="bg1"/>
                </a:solidFill>
              </a:rPr>
              <a:t>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74 263,4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74 423,1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2019 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52 880,1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2019 год 16 203,00 тыс. рублей, направлено 8 213,4 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2 032,8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1 124,2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720,7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747,2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января 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не производились.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30003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«Национальная оборона»   в район поступают средства по выполнению полномочий по первичному воинскому учету на территориях, где отсутствуют военные комиссариаты. Из средств федерального бюджета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2019 года поступило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1 110,65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от плана – 1 110,65 тыс. рублей, исполнение составило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 Данные средства субвенции переданы бюджетам  сельских поселений для выполнения указанных полномочий.</a:t>
            </a:r>
          </a:p>
        </p:txBody>
      </p:sp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-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17 702,3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2019 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11 857,0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67,0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1 квартал 2020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>
                <a:latin typeface="Times New Roman" pitchFamily="18" charset="0"/>
              </a:rPr>
              <a:t>3 087,27</a:t>
            </a:r>
          </a:p>
          <a:p>
            <a:pPr algn="ctr" defTabSz="912813"/>
            <a:r>
              <a:rPr lang="ru-RU" altLang="ru-RU" sz="4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556,5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442,3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2 555,8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12 488,4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 dirty="0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 dirty="0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1 квартал 2020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321 608,6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71 041,5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202 697,5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27 111,2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16 751,2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4 007,2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71 041,5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72 095,8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38,6 %.</a:t>
            </a: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572250" y="142875"/>
          <a:ext cx="2295525" cy="2152650"/>
        </p:xfrm>
        <a:graphic>
          <a:graphicData uri="http://schemas.openxmlformats.org/presentationml/2006/ole">
            <p:oleObj spid="_x0000_s9218" name="Worksheet" r:id="rId3" imgW="2295716" imgH="2152555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2071688" y="2500313"/>
          <a:ext cx="2286000" cy="2571750"/>
        </p:xfrm>
        <a:graphic>
          <a:graphicData uri="http://schemas.openxmlformats.org/presentationml/2006/ole">
            <p:oleObj spid="_x0000_s9219" r:id="rId5" imgW="2286198" imgH="2572735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«Яковлевский Дом детского творчества»;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86563" y="3929063"/>
          <a:ext cx="2143125" cy="2643187"/>
        </p:xfrm>
        <a:graphic>
          <a:graphicData uri="http://schemas.openxmlformats.org/presentationml/2006/ole">
            <p:oleObj spid="_x0000_s9220" r:id="rId7" imgW="2145978" imgH="2639797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2019 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3 814,1 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3 814,1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2792,0 тыс. рублей, при плане –  6951,1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40,2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40 034,3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6179,9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19487,3 тыс. рублей или  31,7%.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1 квартал 2020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165,0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6,3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3,8 %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1 617,6 тыс. рублей от плана 4 400,0 тыс. рублей, исполнение 36,76 %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1 квартал 2020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7993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27 349,4тыс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3 265,4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3 265,4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19 134,8 тыс.руб. при плане 23 380,5 тыс. рублей, исполнение 1,6 %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18 364,1 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3 702,8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 при годовом плане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5 069,8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73,04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 4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50,0 тыс. рублей, исполнение 33,28 тыс. рублей или 66,6 %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1 квартал 2020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15 088,9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- 112,14 тыс. рублей 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района- 162,8 тыс.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274,94 тыс. рублей от плана – 14 539,5 тыс. рублей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составило 1,9%. По данному разделу запланировано строительство спортивных площадок на условиях софинансирования из средств краевого бюджета.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 квартал 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2019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32 769,0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47 152,0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54 698,0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72 189,0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174,9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87 467,0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119 341,0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137,7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91 848,0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117 799,0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137,3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4 381,0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1 542,0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2 648,3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648,3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бюджетными кредитами в размере 8 170,0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03/17 о предоставлении бюджетного кредита в сумме 5 000,0 тыс. рублей сроком на три года, до 20 декабря 2020 года на частичное покрытие дефицита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071813"/>
          <a:ext cx="3357563" cy="2746375"/>
        </p:xfrm>
        <a:graphic>
          <a:graphicData uri="http://schemas.openxmlformats.org/presentationml/2006/ole">
            <p:oleObj spid="_x0000_s10242" r:id="rId3" imgW="3359187" imgH="2743438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308,66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при плане 308,66 тыс.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года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года, до 01 июня 2021 года на частичное покрытие дефицита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472,0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819,0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662,0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266,0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782,1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501,0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1 квартал 2020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503 895,6 </a:t>
            </a:r>
            <a:r>
              <a:rPr lang="ru-RU" altLang="ru-RU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47 152,63 </a:t>
            </a:r>
            <a:r>
              <a:rPr lang="ru-RU" sz="1400" b="1" dirty="0" smtClean="0">
                <a:solidFill>
                  <a:srgbClr val="004442"/>
                </a:solidFill>
              </a:rPr>
              <a:t>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3 959,00тыс.руб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72 189,13</a:t>
            </a:r>
            <a:r>
              <a:rPr lang="ru-RU" sz="1300" b="1" dirty="0" smtClean="0">
                <a:solidFill>
                  <a:srgbClr val="004442"/>
                </a:solidFill>
              </a:rPr>
              <a:t>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37 911,0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1 004,54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463,41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46,14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48,62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2 062,32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56 401,19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15 787,94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2 546,43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1 708,97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92,79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0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0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0,00 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1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54013" y="-35401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1026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presentationml/2006/ole">
            <p:oleObj spid="_x0000_s1026" r:id="rId5" imgW="7498730" imgH="5139373" progId="Excel.Sheet.8">
              <p:embed/>
            </p:oleObj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7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составляет 106,9385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25,992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%, 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28625" y="800110"/>
          <a:ext cx="5753100" cy="4057650"/>
        </p:xfrm>
        <a:graphic>
          <a:graphicData uri="http://schemas.openxmlformats.org/presentationml/2006/ole">
            <p:oleObj spid="_x0000_s2050" name="Worksheet" r:id="rId6" imgW="5753290" imgH="4057793" progId="Excel.Sheet.8">
              <p:embed/>
            </p:oleObj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87995 w 3929090"/>
              <a:gd name="T3" fmla="*/ 0 h 2585323"/>
              <a:gd name="T4" fmla="*/ 187995 w 3929090"/>
              <a:gd name="T5" fmla="*/ 1556716206 h 2585323"/>
              <a:gd name="T6" fmla="*/ 0 w 3929090"/>
              <a:gd name="T7" fmla="*/ 1556716206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0,17206 %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933825" y="1219200"/>
          <a:ext cx="2638425" cy="2981325"/>
        </p:xfrm>
        <a:graphic>
          <a:graphicData uri="http://schemas.openxmlformats.org/presentationml/2006/ole">
            <p:oleObj spid="_x0000_s3074" name="Worksheet" r:id="rId4" imgW="2533460" imgH="2867073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1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2019 </a:t>
            </a:r>
            <a:r>
              <a:rPr lang="ru-RU" sz="1200" b="1" dirty="0"/>
              <a:t>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0" y="3362325"/>
          <a:ext cx="2695575" cy="2581275"/>
        </p:xfrm>
        <a:graphic>
          <a:graphicData uri="http://schemas.openxmlformats.org/presentationml/2006/ole">
            <p:oleObj spid="_x0000_s3075" name="Worksheet" r:id="rId5" imgW="2543175" imgH="2438448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1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3970337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 Задолженность на отчетную дату составляет 148,2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Проводится работа с предпринимателями по погашению имеющейся задолженности.</a:t>
            </a:r>
          </a:p>
        </p:txBody>
      </p:sp>
      <p:graphicFrame>
        <p:nvGraphicFramePr>
          <p:cNvPr id="409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238751" y="1454150"/>
          <a:ext cx="3762406" cy="4386263"/>
        </p:xfrm>
        <a:graphic>
          <a:graphicData uri="http://schemas.openxmlformats.org/presentationml/2006/ole">
            <p:oleObj spid="_x0000_s4098" name="Worksheet" r:id="rId3" imgW="3753040" imgH="4124230" progId="Excel.Sheet.8">
              <p:embed/>
            </p:oleObj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1 квартал 2020 года составили 283,6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283,9 тыс. рублей.  Исполнение 99,89 %.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Недоимки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71472" y="2357430"/>
          <a:ext cx="4829175" cy="2628900"/>
        </p:xfrm>
        <a:graphic>
          <a:graphicData uri="http://schemas.openxmlformats.org/presentationml/2006/ole">
            <p:oleObj spid="_x0000_s5122" name="Worksheet" r:id="rId9" imgW="4829175" imgH="26287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18197</TotalTime>
  <Words>3614</Words>
  <Application>Microsoft Office PowerPoint</Application>
  <PresentationFormat>Экран (4:3)</PresentationFormat>
  <Paragraphs>416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1 квартал 2020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1 квартал 2020 года</vt:lpstr>
      <vt:lpstr>Исполнение плана бюджета Яковлевского муниципального района по расходам                            за 1 квартал 2020 года, тыс. руб.  </vt:lpstr>
      <vt:lpstr>Структура расходов бюджета Яковлевского муниципального района  за 1 квартал 2020 года </vt:lpstr>
      <vt:lpstr>Слайд 21</vt:lpstr>
      <vt:lpstr>Слайд 22</vt:lpstr>
      <vt:lpstr>Слайд 23</vt:lpstr>
      <vt:lpstr>Расходы бюджета Яковлевского муниципального района за 1 квартал 2020 года на жилищно-коммунальное хозяйство</vt:lpstr>
      <vt:lpstr>Расходы бюджета Яковлевского муниципального района за 1 квартал 2020 года на образование</vt:lpstr>
      <vt:lpstr>Слайд 26</vt:lpstr>
      <vt:lpstr>Расходы бюджета Яковлевского муниципального района за 1 квартал 2020 года на культуру</vt:lpstr>
      <vt:lpstr>Расходы бюджета Яковлевского муниципального района за 1 квартал 2020 года   на социальную политику</vt:lpstr>
      <vt:lpstr>Расходы бюджета Яковлевского муниципального района за 1 квартал 2020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2075</cp:revision>
  <cp:lastPrinted>2014-05-22T08:02:27Z</cp:lastPrinted>
  <dcterms:created xsi:type="dcterms:W3CDTF">2010-07-02T14:14:42Z</dcterms:created>
  <dcterms:modified xsi:type="dcterms:W3CDTF">2020-10-15T05:10:48Z</dcterms:modified>
</cp:coreProperties>
</file>