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9770" autoAdjust="0"/>
  </p:normalViewPr>
  <p:slideViewPr>
    <p:cSldViewPr>
      <p:cViewPr>
        <p:scale>
          <a:sx n="100" d="100"/>
          <a:sy n="100" d="100"/>
        </p:scale>
        <p:origin x="-194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435E-2"/>
          <c:w val="0.95449844881075496"/>
          <c:h val="0.7755205570862594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61699584"/>
        <c:axId val="61802368"/>
      </c:barChart>
      <c:catAx>
        <c:axId val="61699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1802368"/>
        <c:crosses val="autoZero"/>
        <c:auto val="1"/>
        <c:lblAlgn val="ctr"/>
        <c:lblOffset val="100"/>
        <c:tickLblSkip val="1"/>
        <c:tickMarkSkip val="1"/>
      </c:catAx>
      <c:valAx>
        <c:axId val="6180236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605E-2"/>
              <c:y val="0.53220338983048565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61699584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595462732252917"/>
          <c:y val="0.2354376444531544"/>
          <c:w val="0.50728155339805825"/>
          <c:h val="0.75724637681160001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8"/>
          </c:dPt>
          <c:dLbls>
            <c:dLbl>
              <c:idx val="0"/>
              <c:layout>
                <c:manualLayout>
                  <c:x val="7.0635843916185062E-2"/>
                  <c:y val="-5.022238404569702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 smtClean="0"/>
                      <a:t>НДФЛ</a:t>
                    </a:r>
                    <a:r>
                      <a:rPr lang="ru-RU" sz="1309" dirty="0"/>
                      <a:t>
</a:t>
                    </a:r>
                    <a:r>
                      <a:rPr lang="ru-RU" sz="1309" dirty="0" smtClean="0"/>
                      <a:t>87,5</a:t>
                    </a:r>
                    <a:r>
                      <a:rPr lang="ru-RU" sz="1309" baseline="0" dirty="0" smtClean="0"/>
                      <a:t> </a:t>
                    </a:r>
                    <a:r>
                      <a:rPr lang="ru-RU" sz="1309" dirty="0" smtClean="0"/>
                      <a:t>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0.11190976124484901"/>
                  <c:y val="7.976049939185882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4,9 %</a:t>
                    </a:r>
                    <a:endParaRPr lang="ru-RU" sz="11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0.14830318554826144"/>
                  <c:y val="7.9167881792553923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Налоги на совокупный доход
</a:t>
                    </a:r>
                    <a:r>
                      <a:rPr lang="ru-RU" sz="1129" dirty="0" smtClean="0"/>
                      <a:t>1,6 </a:t>
                    </a:r>
                    <a:r>
                      <a:rPr lang="ru-RU" sz="1129" dirty="0" smtClean="0"/>
                      <a:t>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0.15197525962752961"/>
                  <c:y val="-9.795683872849281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4,8 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-3.5597967734926003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1,0 %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0.12326706208113977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</a:t>
                    </a:r>
                    <a:r>
                      <a:rPr lang="ru-RU" sz="1129" dirty="0" smtClean="0"/>
                      <a:t>0,2 </a:t>
                    </a:r>
                    <a:r>
                      <a:rPr lang="ru-RU" sz="1129" dirty="0" smtClean="0"/>
                      <a:t>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6"/>
              <c:layout>
                <c:manualLayout>
                  <c:x val="0.15019831547185031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/>
                      <a:t>прочие
</a:t>
                    </a:r>
                    <a:r>
                      <a:rPr lang="ru-RU" sz="1309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Pos val="bestFit"/>
            <c:showCatName val="1"/>
            <c:showPercent val="1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84.5</c:v>
                </c:pt>
                <c:pt idx="1">
                  <c:v>7.4</c:v>
                </c:pt>
                <c:pt idx="2">
                  <c:v>2.1</c:v>
                </c:pt>
                <c:pt idx="3">
                  <c:v>3.9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</c:ser>
        <c:firstSliceAng val="0"/>
      </c:pie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6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10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noFill/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sideWall>
    <c:backWall>
      <c:spPr>
        <a:noFill/>
        <a:ln w="12700">
          <a:noFill/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backWall>
    <c:plotArea>
      <c:layout>
        <c:manualLayout>
          <c:layoutTarget val="inner"/>
          <c:xMode val="edge"/>
          <c:yMode val="edge"/>
          <c:x val="0.19811320754717207"/>
          <c:y val="2.8517110266159811E-2"/>
          <c:w val="0.5911949685534591"/>
          <c:h val="0.8992395437262273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08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8628547801750736E-2"/>
                  <c:y val="-5.0879465728705629E-2"/>
                </c:manualLayout>
              </c:layout>
              <c:spPr>
                <a:noFill/>
                <a:ln w="21662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5003566861834591E-2"/>
                  <c:y val="-4.2997328036698132E-2"/>
                </c:manualLayout>
              </c:layout>
              <c:tx>
                <c:rich>
                  <a:bodyPr/>
                  <a:lstStyle/>
                  <a:p>
                    <a:pPr>
                      <a:defRPr sz="78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390" dirty="0" smtClean="0"/>
                      <a:t>167 159,7</a:t>
                    </a:r>
                    <a:endParaRPr lang="en-US" sz="1397" dirty="0"/>
                  </a:p>
                </c:rich>
              </c:tx>
              <c:spPr>
                <a:noFill/>
                <a:ln w="21662">
                  <a:noFill/>
                </a:ln>
              </c:spPr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79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 2 квартал 2019 года</c:v>
                </c:pt>
                <c:pt idx="1">
                  <c:v>2 квартал  2020 года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167159.70000000001</c:v>
                </c:pt>
                <c:pt idx="1">
                  <c:v>196136.1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3366"/>
            </a:solidFill>
            <a:ln w="1083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9.9194472485811494E-2"/>
                  <c:y val="-3.6455510628739078E-2"/>
                </c:manualLayout>
              </c:layout>
              <c:spPr>
                <a:noFill/>
                <a:ln w="21662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8.6939722278304973E-2"/>
                  <c:y val="-6.6790570097656723E-2"/>
                </c:manualLayout>
              </c:layout>
              <c:spPr>
                <a:noFill/>
                <a:ln w="21662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79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 2 квартал 2019 года</c:v>
                </c:pt>
                <c:pt idx="1">
                  <c:v>2 квартал  2020 года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59273.4</c:v>
                </c:pt>
                <c:pt idx="1">
                  <c:v>84855.1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083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Val val="1"/>
            </c:dLbl>
            <c:dLbl>
              <c:idx val="1"/>
              <c:layout>
                <c:manualLayout>
                  <c:x val="0.29606832115737214"/>
                  <c:y val="-9.4403020497886528E-2"/>
                </c:manualLayout>
              </c:layout>
              <c:showVal val="1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79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 2 квартал 2019 года</c:v>
                </c:pt>
                <c:pt idx="1">
                  <c:v>2 квартал  2020 года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gapDepth val="0"/>
        <c:shape val="cylinder"/>
        <c:axId val="70075136"/>
        <c:axId val="70076672"/>
        <c:axId val="0"/>
      </c:bar3DChart>
      <c:catAx>
        <c:axId val="70075136"/>
        <c:scaling>
          <c:orientation val="minMax"/>
        </c:scaling>
        <c:axPos val="b"/>
        <c:numFmt formatCode="General" sourceLinked="1"/>
        <c:tickLblPos val="low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0076672"/>
        <c:crosses val="autoZero"/>
        <c:auto val="1"/>
        <c:lblAlgn val="ctr"/>
        <c:lblOffset val="100"/>
        <c:tickLblSkip val="1"/>
        <c:tickMarkSkip val="1"/>
      </c:catAx>
      <c:valAx>
        <c:axId val="70076672"/>
        <c:scaling>
          <c:orientation val="minMax"/>
        </c:scaling>
        <c:axPos val="l"/>
        <c:majorGridlines>
          <c:spPr>
            <a:ln w="0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tickLblPos val="nextTo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0075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7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3.4920634920634921E-2"/>
          <c:w val="0.98222222222221944"/>
          <c:h val="0.683727534058242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Lbls>
            <c:dLbl>
              <c:idx val="0"/>
              <c:layout>
                <c:manualLayout>
                  <c:x val="9.606371958901419E-3"/>
                  <c:y val="-4.61921526358520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b="1" dirty="0" smtClean="0"/>
                      <a:t>2</a:t>
                    </a:r>
                    <a:r>
                      <a:rPr lang="ru-RU" sz="1400" b="1" baseline="0" dirty="0" smtClean="0"/>
                      <a:t> 700,0</a:t>
                    </a:r>
                    <a:endParaRPr lang="en-US" sz="1400" b="1" dirty="0"/>
                  </a:p>
                </c:rich>
              </c:tx>
              <c:numFmt formatCode="#,##0.0" sourceLinked="0"/>
              <c:spPr/>
            </c:dLbl>
            <c:dLbl>
              <c:idx val="1"/>
              <c:layout>
                <c:manualLayout>
                  <c:x val="3.2374593175853082E-2"/>
                  <c:y val="-4.3490063742032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600" b="1" dirty="0" smtClean="0"/>
                      <a:t>1 318,9</a:t>
                    </a:r>
                    <a:endParaRPr lang="en-US" sz="1600" b="1" dirty="0"/>
                  </a:p>
                </c:rich>
              </c:tx>
              <c:numFmt formatCode="#,##0.0" sourceLinked="0"/>
              <c:spPr/>
            </c:dLbl>
            <c:numFmt formatCode="#,##0.0" sourceLinked="0"/>
            <c:showVal val="1"/>
          </c:dLbls>
          <c:cat>
            <c:strRef>
              <c:f>Лист1!$B$1:$C$1</c:f>
              <c:strCache>
                <c:ptCount val="2"/>
                <c:pt idx="0">
                  <c:v>План - 2 квартал 2020 года</c:v>
                </c:pt>
                <c:pt idx="1">
                  <c:v>Факт - 2 квартал 2020 года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2700</c:v>
                </c:pt>
                <c:pt idx="1">
                  <c:v>1318.9</c:v>
                </c:pt>
              </c:numCache>
            </c:numRef>
          </c:val>
        </c:ser>
        <c:shape val="cylinder"/>
        <c:axId val="70166400"/>
        <c:axId val="70166016"/>
        <c:axId val="0"/>
      </c:bar3DChart>
      <c:catAx>
        <c:axId val="70166400"/>
        <c:scaling>
          <c:orientation val="minMax"/>
        </c:scaling>
        <c:axPos val="b"/>
        <c:numFmt formatCode="General" sourceLinked="0"/>
        <c:tickLblPos val="nextTo"/>
        <c:crossAx val="70166016"/>
        <c:crosses val="autoZero"/>
        <c:auto val="1"/>
        <c:lblAlgn val="ctr"/>
        <c:lblOffset val="100"/>
      </c:catAx>
      <c:valAx>
        <c:axId val="70166016"/>
        <c:scaling>
          <c:orientation val="minMax"/>
          <c:min val="0"/>
        </c:scaling>
        <c:delete val="1"/>
        <c:axPos val="l"/>
        <c:numFmt formatCode="#,##0.0" sourceLinked="1"/>
        <c:tickLblPos val="nextTo"/>
        <c:crossAx val="7016640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14CBC5EB-7AA7-446C-A6B3-6316FB559CE1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C470C9D4-7615-4E13-AE06-C1F368627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566C1C-166D-4BD9-84E6-2EF6E134626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2CDD6E-9A07-4525-A23F-2E8BF2AE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A0F2AD4F-FB1B-4193-9F15-EE8268F4A74E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4A341C2-2602-408F-A452-87B968E363C2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983A1E7-8D56-4ADE-84BB-7D6B6DAD004C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F3C7114-A379-47E8-9EC1-40E0567C4DD2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F9EED9A-053A-40E7-9C2E-D4513F551AD3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2F801F7-3084-4F3B-B532-AADAA52739C6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5D4FD69-64F6-4A4E-95D8-57A810BBCC7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2CFB020-63E7-426A-84D9-30B18F005159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3EAAFA6-6989-472E-84BA-54DFD75FC59A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C77AA13-BE8A-4802-980A-6F47D13ECE25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4FCA-0C7A-409D-9B32-9BEB1EBEBE99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BFD-996A-4DC4-AD2C-33C14BB5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0C7-5390-4E08-ACFC-294C21549C9D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E26-B775-4EF1-B9F3-4AB941FC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6DB9-FA78-4B01-9580-D41C5BE79385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961-AEB4-4BED-AD52-CEF2BEC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354-D081-4F19-88D9-B19DFF7FACE7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4F2-D849-4F5B-A230-C33EC890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39C-AFF7-445F-9B95-03C80E4E388A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057-A2F7-41A6-9734-7B3350BB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3FB-C99E-4A69-8885-D51656852FB9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2F6E-A61A-4527-B614-71774475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0E6-7449-40CA-91BE-CCB45C064595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F33-7610-4902-B3AB-7B520E7C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78A6-092F-40BE-936E-37DACD5B045E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D6AF-D5C1-4CFE-B25A-3B74EA5E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B44-6BA8-4311-8C8B-EECB354B1CFC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E4B6-84B5-4698-8EE6-E9ADE7D6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A5D-9CC8-4936-9CC9-0E0B2A9EE982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E5-2315-4694-B43B-ED0B4E64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97C-A78A-4B5C-8C3F-93613607D6AB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DED4-FD1D-4EE8-A76B-89A1A656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F74D-1E46-4219-8879-11EA654FB5D1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D56-DBB3-4491-99C8-DDBE35B0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2CCE53-7C97-4CAE-87E7-A719DF55463C}" type="datetime1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969D7B-AC37-409B-A7B3-50B02981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oleObject" Target="../embeddings/_____Microsoft_Office_Excel_97-2003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jpeg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27 июля </a:t>
            </a:r>
            <a:r>
              <a:rPr lang="ru-RU" b="1" dirty="0">
                <a:solidFill>
                  <a:srgbClr val="FFFF00"/>
                </a:solidFill>
              </a:rPr>
              <a:t>2020 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2020 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за 2 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20,8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1" y="3500438"/>
          <a:ext cx="3209954" cy="3033712"/>
        </p:xfrm>
        <a:graphic>
          <a:graphicData uri="http://schemas.openxmlformats.org/presentationml/2006/ole">
            <p:oleObj spid="_x0000_s6146" name="Worksheet" r:id="rId4" imgW="3304984" imgH="3104959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 квартал 2020 года проведена работа по передаче в аренду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земельных участков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 заключено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договоров аренды этих участков, заключено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договоров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аренды имущества.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2 2237,1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2 810,0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рублей. План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125,6 %.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503,5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970,0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 бюджетных назначений выполнен на 51,9%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втором квартале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отделом проводилась работа по постановке на кадастровый учет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земельных участков.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втором квартале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районный бюджет от продажи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земельных участков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1 762,3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годовом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1 900,0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107,8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2 квартал 2020 года поступило доходов от оказания платных услуг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рублей, при годовом плане 15,0 тыс. 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30,7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 Данные средства поступили от МКУ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библиотека» за выдачу платной литературы и услуги по ксерокопированию.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2 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бюджет района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183,5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59,2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271,4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рублей фактически поступило за 2 квартал 2020 года 70,1 тыс. рублей, исполнение составило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25,8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среду, поэтому в доход бюджета района платежи за 2 квартал 2020 года поступят в 3 квартале 2020 года.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2 квартал 2020 года в бюджет поступили штрафы за нарушение законодательства :       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Административные штрафы, установленные Кодексом Российской Федерации об административных правонарушениях – 111,2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Административные штрафы, установленные законами субъектов Российской Федерации об административных правонарушениях,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нарушение муниципальных правовых актов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16,0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Платежи в целях возмещения причиненного ущерба (убытков) – 38,6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2 квартал 2020 года, поступило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165,8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рублей , исполнение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13,8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%  от плановых назначений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1 200,0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2 квартал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75" y="1724025"/>
          <a:ext cx="9039225" cy="4772025"/>
        </p:xfrm>
        <a:graphic>
          <a:graphicData uri="http://schemas.openxmlformats.org/presentationml/2006/ole">
            <p:oleObj spid="_x0000_s7170" name="Worksheet" r:id="rId4" imgW="9039416" imgH="4771882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2 квартал 2020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275 482,6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28 625,9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623,5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034,7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5 623,5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163 437,1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10 004,9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684,7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604,1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1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659,9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148,1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10 659,8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2 квартал 2020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61 888,1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28 625,9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1 263,9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034,7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70 583,6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5 623,5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163 437,1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34 482,9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14 836,4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82 390,9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4 773,4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1 659,9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18 883,9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10 659,8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612 748,1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275 482,6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2 квартал 2020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214281" y="1363663"/>
          <a:ext cx="8572561" cy="4779981"/>
        </p:xfrm>
        <a:graphic>
          <a:graphicData uri="http://schemas.openxmlformats.org/presentationml/2006/ole">
            <p:oleObj spid="_x0000_s8194" name="Worksheet" r:id="rId3" imgW="9286875" imgH="4248102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2 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73 442,96 тыс. руб. 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161 821, 27 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2 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28 625,9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86 245,7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2 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18 769,2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2019 год 16 203,00 тыс. рублей,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9 887,1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или 50,69 %;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881,1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543,4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461,3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283,5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июля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не производились.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2 квартал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357188" y="4000500"/>
            <a:ext cx="30003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разделу «Национальная оборона»   в район поступают средства по выполнению полномочий по первичному воинскому учету на территориях, где отсутствуют военные комиссариаты. Из средств федерального бюджета за 2 квартал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поступило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623,5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от плана – 1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263,9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49,3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 Данные средства субвенции переданы бюджетам  сельских поселений для выполнения указанных полномочий.</a:t>
            </a:r>
          </a:p>
        </p:txBody>
      </p:sp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-24 662,7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рублей, исполнение за 2 квартал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4 174,7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16,9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2 квартал 2020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 dirty="0" smtClean="0">
                <a:latin typeface="Times New Roman" pitchFamily="18" charset="0"/>
              </a:rPr>
              <a:t>5 </a:t>
            </a:r>
            <a:r>
              <a:rPr lang="ru-RU" altLang="ru-RU" sz="4400" b="1" dirty="0" smtClean="0">
                <a:latin typeface="Times New Roman" pitchFamily="18" charset="0"/>
              </a:rPr>
              <a:t>623,5</a:t>
            </a:r>
            <a:endParaRPr lang="ru-RU" altLang="ru-RU" sz="4400" b="1" dirty="0">
              <a:latin typeface="Times New Roman" pitchFamily="18" charset="0"/>
            </a:endParaRPr>
          </a:p>
          <a:p>
            <a:pPr algn="ctr" defTabSz="912813"/>
            <a:r>
              <a:rPr lang="ru-RU" altLang="ru-RU" sz="4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1 </a:t>
            </a:r>
            <a:r>
              <a:rPr lang="ru-RU" altLang="ru-RU" sz="1100" b="1" dirty="0" smtClean="0"/>
              <a:t>425,1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154,0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1 </a:t>
            </a:r>
            <a:r>
              <a:rPr lang="ru-RU" altLang="ru-RU" sz="1100" b="1" dirty="0" smtClean="0"/>
              <a:t>260,6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2 783,7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2 квартал 2020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163 437,1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32 572,4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107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034,1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13 708,3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9 529,9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592,4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32 572,4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63 555,5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51,3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572250" y="142875"/>
          <a:ext cx="2428875" cy="2286000"/>
        </p:xfrm>
        <a:graphic>
          <a:graphicData uri="http://schemas.openxmlformats.org/presentationml/2006/ole">
            <p:oleObj spid="_x0000_s9218" r:id="rId3" imgW="2432515" imgH="2286198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2071688" y="2500313"/>
          <a:ext cx="2286000" cy="2571750"/>
        </p:xfrm>
        <a:graphic>
          <a:graphicData uri="http://schemas.openxmlformats.org/presentationml/2006/ole">
            <p:oleObj spid="_x0000_s9219" r:id="rId5" imgW="2286198" imgH="2572735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86563" y="3929063"/>
          <a:ext cx="2143125" cy="2643187"/>
        </p:xfrm>
        <a:graphic>
          <a:graphicData uri="http://schemas.openxmlformats.org/presentationml/2006/ole">
            <p:oleObj spid="_x0000_s9220" r:id="rId7" imgW="2145978" imgH="2639797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«Яковлевская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2 квартал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4 220,4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592,4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2792,0 тыс. рублей, при плане –  6951,1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40,2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10 004,9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6179,9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19487,3 тыс. рублей или  31,7%.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2 квартал 2020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165,0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6,3 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3,8 %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1 617,6 тыс. рублей от плана 4 400,0 тыс. рублей, исполнение 36,76 %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2 квартал 2020 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3901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50 684,7 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185,0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2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360,0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исполнение 50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49 044,8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при плане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76 005,8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64,5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18 364,1 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240,0 тыс. рублей при годовом плане 4 585,0 тыс. рублей, исполнение 5,2 %.</a:t>
            </a:r>
          </a:p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во 2 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50,0 тыс. рублей, исполнение 33,28 тыс. рублей или 66,6 %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2 квартал 2020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604,1 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365,7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и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Администрацией района-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190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428875" y="3286125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604,1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от плана 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5 213,4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11,6%.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 данному разделу запланировано строительство спортивных площадок на условиях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из средств краевого 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2130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72063"/>
            <a:ext cx="259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286375"/>
            <a:ext cx="20716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2 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квартал 2019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квартал 2020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70 145,3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103 003,9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163 884,3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183 322,9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234 029,6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286 326,8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235 264,2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294 799,0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125,3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- 1 234,6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- 2 811,0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2 квартал 2019 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2 квартал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1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659,9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600,0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63,8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2 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бюджетными кредитами в размере 8 170,0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Яковлевский муниципальный район заключил договор № 03/17 о предоставлении бюджетного кредита в сумме 5 000,0 тыс. рублей сроком на три года, до 20 декабря 2020 года на частичное покрытие дефицита бюджета Яковлевского муниципального района. </a:t>
            </a: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071813"/>
          <a:ext cx="3357563" cy="2746375"/>
        </p:xfrm>
        <a:graphic>
          <a:graphicData uri="http://schemas.openxmlformats.org/presentationml/2006/ole">
            <p:oleObj spid="_x0000_s10242" r:id="rId3" imgW="3359187" imgH="2743438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2 квартал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148,1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272,7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 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- 28 мая 2018 года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Яковлевский муниципальный район заключил договор № 01/18 о предоставлении бюджетного кредита в сумме 3 170,0 тыс. рублей  сроком на три года, до 01 июня 2021 года на частичное покрытие дефицита бюджета Яковлевского муниципального района. </a:t>
            </a:r>
            <a:endParaRPr lang="ru-RU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2 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072063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705,9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321,4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129,7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649,8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443,7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639,8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319,2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365,8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919,9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2 489,9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2 квартал 2020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286 892 </a:t>
            </a:r>
            <a:r>
              <a:rPr lang="ru-RU" altLang="ru-RU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91 886,5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4 926,8</a:t>
            </a:r>
            <a:r>
              <a:rPr lang="ru-RU" sz="1400" b="1" dirty="0" smtClean="0">
                <a:solidFill>
                  <a:srgbClr val="004442"/>
                </a:solidFill>
              </a:rPr>
              <a:t>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183 </a:t>
            </a:r>
            <a:r>
              <a:rPr lang="ru-RU" sz="1300" b="1" dirty="0" smtClean="0">
                <a:solidFill>
                  <a:srgbClr val="004442"/>
                </a:solidFill>
              </a:rPr>
              <a:t>323,8</a:t>
            </a:r>
            <a:r>
              <a:rPr lang="ru-RU" sz="1300" b="1" dirty="0" smtClean="0">
                <a:solidFill>
                  <a:srgbClr val="004442"/>
                </a:solidFill>
              </a:rPr>
              <a:t>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84 855,1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1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551,6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721,51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4,5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70,1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1 762,3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тыс</a:t>
            </a:r>
            <a:r>
              <a:rPr lang="ru-RU" altLang="ru-RU" sz="11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157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351,9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16 222,94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4 758,32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2 924,1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165,8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7 627,33тыс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121,6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>
                <a:solidFill>
                  <a:srgbClr val="004442"/>
                </a:solidFill>
              </a:rPr>
              <a:t>0,00 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2 квартал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60363" y="-36036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составляет 70,6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57,6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%, 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428625" y="754063"/>
          <a:ext cx="5572125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70903 w 3929090"/>
              <a:gd name="T3" fmla="*/ 0 h 2585323"/>
              <a:gd name="T4" fmla="*/ 170903 w 3929090"/>
              <a:gd name="T5" fmla="*/ 1834354315 h 2585323"/>
              <a:gd name="T6" fmla="*/ 0 w 3929090"/>
              <a:gd name="T7" fmla="*/ 1834354315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0,17894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790950" y="1285875"/>
          <a:ext cx="2600325" cy="2981325"/>
        </p:xfrm>
        <a:graphic>
          <a:graphicData uri="http://schemas.openxmlformats.org/presentationml/2006/ole">
            <p:oleObj spid="_x0000_s3074" name="Worksheet" r:id="rId4" imgW="2504884" imgH="2867073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2 квартал </a:t>
            </a:r>
            <a:r>
              <a:rPr lang="ru-RU" sz="1200" b="1" dirty="0" smtClean="0"/>
              <a:t>2019 </a:t>
            </a:r>
            <a:r>
              <a:rPr lang="ru-RU" sz="1200" b="1" dirty="0"/>
              <a:t>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0" y="3362325"/>
          <a:ext cx="2695575" cy="2581275"/>
        </p:xfrm>
        <a:graphic>
          <a:graphicData uri="http://schemas.openxmlformats.org/presentationml/2006/ole">
            <p:oleObj spid="_x0000_s3075" name="Worksheet" r:id="rId5" imgW="2543175" imgH="2438448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2 квартал </a:t>
            </a:r>
            <a:r>
              <a:rPr lang="ru-RU" sz="1200" b="1" dirty="0" smtClean="0"/>
              <a:t>2020 </a:t>
            </a:r>
            <a:r>
              <a:rPr lang="ru-RU" sz="1200" b="1" dirty="0"/>
              <a:t>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3970337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районе». Норматив отчислений в бюджет района – 100 %. Задолженность на отчетную дату составляет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97,1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Проводится работа с предпринимателями по погашению имеющейся задолженности.</a:t>
            </a: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72063" y="1500188"/>
          <a:ext cx="371475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2 квартал 2020 года составили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216,1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108,0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 рублей.  Исполнение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199,2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%.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Задолженность на отчетную дату составляет 12,3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04825" y="2643181"/>
          <a:ext cx="4495803" cy="2490793"/>
        </p:xfrm>
        <a:graphic>
          <a:graphicData uri="http://schemas.openxmlformats.org/presentationml/2006/ole">
            <p:oleObj spid="_x0000_s5122" name="Worksheet" r:id="rId9" imgW="4829175" imgH="26287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17119</TotalTime>
  <Words>3492</Words>
  <Application>Microsoft Office PowerPoint</Application>
  <PresentationFormat>Экран (4:3)</PresentationFormat>
  <Paragraphs>424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Лист Microsoft Office Excel 97-2003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2 квартал 2020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Слайд 11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2 квартал 2020 года</vt:lpstr>
      <vt:lpstr>Исполнение плана бюджета Яковлевского муниципального района по расходам                            за 2 квартал 2020 года, тыс. руб.  </vt:lpstr>
      <vt:lpstr>Структура расходов бюджета Яковлевского муниципального района  за 2 квартал 2020 года </vt:lpstr>
      <vt:lpstr>Слайд 21</vt:lpstr>
      <vt:lpstr>Слайд 22</vt:lpstr>
      <vt:lpstr>Слайд 23</vt:lpstr>
      <vt:lpstr>Расходы бюджета Яковлевского муниципального района за 2 квартал 2020 года на жилищно-коммунальное хозяйство</vt:lpstr>
      <vt:lpstr>Расходы бюджета Яковлевского муниципального района за 2 квартал 2020 года на образование</vt:lpstr>
      <vt:lpstr>Слайд 26</vt:lpstr>
      <vt:lpstr>Расходы бюджета Яковлевского муниципального района за 2 квартал 2020 года на культуру</vt:lpstr>
      <vt:lpstr>Расходы бюджета Яковлевского муниципального района за 2 квартал 2020 года   на социальную политику</vt:lpstr>
      <vt:lpstr>Расходы бюджета Яковлевского муниципального района за 2 квартал 2020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1989</cp:revision>
  <cp:lastPrinted>2014-05-22T08:02:27Z</cp:lastPrinted>
  <dcterms:created xsi:type="dcterms:W3CDTF">2010-07-02T14:14:42Z</dcterms:created>
  <dcterms:modified xsi:type="dcterms:W3CDTF">2020-11-26T01:39:03Z</dcterms:modified>
</cp:coreProperties>
</file>