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57" r:id="rId18"/>
    <p:sldId id="548" r:id="rId19"/>
    <p:sldId id="512" r:id="rId20"/>
    <p:sldId id="511" r:id="rId21"/>
    <p:sldId id="507" r:id="rId22"/>
    <p:sldId id="561" r:id="rId23"/>
    <p:sldId id="559" r:id="rId24"/>
    <p:sldId id="553" r:id="rId25"/>
    <p:sldId id="552" r:id="rId26"/>
    <p:sldId id="542" r:id="rId27"/>
    <p:sldId id="555" r:id="rId28"/>
    <p:sldId id="558" r:id="rId29"/>
    <p:sldId id="554" r:id="rId30"/>
    <p:sldId id="562" r:id="rId31"/>
    <p:sldId id="573" r:id="rId32"/>
    <p:sldId id="560" r:id="rId33"/>
    <p:sldId id="541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89770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5518E-2"/>
          <c:w val="0.95449844881075496"/>
          <c:h val="0.7755205570862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Val val="1"/>
        </c:dLbls>
        <c:axId val="66643840"/>
        <c:axId val="66645376"/>
      </c:barChart>
      <c:catAx>
        <c:axId val="66643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6645376"/>
        <c:crosses val="autoZero"/>
        <c:auto val="1"/>
        <c:lblAlgn val="ctr"/>
        <c:lblOffset val="100"/>
        <c:tickLblSkip val="1"/>
        <c:tickMarkSkip val="1"/>
      </c:catAx>
      <c:valAx>
        <c:axId val="6664537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615E-2"/>
              <c:y val="0.5322033898304851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one"/>
        <c:crossAx val="66643840"/>
        <c:crosses val="autoZero"/>
        <c:crossBetween val="between"/>
      </c:valAx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595462732252939"/>
          <c:y val="0.2354376444531544"/>
          <c:w val="0.50728155339805825"/>
          <c:h val="0.75724637681160001"/>
        </c:manualLayout>
      </c:layout>
      <c:pieChart>
        <c:varyColors val="1"/>
        <c:ser>
          <c:idx val="0"/>
          <c:order val="0"/>
          <c:explosion val="25"/>
          <c:dPt>
            <c:idx val="0"/>
            <c:explosion val="8"/>
          </c:dPt>
          <c:dLbls>
            <c:dLbl>
              <c:idx val="0"/>
              <c:layout>
                <c:manualLayout>
                  <c:x val="7.0635843916185062E-2"/>
                  <c:y val="-5.022238404569702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 smtClean="0"/>
                      <a:t>НДФЛ</a:t>
                    </a:r>
                    <a:r>
                      <a:rPr lang="ru-RU" sz="1309" dirty="0"/>
                      <a:t>
</a:t>
                    </a:r>
                    <a:r>
                      <a:rPr lang="ru-RU" sz="1309" dirty="0" smtClean="0"/>
                      <a:t>88,5</a:t>
                    </a:r>
                    <a:r>
                      <a:rPr lang="ru-RU" sz="1309" baseline="0" dirty="0" smtClean="0"/>
                      <a:t> </a:t>
                    </a:r>
                    <a:r>
                      <a:rPr lang="ru-RU" sz="1309" dirty="0" smtClean="0"/>
                      <a:t>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-0.11190976124484901"/>
                  <c:y val="7.976049939185887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</a:t>
                    </a:r>
                    <a:r>
                      <a:rPr lang="ru-RU" sz="1035" dirty="0" smtClean="0"/>
                      <a:t>5,0 %</a:t>
                    </a:r>
                    <a:endParaRPr lang="ru-RU" sz="11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-0.14830318554826163"/>
                  <c:y val="7.9167881792553988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Налоги на совокупный доход
</a:t>
                    </a:r>
                    <a:r>
                      <a:rPr lang="ru-RU" sz="1129" dirty="0" smtClean="0"/>
                      <a:t>1,4 %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-0.15197525962752975"/>
                  <c:y val="-9.795683872849296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2,7  %</a:t>
                    </a:r>
                    <a:endParaRPr lang="ru-RU" dirty="0"/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-3.5597967734926029E-3"/>
                  <c:y val="-0.10744476173589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государственная пошлина
</a:t>
                    </a:r>
                    <a:r>
                      <a:rPr lang="ru-RU" sz="1129" dirty="0" smtClean="0"/>
                      <a:t>1,0 %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5"/>
              <c:layout>
                <c:manualLayout>
                  <c:x val="0.12326706208113992"/>
                  <c:y val="-0.121104819719352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Прочие 1,4 %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6"/>
              <c:layout>
                <c:manualLayout>
                  <c:x val="0.15019831547185042"/>
                  <c:y val="-7.1963956886908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/>
                      <a:t>прочие
</a:t>
                    </a:r>
                    <a:r>
                      <a:rPr lang="ru-RU" sz="1309" dirty="0" smtClean="0"/>
                      <a:t>1%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Pos val="bestFit"/>
            <c:showCatName val="1"/>
            <c:showPercent val="1"/>
            <c:showLeaderLines val="1"/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84.5</c:v>
                </c:pt>
                <c:pt idx="1">
                  <c:v>7.4</c:v>
                </c:pt>
                <c:pt idx="2">
                  <c:v>2.1</c:v>
                </c:pt>
                <c:pt idx="3">
                  <c:v>3.9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</c:ser>
        <c:firstSliceAng val="0"/>
      </c:pieChart>
      <c:spPr>
        <a:noFill/>
        <a:ln w="25407">
          <a:noFill/>
        </a:ln>
      </c:spPr>
    </c:plotArea>
    <c:plotVisOnly val="1"/>
    <c:dispBlanksAs val="zero"/>
  </c:chart>
  <c:txPr>
    <a:bodyPr/>
    <a:lstStyle/>
    <a:p>
      <a:pPr>
        <a:defRPr sz="16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10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noFill/>
          <a:prstDash val="solid"/>
        </a:ln>
        <a:effectLst>
          <a:outerShdw blurRad="50800" dist="50800" dir="5400000" algn="ctr" rotWithShape="0">
            <a:schemeClr val="bg1"/>
          </a:outerShdw>
        </a:effectLst>
      </c:spPr>
    </c:sideWall>
    <c:backWall>
      <c:spPr>
        <a:noFill/>
        <a:ln w="12700">
          <a:noFill/>
          <a:prstDash val="solid"/>
        </a:ln>
        <a:effectLst>
          <a:outerShdw blurRad="50800" dist="50800" dir="5400000" algn="ctr" rotWithShape="0">
            <a:schemeClr val="bg1"/>
          </a:outerShdw>
        </a:effectLst>
      </c:spPr>
    </c:backWall>
    <c:plotArea>
      <c:layout>
        <c:manualLayout>
          <c:layoutTarget val="inner"/>
          <c:xMode val="edge"/>
          <c:yMode val="edge"/>
          <c:x val="0.19811320754717227"/>
          <c:y val="2.8517110266159811E-2"/>
          <c:w val="0.5911949685534591"/>
          <c:h val="0.8992395437262268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08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8628547801750736E-2"/>
                  <c:y val="-5.0879465728705629E-2"/>
                </c:manualLayout>
              </c:layout>
              <c:spPr>
                <a:noFill/>
                <a:ln w="21662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5003566861834591E-2"/>
                  <c:y val="-4.2997328036698132E-2"/>
                </c:manualLayout>
              </c:layout>
              <c:tx>
                <c:rich>
                  <a:bodyPr/>
                  <a:lstStyle/>
                  <a:p>
                    <a:pPr>
                      <a:defRPr sz="78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390" dirty="0" smtClean="0"/>
                      <a:t>167 159,7</a:t>
                    </a:r>
                    <a:endParaRPr lang="en-US" sz="1397" dirty="0"/>
                  </a:p>
                </c:rich>
              </c:tx>
              <c:spPr>
                <a:noFill/>
                <a:ln w="21662">
                  <a:noFill/>
                </a:ln>
              </c:spPr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79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 3 квартал 2019 года</c:v>
                </c:pt>
                <c:pt idx="1">
                  <c:v>3 квартал  2020 года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157769.1</c:v>
                </c:pt>
                <c:pt idx="1">
                  <c:v>196027.5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93366"/>
            </a:solidFill>
            <a:ln w="1083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9.9194472485811619E-2"/>
                  <c:y val="-3.6455510628739113E-2"/>
                </c:manualLayout>
              </c:layout>
              <c:spPr>
                <a:noFill/>
                <a:ln w="21662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8.6939722278304973E-2"/>
                  <c:y val="-6.6790570097656723E-2"/>
                </c:manualLayout>
              </c:layout>
              <c:spPr>
                <a:noFill/>
                <a:ln w="21662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79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 3 квартал 2019 года</c:v>
                </c:pt>
                <c:pt idx="1">
                  <c:v>3 квартал  2020 года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89431.6</c:v>
                </c:pt>
                <c:pt idx="1">
                  <c:v>132718.20000000001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083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0.57475299423998072"/>
                  <c:y val="-9.4403020497886528E-2"/>
                </c:manualLayout>
              </c:layout>
              <c:showVal val="1"/>
            </c:dLbl>
            <c:dLbl>
              <c:idx val="1"/>
              <c:layout>
                <c:manualLayout>
                  <c:x val="0.29606832115737247"/>
                  <c:y val="-9.4403020497886528E-2"/>
                </c:manualLayout>
              </c:layout>
              <c:showVal val="1"/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79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 3 квартал 2019 года</c:v>
                </c:pt>
                <c:pt idx="1">
                  <c:v>3 квартал  2020 года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gapDepth val="0"/>
        <c:shape val="cylinder"/>
        <c:axId val="81745408"/>
        <c:axId val="81746944"/>
        <c:axId val="0"/>
      </c:bar3DChart>
      <c:catAx>
        <c:axId val="81745408"/>
        <c:scaling>
          <c:orientation val="minMax"/>
        </c:scaling>
        <c:axPos val="b"/>
        <c:numFmt formatCode="General" sourceLinked="1"/>
        <c:tickLblPos val="low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1746944"/>
        <c:crosses val="autoZero"/>
        <c:auto val="1"/>
        <c:lblAlgn val="ctr"/>
        <c:lblOffset val="100"/>
        <c:tickLblSkip val="1"/>
        <c:tickMarkSkip val="1"/>
      </c:catAx>
      <c:valAx>
        <c:axId val="81746944"/>
        <c:scaling>
          <c:orientation val="minMax"/>
        </c:scaling>
        <c:axPos val="l"/>
        <c:majorGridlines>
          <c:spPr>
            <a:ln w="0">
              <a:solidFill>
                <a:srgbClr val="000000"/>
              </a:solidFill>
              <a:prstDash val="solid"/>
            </a:ln>
          </c:spPr>
        </c:majorGridlines>
        <c:numFmt formatCode="#,##0.00" sourceLinked="1"/>
        <c:tickLblPos val="nextTo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7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1745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57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3.4920634920634921E-2"/>
          <c:w val="0.982222222222219"/>
          <c:h val="0.683727534058242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Lbls>
            <c:dLbl>
              <c:idx val="0"/>
              <c:layout>
                <c:manualLayout>
                  <c:x val="9.606371958901419E-3"/>
                  <c:y val="-4.61921526358520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 b="1" dirty="0" smtClean="0"/>
                      <a:t>2</a:t>
                    </a:r>
                    <a:r>
                      <a:rPr lang="ru-RU" sz="1400" b="1" baseline="0" dirty="0" smtClean="0"/>
                      <a:t> 700,0</a:t>
                    </a:r>
                    <a:endParaRPr lang="en-US" sz="1400" b="1" dirty="0"/>
                  </a:p>
                </c:rich>
              </c:tx>
              <c:numFmt formatCode="#,##0.0" sourceLinked="0"/>
              <c:spPr/>
            </c:dLbl>
            <c:dLbl>
              <c:idx val="1"/>
              <c:layout>
                <c:manualLayout>
                  <c:x val="3.2374593175853082E-2"/>
                  <c:y val="-4.3490063742032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600" b="1" dirty="0" smtClean="0"/>
                      <a:t>1 863,6</a:t>
                    </a:r>
                    <a:endParaRPr lang="en-US" sz="1600" b="1" dirty="0"/>
                  </a:p>
                </c:rich>
              </c:tx>
              <c:numFmt formatCode="#,##0.0" sourceLinked="0"/>
              <c:spPr/>
            </c:dLbl>
            <c:numFmt formatCode="#,##0.0" sourceLinked="0"/>
            <c:showVal val="1"/>
          </c:dLbls>
          <c:cat>
            <c:strRef>
              <c:f>Лист1!$B$1:$C$1</c:f>
              <c:strCache>
                <c:ptCount val="2"/>
                <c:pt idx="0">
                  <c:v>План - 3 квартал 2020 года</c:v>
                </c:pt>
                <c:pt idx="1">
                  <c:v>Факт - 3 квартал 2020 года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2700</c:v>
                </c:pt>
                <c:pt idx="1">
                  <c:v>1863.6</c:v>
                </c:pt>
              </c:numCache>
            </c:numRef>
          </c:val>
        </c:ser>
        <c:shape val="cylinder"/>
        <c:axId val="82368768"/>
        <c:axId val="83431424"/>
        <c:axId val="0"/>
      </c:bar3DChart>
      <c:catAx>
        <c:axId val="82368768"/>
        <c:scaling>
          <c:orientation val="minMax"/>
        </c:scaling>
        <c:axPos val="b"/>
        <c:numFmt formatCode="General" sourceLinked="0"/>
        <c:tickLblPos val="nextTo"/>
        <c:crossAx val="83431424"/>
        <c:crosses val="autoZero"/>
        <c:auto val="1"/>
        <c:lblAlgn val="ctr"/>
        <c:lblOffset val="100"/>
      </c:catAx>
      <c:valAx>
        <c:axId val="83431424"/>
        <c:scaling>
          <c:orientation val="minMax"/>
          <c:min val="0"/>
        </c:scaling>
        <c:delete val="1"/>
        <c:axPos val="l"/>
        <c:numFmt formatCode="#,##0.0" sourceLinked="1"/>
        <c:tickLblPos val="nextTo"/>
        <c:crossAx val="82368768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14CBC5EB-7AA7-446C-A6B3-6316FB559CE1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C470C9D4-7615-4E13-AE06-C1F368627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566C1C-166D-4BD9-84E6-2EF6E134626D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2CDD6E-9A07-4525-A23F-2E8BF2AE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6" tIns="45353" rIns="90706" bIns="45353" anchor="b"/>
          <a:lstStyle/>
          <a:p>
            <a:pPr algn="r" defTabSz="906463"/>
            <a:fld id="{A0F2AD4F-FB1B-4193-9F15-EE8268F4A74E}" type="slidenum">
              <a:rPr lang="ru-RU" sz="1200">
                <a:latin typeface="Calibri" pitchFamily="34" charset="0"/>
              </a:rPr>
              <a:pPr algn="r" defTabSz="906463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4A341C2-2602-408F-A452-87B968E363C2}" type="slidenum">
              <a:rPr lang="ru-RU" smtClean="0"/>
              <a:pPr defTabSz="906463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983A1E7-8D56-4ADE-84BB-7D6B6DAD004C}" type="slidenum">
              <a:rPr lang="ru-RU" smtClean="0"/>
              <a:pPr defTabSz="90646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DF3C7114-A379-47E8-9EC1-40E0567C4DD2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F9EED9A-053A-40E7-9C2E-D4513F551AD3}" type="slidenum">
              <a:rPr lang="ru-RU" smtClean="0"/>
              <a:pPr defTabSz="906463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52F801F7-3084-4F3B-B532-AADAA52739C6}" type="slidenum">
              <a:rPr lang="ru-RU" smtClean="0">
                <a:solidFill>
                  <a:srgbClr val="000000"/>
                </a:solidFill>
              </a:rPr>
              <a:pPr defTabSz="906463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5D4FD69-64F6-4A4E-95D8-57A810BBCC73}" type="slidenum">
              <a:rPr lang="ru-RU" smtClean="0"/>
              <a:pPr defTabSz="906463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2CFB020-63E7-426A-84D9-30B18F005159}" type="slidenum">
              <a:rPr lang="ru-RU" smtClean="0"/>
              <a:pPr defTabSz="906463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3EAAFA6-6989-472E-84BA-54DFD75FC59A}" type="slidenum">
              <a:rPr lang="ru-RU" smtClean="0"/>
              <a:pPr defTabSz="90646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C77AA13-BE8A-4802-980A-6F47D13ECE25}" type="slidenum">
              <a:rPr lang="ru-RU" smtClean="0"/>
              <a:pPr defTabSz="906463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4FCA-0C7A-409D-9B32-9BEB1EBEBE99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BFD-996A-4DC4-AD2C-33C14BB5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60C7-5390-4E08-ACFC-294C21549C9D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E26-B775-4EF1-B9F3-4AB941FCB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6DB9-FA78-4B01-9580-D41C5BE79385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C961-AEB4-4BED-AD52-CEF2BECD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E354-D081-4F19-88D9-B19DFF7FACE7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44F2-D849-4F5B-A230-C33EC8901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339C-AFF7-445F-9B95-03C80E4E388A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4057-A2F7-41A6-9734-7B3350BB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3FB-C99E-4A69-8885-D51656852FB9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2F6E-A61A-4527-B614-71774475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0E6-7449-40CA-91BE-CCB45C064595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FF33-7610-4902-B3AB-7B520E7C7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78A6-092F-40BE-936E-37DACD5B045E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D6AF-D5C1-4CFE-B25A-3B74EA5E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EB44-6BA8-4311-8C8B-EECB354B1CFC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E4B6-84B5-4698-8EE6-E9ADE7D68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A5D-9CC8-4936-9CC9-0E0B2A9EE982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DDE5-2315-4694-B43B-ED0B4E64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697C-A78A-4B5C-8C3F-93613607D6AB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DED4-FD1D-4EE8-A76B-89A1A656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F74D-1E46-4219-8879-11EA654FB5D1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6D56-DBB3-4491-99C8-DDBE35B0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2CCE53-7C97-4CAE-87E7-A719DF55463C}" type="datetime1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969D7B-AC37-409B-A7B3-50B02981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oleObject" Target="../embeddings/_____Microsoft_Office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png"/><Relationship Id="rId4" Type="http://schemas.openxmlformats.org/officeDocument/2006/relationships/oleObject" Target="../embeddings/_____Microsoft_Office_Excel_97-2003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7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jpeg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27 октября </a:t>
            </a:r>
            <a:r>
              <a:rPr lang="ru-RU" b="1" dirty="0">
                <a:solidFill>
                  <a:srgbClr val="FFFF00"/>
                </a:solidFill>
              </a:rPr>
              <a:t>2020 года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3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квартал 2020 года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годовом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фактические поступления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>
              <a:buFont typeface="Arial" charset="0"/>
              <a:buChar char="•"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146" name="Содержимое 4"/>
          <p:cNvGraphicFramePr>
            <a:graphicFrameLocks/>
          </p:cNvGraphicFramePr>
          <p:nvPr/>
        </p:nvGraphicFramePr>
        <p:xfrm>
          <a:off x="5505450" y="3429000"/>
          <a:ext cx="3305175" cy="3105150"/>
        </p:xfrm>
        <a:graphic>
          <a:graphicData uri="http://schemas.openxmlformats.org/presentationml/2006/ole">
            <p:oleObj spid="_x0000_s6146" name="Worksheet" r:id="rId4" imgW="3304984" imgH="3104959" progId="Excel.Sheet.8">
              <p:embed/>
            </p:oleObj>
          </a:graphicData>
        </a:graphic>
      </p:graphicFrame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214938"/>
            <a:ext cx="2571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2143125"/>
            <a:ext cx="1758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42875" y="2214563"/>
            <a:ext cx="7286625" cy="4429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3 квартал 2020 года проведена работа по передаче в аренду 8 земельных участков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и заключено 8 договоров аренды этих участков, заключено 7 договоров  аренды имущества.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аренды земельных участков в бюджет района поступило 3 025,8 тыс. рублей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при годовом плане  2 810,0 тыс. рублей, что на 380,1  тыс. рублей больше, чем в аналогичном периоде прошлого года, план выполнен на 107,7%.  </a:t>
            </a: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3000375" y="4857750"/>
            <a:ext cx="41433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аренды муниципального имущества поступило в бюджет 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781,1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80,5%. 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размера поступления арендной платы произошло в связи с образовавшейся задолженностью у двух арендаторов, а также расторжением одного договора аренды имущества.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000500"/>
            <a:ext cx="175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72000"/>
            <a:ext cx="25717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437" name="Содержимое 6"/>
          <p:cNvSpPr txBox="1">
            <a:spLocks/>
          </p:cNvSpPr>
          <p:nvPr/>
        </p:nvSpPr>
        <p:spPr bwMode="auto">
          <a:xfrm>
            <a:off x="142875" y="1071563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предусмотренном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третьем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отделом проводилась работа по постановке на кадастровый учет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третьем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в районный бюджет от продажи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земельных участков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1 860,4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годовом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2 150,0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86,5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286000" y="4429125"/>
            <a:ext cx="6429375" cy="140017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3 квартал 2020 года поступило доходов от оказания платных услуг 4,6 тыс. рублей, при годовом плане 15,0 тыс. рублей, что составило 30 %. Недовыполнение плана объясняется тем, что с 30 марта 2020 года по 13 июля 2020 года. МКУ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библиотека не осуществляла библиотечное обслуживание населения.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3000375" y="1571625"/>
            <a:ext cx="5657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в бюджет района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267,8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утвержденном годовом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рублей, что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86,4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к плану.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поступили от найма муниципального жилищного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271,4 тыс. рублей фактически поступило за 3 квартал 2020 года 41,9 тыс. рублей, исполнение составило 15,4 %.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60 %.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среду, поэтому в доход бюджета района платежи за 3 квартал 2020 года поступят в 4 квартале 2020 года.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5929313" cy="5357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 общем, за 3 квартал 2020 года, поступило 255,8 тыс. рублей , исполнение 21,3 %  от плановых назначений  1 200,0 тыс. 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74638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643998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Поступление безвозмездных поступлений в бюджет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 за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года</a:t>
            </a: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75" y="1647825"/>
          <a:ext cx="9039225" cy="4772025"/>
        </p:xfrm>
        <a:graphic>
          <a:graphicData uri="http://schemas.openxmlformats.org/presentationml/2006/ole">
            <p:oleObj spid="_x0000_s7170" name="Worksheet" r:id="rId4" imgW="9039416" imgH="4771882" progId="Excel.Sheet.8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71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за 3 квартал 2020 года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всего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406 263,4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643063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46 023,6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1 080,3тыс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13 194,4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22 041,9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227 242,0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4357688" y="3357563"/>
            <a:ext cx="10287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14 310,5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4786313" y="4143375"/>
            <a:ext cx="1233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714875" y="3571875"/>
            <a:ext cx="142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5643563" y="4857750"/>
            <a:ext cx="102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64 339,8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6286500" y="4000500"/>
            <a:ext cx="10287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1 098,4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  425,0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211,6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14 911,1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плана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расходам                            за 3 квартал 2020 года, тыс. руб.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3" y="1213002"/>
          <a:ext cx="8858312" cy="5428619"/>
        </p:xfrm>
        <a:graphic>
          <a:graphicData uri="http://schemas.openxmlformats.org/drawingml/2006/table">
            <a:tbl>
              <a:tblPr/>
              <a:tblGrid>
                <a:gridCol w="594416"/>
                <a:gridCol w="3979959"/>
                <a:gridCol w="1916630"/>
                <a:gridCol w="1266555"/>
                <a:gridCol w="1100752"/>
              </a:tblGrid>
              <a:tr h="501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Процент исполнения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62 284,3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46 023,6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1 368,5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940,8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24 357,7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13 194,4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92 382,8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22 041,9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316 200,8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227 242,0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24 089,9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14 310,5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82 390,9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64 339,8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4 773,4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098 4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2 900,0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18 883,9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14 911,1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616 522.2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406 263,4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исполнения бюджета района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 3 квартал 2020 года </a:t>
            </a: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2928926" y="1428737"/>
          <a:ext cx="6215074" cy="5000660"/>
        </p:xfrm>
        <a:graphic>
          <a:graphicData uri="http://schemas.openxmlformats.org/presentationml/2006/ole">
            <p:oleObj spid="_x0000_s8194" name="Worksheet" r:id="rId3" imgW="4886325" imgH="5305520" progId="Excel.Sheet.8">
              <p:embed/>
            </p:oleObj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786188"/>
            <a:ext cx="25130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Финансирование муниципальных 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5357813" y="1714500"/>
            <a:ext cx="3022600" cy="2214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73 442,96 тыс. руб. 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571500" y="1643063"/>
            <a:ext cx="28575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161 821, 27 тыс. руб.  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0056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14938"/>
            <a:ext cx="2273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143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35768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 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85725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42875" y="855663"/>
            <a:ext cx="8858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50 578,6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от плановых назначений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62 284,3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81,2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в том числе: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органов местного самоуправления района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направлено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32 143,9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при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16 203,00 тыс. рублей, направлено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15 592,9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федерального бюджета оплачено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1 595,7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краевого бюджета оплачено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982,4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659,7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специалиста по охране труда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308,3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на 2019-2025 годы» ,  подпрограмма «Повышение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муниципальными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финансами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районе»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по состоянию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октября 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не производились.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357688"/>
            <a:ext cx="3143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года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357188" y="4000500"/>
            <a:ext cx="30003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разделу «Национальная оборона»   в район поступают средства по выполнению полномочий по первичному воинскому учету на территориях, где отсутствуют военные комиссариаты. Из средств федерального бюджета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поступило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1080,3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от плана – 1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368,6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78,9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 Данные средства субвенции переданы бюджетам  сельских поселений для выполнения указанных полномочий.</a:t>
            </a:r>
          </a:p>
        </p:txBody>
      </p:sp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500563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3214688" y="1857375"/>
            <a:ext cx="4214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-24 357,7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рублей, исполнение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квартал 2020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–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16 268,9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66,8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6963" y="2071688"/>
            <a:ext cx="1444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14313"/>
            <a:ext cx="8666162" cy="1071562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3 квартал 2020 года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428625" y="150018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r>
              <a:rPr lang="ru-RU" altLang="ru-RU" sz="4400" b="1" dirty="0" smtClean="0">
                <a:latin typeface="Times New Roman" pitchFamily="18" charset="0"/>
              </a:rPr>
              <a:t>36 866,3</a:t>
            </a:r>
            <a:endParaRPr lang="ru-RU" altLang="ru-RU" sz="4400" b="1" dirty="0">
              <a:latin typeface="Times New Roman" pitchFamily="18" charset="0"/>
            </a:endParaRPr>
          </a:p>
          <a:p>
            <a:pPr algn="ctr" defTabSz="912813"/>
            <a:r>
              <a:rPr lang="ru-RU" altLang="ru-RU" sz="44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 dirty="0"/>
              <a:t>Жилищное хозяйство  </a:t>
            </a:r>
          </a:p>
          <a:p>
            <a:pPr algn="ctr"/>
            <a:r>
              <a:rPr lang="ru-RU" altLang="ru-RU" sz="1100" b="1" dirty="0" smtClean="0"/>
              <a:t>14 482,5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Благоустройство – </a:t>
            </a:r>
          </a:p>
          <a:p>
            <a:pPr algn="ctr"/>
            <a:r>
              <a:rPr lang="ru-RU" altLang="ru-RU" sz="1100" b="1" dirty="0" smtClean="0"/>
              <a:t>231,7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2 230,4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Коммунальное хозяйство  </a:t>
            </a:r>
          </a:p>
          <a:p>
            <a:pPr algn="ctr"/>
            <a:r>
              <a:rPr lang="ru-RU" altLang="ru-RU" sz="1100" b="1" dirty="0" smtClean="0"/>
              <a:t>19 921,7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</a:p>
          <a:p>
            <a:pPr algn="just"/>
            <a:r>
              <a:rPr lang="ru-RU" altLang="ru-RU" sz="1100" b="1"/>
              <a:t>взносов за капитальный </a:t>
            </a:r>
          </a:p>
          <a:p>
            <a:pPr algn="just"/>
            <a:r>
              <a:rPr lang="ru-RU" altLang="ru-RU" sz="1100" b="1"/>
              <a:t>ремонт муниципального</a:t>
            </a:r>
          </a:p>
          <a:p>
            <a:pPr algn="just"/>
            <a:r>
              <a:rPr lang="ru-RU" altLang="ru-RU" sz="1100" b="1"/>
              <a:t> жилищного фонда.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 Данные средства  направлены на содержание и модернизацию </a:t>
            </a:r>
          </a:p>
          <a:p>
            <a:pPr algn="ctr"/>
            <a:r>
              <a:rPr lang="ru-RU" altLang="ru-RU" sz="1100" b="1"/>
              <a:t>коммунальной инфраструктуры.</a:t>
            </a:r>
          </a:p>
          <a:p>
            <a:pPr algn="ctr">
              <a:buFontTx/>
              <a:buChar char="-"/>
            </a:pPr>
            <a:endParaRPr lang="ru-RU" altLang="ru-RU" sz="1100" b="1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3 квартал 2020 года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227 242,0 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51 604,3 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85750" y="4071938"/>
            <a:ext cx="2143125" cy="584200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defTabSz="912813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159 165,1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23 401,9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15 552,9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2 469,6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86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Исполнение по разделу «Дошкольное образование»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51 604,3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тыс.рублей  от плана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63 555,5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81,2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Сеть образовательных учреждений, реализующих в районе программу                                            дошкольного образования,  в настоящее время включает 4 учреждения.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По данному разделу реализуются: подпрограмма «Развитие системы дошкольного образования»; подпрограмма «Пожарная безопасность».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72438" y="214313"/>
            <a:ext cx="73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6572250" y="142875"/>
          <a:ext cx="2428875" cy="2286000"/>
        </p:xfrm>
        <a:graphic>
          <a:graphicData uri="http://schemas.openxmlformats.org/presentationml/2006/ole">
            <p:oleObj spid="_x0000_s9218" r:id="rId3" imgW="2432515" imgH="2286198" progId="Excel.Sheet.8">
              <p:embed/>
            </p:oleObj>
          </a:graphicData>
        </a:graphic>
      </p:graphicFrame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2712">
            <a:off x="51446" y="189338"/>
            <a:ext cx="1593261" cy="1299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 образовательным учреждениям относятся 5 школ района.</a:t>
            </a:r>
          </a:p>
        </p:txBody>
      </p:sp>
      <p:graphicFrame>
        <p:nvGraphicFramePr>
          <p:cNvPr id="9219" name="Диаграмма 10"/>
          <p:cNvGraphicFramePr>
            <a:graphicFrameLocks/>
          </p:cNvGraphicFramePr>
          <p:nvPr/>
        </p:nvGraphicFramePr>
        <p:xfrm>
          <a:off x="2076451" y="2505075"/>
          <a:ext cx="2281235" cy="2581275"/>
        </p:xfrm>
        <a:graphic>
          <a:graphicData uri="http://schemas.openxmlformats.org/presentationml/2006/ole">
            <p:oleObj spid="_x0000_s9219" name="Worksheet" r:id="rId5" imgW="2543175" imgH="2438448" progId="Excel.Sheet.8">
              <p:embed/>
            </p:oleObj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16430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0438" y="2643188"/>
            <a:ext cx="688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/>
              <a:t>.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4429125" y="3000375"/>
            <a:ext cx="4714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Дом детского творчества»;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ДО«Детский оздоровительно-образовательного спортивного центра» с. Яковлевка;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graphicFrame>
        <p:nvGraphicFramePr>
          <p:cNvPr id="9220" name="Object 13"/>
          <p:cNvGraphicFramePr>
            <a:graphicFrameLocks/>
          </p:cNvGraphicFramePr>
          <p:nvPr/>
        </p:nvGraphicFramePr>
        <p:xfrm>
          <a:off x="6791325" y="3933825"/>
          <a:ext cx="1914525" cy="2581275"/>
        </p:xfrm>
        <a:graphic>
          <a:graphicData uri="http://schemas.openxmlformats.org/presentationml/2006/ole">
            <p:oleObj spid="_x0000_s9220" name="Worksheet" r:id="rId7" imgW="1771650" imgH="2390870" progId="Excel.Sheet.8">
              <p:embed/>
            </p:oleObj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4429125" y="3786188"/>
            <a:ext cx="2571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 «Яковлевская детская школа искусств».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214313" y="5214938"/>
            <a:ext cx="6072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Исполнение за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57,9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 При плане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4 265,7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  произведены расходы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2 469,6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643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2857500" cy="19288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14422"/>
            <a:ext cx="2857520" cy="157163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 2792,0 тыс. рублей, при плане –  6951,1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40,2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%</a:t>
            </a:r>
            <a:r>
              <a:rPr lang="ru-RU" altLang="ru-RU" sz="1200" b="1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678" y="1571612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643050"/>
            <a:ext cx="2796313" cy="1857388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15 778,5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6512" y="3143248"/>
            <a:ext cx="2643206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6179,9 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19487,3 тыс. рублей или  31,7%.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3 квартал 2020 года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4929198"/>
            <a:ext cx="2786082" cy="171451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165,0 тыс. рублей, на отчетную дату исполнение составило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6,3 тыс. рублей,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3,8 %</a:t>
            </a:r>
            <a:r>
              <a:rPr lang="ru-RU" altLang="ru-RU" sz="1300" b="1" dirty="0" smtClean="0"/>
              <a:t>.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143240" y="3714752"/>
            <a:ext cx="2857520" cy="2214578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1 617,6 тыс. рублей от плана 4 400,0 тыс. рублей, исполнение 36,76 %</a:t>
            </a:r>
            <a:r>
              <a:rPr lang="ru-RU" altLang="ru-RU" sz="1300" b="1" dirty="0" smtClean="0"/>
              <a:t>.</a:t>
            </a:r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1500188"/>
            <a:ext cx="25336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0"/>
            <a:ext cx="19716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00430" y="2143116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3 квартал 2020 года 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287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57875" y="242887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8" y="2428875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857500" y="1500188"/>
            <a:ext cx="3901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69 052,7 тыс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0" y="3214688"/>
            <a:ext cx="27860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963,6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тыс. руб.                           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при плане 2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360,0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исполнение 50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% (доплата к пенсии муниципальным служащим)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5786438" y="2786063"/>
            <a:ext cx="335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63 749,7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при плане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76 005,8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83,9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 данному разделу приобретено жилье детям-сиротам в сумме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26 625,2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2740025" y="3771900"/>
            <a:ext cx="95885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5307806" y="3993357"/>
            <a:ext cx="9763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786063" y="4500563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 разделу «Социальное обеспечение населения» исполнение составило 240,0 тыс. рублей при годовом плане 4 585,0 тыс. рублей, исполнение 5,2 %.</a:t>
            </a: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0"/>
            <a:ext cx="2500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5786438"/>
            <a:ext cx="3071813" cy="92868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МП «Доступная среда» –</a:t>
            </a:r>
            <a:r>
              <a:rPr lang="ru-RU" altLang="ru-RU" sz="1200" b="1" dirty="0" smtClean="0"/>
              <a:t> </a:t>
            </a:r>
            <a:r>
              <a:rPr lang="ru-RU" altLang="ru-RU" sz="1100" b="1" dirty="0" smtClean="0"/>
              <a:t>при плане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30,0 тыс. руб. исполнение во 2 квартале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не производилось (обеспечение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беспрепятственного доступа инвалидов к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объектам социальной инфраструктуры)</a:t>
            </a:r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403725"/>
            <a:ext cx="2143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500688" y="5857875"/>
            <a:ext cx="3643312" cy="1000125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50,0 тыс. рублей, исполнение 33,28 тыс. рублей или 66,6 % (мероприятия по социализации пожилых людей в обществе).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069556" y="3860007"/>
            <a:ext cx="7604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0"/>
            <a:ext cx="2143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225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709025" cy="465137"/>
          </a:xfrm>
        </p:spPr>
        <p:txBody>
          <a:bodyPr/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3 квартал 2020 года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357313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604,1 тыс. руб.</a:t>
            </a:r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муниципальном районе» на 2019-2025 годы исполняется двумя учреждениями района: МКУ «Центр обеспечения и сопровождения образования» 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365,7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 и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Администрацией района-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190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2428875" y="3286125"/>
            <a:ext cx="6572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604,1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 от плана 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4 773,4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11,6%.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 данному разделу запланировано строительство спортивных площадок на условиях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из средств краевого бюджета.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5143500"/>
            <a:ext cx="2130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5072063"/>
            <a:ext cx="2597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5286375"/>
            <a:ext cx="20716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года  тыс. рублей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85720" y="2857496"/>
          <a:ext cx="5286412" cy="3784173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1357322"/>
                <a:gridCol w="1285884"/>
                <a:gridCol w="785818"/>
              </a:tblGrid>
              <a:tr h="75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квартал 2019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квартал 2020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60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105 684,6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149 988,4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141,9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208 956,1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255 941,9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122,5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314 640,7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405 930,3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129,0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35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328 274,0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406 263,4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123,8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28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- 3 169,0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- 3 381,0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3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2020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составили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425,0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запланированных годовых ассигнованиях  – 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900,0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83,6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обслуживание муниципального долга </a:t>
            </a:r>
          </a:p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3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2714625" y="1214438"/>
            <a:ext cx="6143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   Структура муниципального долга представлена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бюджетными кредитами в размере 8 170,0 тыс. рублей, привлеченным в местный бюджет из краевого бюджета.</a:t>
            </a:r>
          </a:p>
          <a:p>
            <a:pPr>
              <a:buFontTx/>
              <a:buChar char="-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25 декабря 2017 года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Яковлевский муниципальный район заключил договор № 03/17 о предоставлении бюджетного кредита в сумме 5 000,0 тыс. рублей сроком на три года, до 20 декабря 2020 года на частичное покрытие дефицита бюджета Яковлевского муниципального района. </a:t>
            </a:r>
          </a:p>
        </p:txBody>
      </p:sp>
      <p:graphicFrame>
        <p:nvGraphicFramePr>
          <p:cNvPr id="10242" name="Диаграмма 4"/>
          <p:cNvGraphicFramePr>
            <a:graphicFrameLocks/>
          </p:cNvGraphicFramePr>
          <p:nvPr/>
        </p:nvGraphicFramePr>
        <p:xfrm>
          <a:off x="285750" y="3071813"/>
          <a:ext cx="3357563" cy="2746375"/>
        </p:xfrm>
        <a:graphic>
          <a:graphicData uri="http://schemas.openxmlformats.org/presentationml/2006/ole">
            <p:oleObj spid="_x0000_s10242" r:id="rId3" imgW="3359187" imgH="2743438" progId="Excel.Sheet.8">
              <p:embed/>
            </p:oleObj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571875" y="3857625"/>
            <a:ext cx="5357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погашение процентов по муниципальному долгу было направлено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232,5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272,7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рублей. Исполнение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85,3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Проценты выплачиваются в рамках Муниципальной программы «Экономическое развитие и инновационная экономика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района» на 2019-2025 годы,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14313" y="5500688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подпрограмма «Повышение эффективности управления муниципальными финансами в Яковлевском муниципальном районе» на 2019-2025 годы.</a:t>
            </a:r>
          </a:p>
        </p:txBody>
      </p:sp>
      <p:pic>
        <p:nvPicPr>
          <p:cNvPr id="10248" name="Picture 12" descr="Картинки по запросу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521493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Картинки по запросу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357313"/>
            <a:ext cx="23002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3071813" y="2857500"/>
            <a:ext cx="5857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- 28 мая 2018 года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01/18 о предоставлении бюджетного кредита в сумме 3 170,0 тыс. рублей  сроком на три года, до 01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октября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2021 года на частичное покрытие дефицита бюджета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3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2020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межбюджетные трансферты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214938"/>
            <a:ext cx="28908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72125" y="3500438"/>
          <a:ext cx="342902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928694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558,9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471,0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251,8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694,5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021,2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665,6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959,7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478,8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548,7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879,7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71563"/>
            <a:ext cx="87772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за 3 квартал 2020 года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</a:rPr>
              <a:t>405 930,3 </a:t>
            </a:r>
            <a:r>
              <a:rPr lang="ru-RU" altLang="ru-RU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143 749,5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6 238,9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255 941,9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3B3A"/>
                </a:solidFill>
              </a:rPr>
              <a:t>132 718,2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  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2 105,5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1 205,2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– 4,6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41,9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4442"/>
                </a:solidFill>
              </a:rPr>
              <a:t>1 860,4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6215063" y="3714750"/>
            <a:ext cx="2738437" cy="642938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209 950,2 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6215063" y="2643188"/>
            <a:ext cx="2736850" cy="35718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Дотации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19 306,2 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7 720,6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4 074,7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255,8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6215063" y="3143250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Субсидии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23 614,4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6215063" y="4429125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Иные межбюджетные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3 071,9 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3214688" y="6215063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Невыясненные поступления –  </a:t>
            </a:r>
          </a:p>
          <a:p>
            <a:pPr algn="ctr" defTabSz="912813"/>
            <a:r>
              <a:rPr lang="ru-RU" altLang="ru-RU" sz="1200" b="1" dirty="0" smtClean="0">
                <a:solidFill>
                  <a:srgbClr val="004442"/>
                </a:solidFill>
              </a:rPr>
              <a:t>1,5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за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3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квартал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360363" y="-360363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857250" y="1357313"/>
          <a:ext cx="750093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00063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25,99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Данный норматив сложился из дополнительного норматива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размере 19,387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%, 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соответствии с Законом Приморского края «О краевом бюджете на 2018 год и плановый период 2019 и 2020 годов»  и основного норматива отчислений от НДФЛ в бюджет района – 13 процентов. </a:t>
            </a: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428625" y="754063"/>
          <a:ext cx="5572125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170903 w 3929090"/>
              <a:gd name="T3" fmla="*/ 0 h 2585323"/>
              <a:gd name="T4" fmla="*/ 170903 w 3929090"/>
              <a:gd name="T5" fmla="*/ 1834354315 h 2585323"/>
              <a:gd name="T6" fmla="*/ 0 w 3929090"/>
              <a:gd name="T7" fmla="*/ 1834354315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РФ в размере 0,17206 %</a:t>
            </a: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7358063" y="114300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3790950" y="1285875"/>
          <a:ext cx="2667000" cy="2981325"/>
        </p:xfrm>
        <a:graphic>
          <a:graphicData uri="http://schemas.openxmlformats.org/presentationml/2006/ole">
            <p:oleObj spid="_x0000_s3074" name="Worksheet" r:id="rId4" imgW="2533460" imgH="2867073" progId="Excel.Sheet.8">
              <p:embed/>
            </p:oleObj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4429125" y="4286250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3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2019 </a:t>
            </a:r>
            <a:r>
              <a:rPr lang="ru-RU" sz="1200" b="1" dirty="0"/>
              <a:t>года</a:t>
            </a:r>
          </a:p>
        </p:txBody>
      </p:sp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6572250" y="3362325"/>
          <a:ext cx="2695575" cy="2581275"/>
        </p:xfrm>
        <a:graphic>
          <a:graphicData uri="http://schemas.openxmlformats.org/presentationml/2006/ole">
            <p:oleObj spid="_x0000_s3075" name="Worksheet" r:id="rId5" imgW="2543175" imgH="2438448" progId="Excel.Sheet.8">
              <p:embed/>
            </p:oleObj>
          </a:graphicData>
        </a:graphic>
      </p:graphicFrame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6786563" y="6143625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3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2020 </a:t>
            </a:r>
            <a:r>
              <a:rPr lang="ru-RU" sz="1200" b="1" dirty="0"/>
              <a:t>года</a:t>
            </a:r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500063" y="1500188"/>
            <a:ext cx="4214812" cy="3970337"/>
          </a:xfrm>
          <a:custGeom>
            <a:avLst/>
            <a:gdLst>
              <a:gd name="T0" fmla="*/ 0 w 3929090"/>
              <a:gd name="T1" fmla="*/ 0 h 2585323"/>
              <a:gd name="T2" fmla="*/ 3438296 w 3929090"/>
              <a:gd name="T3" fmla="*/ 0 h 2585323"/>
              <a:gd name="T4" fmla="*/ 3438296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22.11.2005 года № 270 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районе». Норматив отчислений в бюджет района – 100 %. Задолженность на отчетную дату составляет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73,2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Проводится работа с предпринимателями по погашению имеющейся задолженности.</a:t>
            </a: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72063" y="1500188"/>
          <a:ext cx="371475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929563" y="164306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3 квартал 2020 года составили 220,1 тыс. рублей.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Годовой план – 217,0 тыс. рублей.  Исполнение 101,4 %.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Недоимка на отчетную дату составляет 12,3 т.р.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122" name="Диаграмма 9"/>
          <p:cNvGraphicFramePr>
            <a:graphicFrameLocks/>
          </p:cNvGraphicFramePr>
          <p:nvPr/>
        </p:nvGraphicFramePr>
        <p:xfrm>
          <a:off x="504825" y="2714619"/>
          <a:ext cx="4710117" cy="2214579"/>
        </p:xfrm>
        <a:graphic>
          <a:graphicData uri="http://schemas.openxmlformats.org/presentationml/2006/ole">
            <p:oleObj spid="_x0000_s5122" name="Worksheet" r:id="rId9" imgW="4829175" imgH="26287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17568</TotalTime>
  <Words>3479</Words>
  <Application>Microsoft Office PowerPoint</Application>
  <PresentationFormat>Экран (4:3)</PresentationFormat>
  <Paragraphs>421</Paragraphs>
  <Slides>33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Worksheet</vt:lpstr>
      <vt:lpstr>Лист Microsoft Office Excel 97-2003</vt:lpstr>
      <vt:lpstr>Слайд 1</vt:lpstr>
      <vt:lpstr>Слайд 2</vt:lpstr>
      <vt:lpstr>Слайд 3</vt:lpstr>
      <vt:lpstr>Исполнение доходной части бюджета Яковлевского муниципального района  за 3 квартал 2020 года</vt:lpstr>
      <vt:lpstr>Слайд 5</vt:lpstr>
      <vt:lpstr>Слайд 6</vt:lpstr>
      <vt:lpstr>Слайд 7</vt:lpstr>
      <vt:lpstr>Единый налог  на вмененный доход для отдельных видов деятельности</vt:lpstr>
      <vt:lpstr>Единый сельскохозяйственный налог</vt:lpstr>
      <vt:lpstr>Слайд 10</vt:lpstr>
      <vt:lpstr>Слайд 11</vt:lpstr>
      <vt:lpstr>Слайд 12</vt:lpstr>
      <vt:lpstr>Слайд 13</vt:lpstr>
      <vt:lpstr>Доходы от использования имущества и прав, находящихся в государственной и муниципальной собственности</vt:lpstr>
      <vt:lpstr>Слайд 15</vt:lpstr>
      <vt:lpstr>Слайд 16</vt:lpstr>
      <vt:lpstr>Слайд 17</vt:lpstr>
      <vt:lpstr> РАСХОДЫ бюджета Яковлевского муниципального района за 3 квартал 2020 года</vt:lpstr>
      <vt:lpstr>Исполнение плана бюджета Яковлевского муниципального района по расходам                            за 3 квартал 2020 года, тыс. руб.  </vt:lpstr>
      <vt:lpstr>Структура расходов бюджета Яковлевского муниципального района  за 3 квартал 2020 года </vt:lpstr>
      <vt:lpstr>Слайд 21</vt:lpstr>
      <vt:lpstr>Слайд 22</vt:lpstr>
      <vt:lpstr>Слайд 23</vt:lpstr>
      <vt:lpstr>Расходы бюджета Яковлевского муниципального района за 3 квартал 2020 года на жилищно-коммунальное хозяйство</vt:lpstr>
      <vt:lpstr>Расходы бюджета Яковлевского муниципального района за 3 квартал 2020 года на образование</vt:lpstr>
      <vt:lpstr>Слайд 26</vt:lpstr>
      <vt:lpstr>Расходы бюджета Яковлевского муниципального района за 3 квартал 2020 года на культуру</vt:lpstr>
      <vt:lpstr>Расходы бюджета Яковлевского муниципального района за 3 квартал 2020 года   на социальную политику</vt:lpstr>
      <vt:lpstr>Расходы бюджета Яковлевского муниципального района за 3 квартал 2020 года на физическую культуру и спорт</vt:lpstr>
      <vt:lpstr>Слайд 30</vt:lpstr>
      <vt:lpstr>Слайд 31</vt:lpstr>
      <vt:lpstr>Слайд 32</vt:lpstr>
      <vt:lpstr>Слайд 33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фин</cp:lastModifiedBy>
  <cp:revision>2031</cp:revision>
  <cp:lastPrinted>2014-05-22T08:02:27Z</cp:lastPrinted>
  <dcterms:created xsi:type="dcterms:W3CDTF">2010-07-02T14:14:42Z</dcterms:created>
  <dcterms:modified xsi:type="dcterms:W3CDTF">2020-11-29T23:24:03Z</dcterms:modified>
</cp:coreProperties>
</file>