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57" r:id="rId18"/>
    <p:sldId id="548" r:id="rId19"/>
    <p:sldId id="512" r:id="rId20"/>
    <p:sldId id="511" r:id="rId21"/>
    <p:sldId id="507" r:id="rId22"/>
    <p:sldId id="561" r:id="rId23"/>
    <p:sldId id="559" r:id="rId24"/>
    <p:sldId id="553" r:id="rId25"/>
    <p:sldId id="552" r:id="rId26"/>
    <p:sldId id="542" r:id="rId27"/>
    <p:sldId id="555" r:id="rId28"/>
    <p:sldId id="558" r:id="rId29"/>
    <p:sldId id="554" r:id="rId30"/>
    <p:sldId id="562" r:id="rId31"/>
    <p:sldId id="573" r:id="rId32"/>
    <p:sldId id="560" r:id="rId33"/>
    <p:sldId id="541" r:id="rId3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87" autoAdjust="0"/>
    <p:restoredTop sz="89770" autoAdjust="0"/>
  </p:normalViewPr>
  <p:slideViewPr>
    <p:cSldViewPr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6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5609E-2"/>
          <c:w val="0.95449844881075496"/>
          <c:h val="0.7755205570862585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Val val="1"/>
        </c:dLbls>
        <c:axId val="68806528"/>
        <c:axId val="68808064"/>
      </c:barChart>
      <c:catAx>
        <c:axId val="688065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8808064"/>
        <c:crosses val="autoZero"/>
        <c:auto val="1"/>
        <c:lblAlgn val="ctr"/>
        <c:lblOffset val="100"/>
        <c:tickLblSkip val="1"/>
        <c:tickMarkSkip val="1"/>
      </c:catAx>
      <c:valAx>
        <c:axId val="6880806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629E-2"/>
              <c:y val="0.53220338983048443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one"/>
        <c:crossAx val="68806528"/>
        <c:crosses val="autoZero"/>
        <c:crossBetween val="between"/>
      </c:valAx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26595462732252967"/>
          <c:y val="0.2354376444531544"/>
          <c:w val="0.50728155339805825"/>
          <c:h val="0.75724637681160001"/>
        </c:manualLayout>
      </c:layout>
      <c:pieChart>
        <c:varyColors val="1"/>
        <c:ser>
          <c:idx val="0"/>
          <c:order val="0"/>
          <c:explosion val="25"/>
          <c:dPt>
            <c:idx val="0"/>
            <c:explosion val="8"/>
          </c:dPt>
          <c:dLbls>
            <c:dLbl>
              <c:idx val="0"/>
              <c:layout>
                <c:manualLayout>
                  <c:x val="7.0635843916185062E-2"/>
                  <c:y val="-5.022238404569702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 smtClean="0"/>
                      <a:t>НДФЛ</a:t>
                    </a:r>
                    <a:r>
                      <a:rPr lang="ru-RU" sz="1309" dirty="0"/>
                      <a:t>
</a:t>
                    </a:r>
                    <a:r>
                      <a:rPr lang="ru-RU" sz="1309" dirty="0" smtClean="0"/>
                      <a:t>88,5</a:t>
                    </a:r>
                    <a:r>
                      <a:rPr lang="ru-RU" sz="1309" baseline="0" dirty="0" smtClean="0"/>
                      <a:t> </a:t>
                    </a:r>
                    <a:r>
                      <a:rPr lang="ru-RU" sz="1309" dirty="0" smtClean="0"/>
                      <a:t>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-0.11190976124484901"/>
                  <c:y val="7.976049939185894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5,0 %</a:t>
                    </a:r>
                    <a:endParaRPr lang="ru-RU" sz="110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-0.14830318554826191"/>
                  <c:y val="7.9167881792554043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Налоги на совокупный доход
</a:t>
                    </a:r>
                    <a:r>
                      <a:rPr lang="ru-RU" sz="1129" dirty="0" smtClean="0"/>
                      <a:t>1,4 %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0.15197525962752989"/>
                  <c:y val="-9.79568387284931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2,7  %</a:t>
                    </a:r>
                    <a:endParaRPr lang="ru-RU" dirty="0"/>
                  </a:p>
                </c:rich>
              </c:tx>
              <c:spPr/>
              <c:dLblPos val="bestFit"/>
            </c:dLbl>
            <c:dLbl>
              <c:idx val="4"/>
              <c:layout>
                <c:manualLayout>
                  <c:x val="-3.5597967734926068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1,0 %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5"/>
              <c:layout>
                <c:manualLayout>
                  <c:x val="0.12326706208114006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1,4 %</a:t>
                    </a:r>
                    <a:endParaRPr lang="ru-RU" sz="1200" dirty="0"/>
                  </a:p>
                </c:rich>
              </c:tx>
              <c:spPr/>
              <c:dLblPos val="bestFit"/>
            </c:dLbl>
            <c:dLbl>
              <c:idx val="6"/>
              <c:layout>
                <c:manualLayout>
                  <c:x val="0.15019831547185056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09" dirty="0"/>
                      <a:t>прочие
</a:t>
                    </a:r>
                    <a:r>
                      <a:rPr lang="ru-RU" sz="1309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</c:dLbl>
            <c:dLblPos val="bestFit"/>
            <c:showCatName val="1"/>
            <c:showPercent val="1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84.5</c:v>
                </c:pt>
                <c:pt idx="1">
                  <c:v>7.4</c:v>
                </c:pt>
                <c:pt idx="2">
                  <c:v>2.1</c:v>
                </c:pt>
                <c:pt idx="3">
                  <c:v>3.9</c:v>
                </c:pt>
                <c:pt idx="4">
                  <c:v>1</c:v>
                </c:pt>
                <c:pt idx="5">
                  <c:v>1.1000000000000001</c:v>
                </c:pt>
              </c:numCache>
            </c:numRef>
          </c:val>
        </c:ser>
        <c:firstSliceAng val="0"/>
      </c:pieChart>
      <c:spPr>
        <a:noFill/>
        <a:ln w="25407">
          <a:noFill/>
        </a:ln>
      </c:spPr>
    </c:plotArea>
    <c:plotVisOnly val="1"/>
    <c:dispBlanksAs val="zero"/>
  </c:chart>
  <c:txPr>
    <a:bodyPr/>
    <a:lstStyle/>
    <a:p>
      <a:pPr>
        <a:defRPr sz="1687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view3D>
      <c:hPercent val="104"/>
      <c:depthPercent val="100"/>
      <c:rAngAx val="1"/>
    </c:view3D>
    <c:plotArea>
      <c:layout>
        <c:manualLayout>
          <c:layoutTarget val="inner"/>
          <c:xMode val="edge"/>
          <c:yMode val="edge"/>
          <c:x val="0.19811320754717249"/>
          <c:y val="2.8517110266159811E-2"/>
          <c:w val="0.5911949685534591"/>
          <c:h val="0.8992395437262260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2.8628547801750736E-2"/>
                  <c:y val="-5.0879465728705629E-2"/>
                </c:manualLayout>
              </c:layout>
              <c:showVal val="1"/>
            </c:dLbl>
            <c:dLbl>
              <c:idx val="1"/>
              <c:layout>
                <c:manualLayout>
                  <c:x val="2.0445162303430034E-2"/>
                  <c:y val="-9.9642950036650749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167 159,7</a:t>
                    </a:r>
                    <a:endParaRPr lang="en-US"/>
                  </a:p>
                </c:rich>
              </c:tx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4 квартал 2019 года</c:v>
                </c:pt>
                <c:pt idx="1">
                  <c:v>4 квартал  2020 года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134988.70000000001</c:v>
                </c:pt>
                <c:pt idx="1">
                  <c:v>197126.39999999991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0"/>
              <c:layout>
                <c:manualLayout>
                  <c:x val="9.6915270206608742E-2"/>
                  <c:y val="3.5616561443333097E-2"/>
                </c:manualLayout>
              </c:layout>
              <c:showVal val="1"/>
            </c:dLbl>
            <c:dLbl>
              <c:idx val="1"/>
              <c:layout>
                <c:manualLayout>
                  <c:x val="8.6939722278304973E-2"/>
                  <c:y val="-6.6790570097656723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4 квартал 2019 года</c:v>
                </c:pt>
                <c:pt idx="1">
                  <c:v>4 квартал  2020 года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137471.70000000001</c:v>
                </c:pt>
                <c:pt idx="1">
                  <c:v>201978.5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Val val="1"/>
            </c:dLbl>
            <c:dLbl>
              <c:idx val="1"/>
              <c:layout>
                <c:manualLayout>
                  <c:x val="0.29606832115737292"/>
                  <c:y val="-9.4403020497886528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 4 квартал 2019 года</c:v>
                </c:pt>
                <c:pt idx="1">
                  <c:v>4 квартал  2020 года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gapDepth val="0"/>
        <c:shape val="cylinder"/>
        <c:axId val="81606528"/>
        <c:axId val="81608064"/>
        <c:axId val="0"/>
      </c:bar3DChart>
      <c:catAx>
        <c:axId val="8160652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81608064"/>
        <c:crosses val="autoZero"/>
        <c:auto val="1"/>
        <c:lblAlgn val="ctr"/>
        <c:lblOffset val="100"/>
        <c:tickLblSkip val="1"/>
        <c:tickMarkSkip val="1"/>
      </c:catAx>
      <c:valAx>
        <c:axId val="81608064"/>
        <c:scaling>
          <c:orientation val="minMax"/>
        </c:scaling>
        <c:axPos val="l"/>
        <c:majorGridlines/>
        <c:numFmt formatCode="#,##0.00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816065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3.4920634920634921E-2"/>
          <c:w val="0.98222222222221856"/>
          <c:h val="0.6837275340582427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dLbls>
            <c:dLbl>
              <c:idx val="0"/>
              <c:layout>
                <c:manualLayout>
                  <c:x val="9.606371958901419E-3"/>
                  <c:y val="-4.61921526358520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400" b="1" dirty="0" smtClean="0"/>
                      <a:t>2 620,5</a:t>
                    </a:r>
                    <a:endParaRPr lang="en-US" sz="1400" b="1" dirty="0"/>
                  </a:p>
                </c:rich>
              </c:tx>
              <c:numFmt formatCode="#,##0.0" sourceLinked="0"/>
              <c:spPr/>
            </c:dLbl>
            <c:dLbl>
              <c:idx val="1"/>
              <c:layout>
                <c:manualLayout>
                  <c:x val="3.2374593175853082E-2"/>
                  <c:y val="-4.3490063742032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600" b="1" dirty="0" smtClean="0"/>
                      <a:t>2 566,3</a:t>
                    </a:r>
                    <a:endParaRPr lang="en-US" sz="1600" b="1" dirty="0"/>
                  </a:p>
                </c:rich>
              </c:tx>
              <c:numFmt formatCode="#,##0.0" sourceLinked="0"/>
              <c:spPr/>
            </c:dLbl>
            <c:numFmt formatCode="#,##0.0" sourceLinked="0"/>
            <c:showVal val="1"/>
          </c:dLbls>
          <c:cat>
            <c:strRef>
              <c:f>Лист1!$B$1:$C$1</c:f>
              <c:strCache>
                <c:ptCount val="2"/>
                <c:pt idx="0">
                  <c:v>План - 4 квартал 2020 года</c:v>
                </c:pt>
                <c:pt idx="1">
                  <c:v>Факт - 4 квартал 2020 года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2620.5</c:v>
                </c:pt>
                <c:pt idx="1">
                  <c:v>2566.3000000000002</c:v>
                </c:pt>
              </c:numCache>
            </c:numRef>
          </c:val>
        </c:ser>
        <c:shape val="cylinder"/>
        <c:axId val="81874944"/>
        <c:axId val="81876480"/>
        <c:axId val="0"/>
      </c:bar3DChart>
      <c:catAx>
        <c:axId val="81874944"/>
        <c:scaling>
          <c:orientation val="minMax"/>
        </c:scaling>
        <c:axPos val="b"/>
        <c:numFmt formatCode="General" sourceLinked="0"/>
        <c:tickLblPos val="nextTo"/>
        <c:crossAx val="81876480"/>
        <c:crosses val="autoZero"/>
        <c:auto val="1"/>
        <c:lblAlgn val="ctr"/>
        <c:lblOffset val="100"/>
      </c:catAx>
      <c:valAx>
        <c:axId val="81876480"/>
        <c:scaling>
          <c:orientation val="minMax"/>
          <c:min val="0"/>
        </c:scaling>
        <c:delete val="1"/>
        <c:axPos val="l"/>
        <c:numFmt formatCode="#,##0.0" sourceLinked="1"/>
        <c:tickLblPos val="nextTo"/>
        <c:crossAx val="8187494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14CBC5EB-7AA7-446C-A6B3-6316FB559CE1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Arial" charset="0"/>
              </a:defRPr>
            </a:lvl1pPr>
          </a:lstStyle>
          <a:p>
            <a:pPr>
              <a:defRPr/>
            </a:pPr>
            <a:fld id="{C470C9D4-7615-4E13-AE06-C1F368627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566C1C-166D-4BD9-84E6-2EF6E134626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06" tIns="45353" rIns="90706" bIns="45353" numCol="1" anchor="b" anchorCtr="0" compatLnSpc="1">
            <a:prstTxWarp prst="textNoShape">
              <a:avLst/>
            </a:prstTxWarp>
          </a:bodyPr>
          <a:lstStyle>
            <a:lvl1pPr algn="r" defTabSz="90784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2CDD6E-9A07-4525-A23F-2E8BF2AE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06" tIns="45353" rIns="90706" bIns="45353" anchor="b"/>
          <a:lstStyle/>
          <a:p>
            <a:pPr algn="r" defTabSz="906463"/>
            <a:fld id="{A0F2AD4F-FB1B-4193-9F15-EE8268F4A74E}" type="slidenum">
              <a:rPr lang="ru-RU" sz="1200">
                <a:latin typeface="Calibri" pitchFamily="34" charset="0"/>
              </a:rPr>
              <a:pPr algn="r" defTabSz="906463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4A341C2-2602-408F-A452-87B968E363C2}" type="slidenum">
              <a:rPr lang="ru-RU" smtClean="0"/>
              <a:pPr defTabSz="906463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983A1E7-8D56-4ADE-84BB-7D6B6DAD004C}" type="slidenum">
              <a:rPr lang="ru-RU" smtClean="0"/>
              <a:pPr defTabSz="906463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DF3C7114-A379-47E8-9EC1-40E0567C4DD2}" type="slidenum">
              <a:rPr lang="ru-RU" smtClean="0"/>
              <a:pPr defTabSz="906463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F9EED9A-053A-40E7-9C2E-D4513F551AD3}" type="slidenum">
              <a:rPr lang="ru-RU" smtClean="0"/>
              <a:pPr defTabSz="906463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52F801F7-3084-4F3B-B532-AADAA52739C6}" type="slidenum">
              <a:rPr lang="ru-RU" smtClean="0">
                <a:solidFill>
                  <a:srgbClr val="000000"/>
                </a:solidFill>
              </a:rPr>
              <a:pPr defTabSz="906463"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65D4FD69-64F6-4A4E-95D8-57A810BBCC73}" type="slidenum">
              <a:rPr lang="ru-RU" smtClean="0"/>
              <a:pPr defTabSz="906463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92CFB020-63E7-426A-84D9-30B18F005159}" type="slidenum">
              <a:rPr lang="ru-RU" smtClean="0"/>
              <a:pPr defTabSz="906463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3EAAFA6-6989-472E-84BA-54DFD75FC59A}" type="slidenum">
              <a:rPr lang="ru-RU" smtClean="0"/>
              <a:pPr defTabSz="906463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463"/>
            <a:fld id="{EC77AA13-BE8A-4802-980A-6F47D13ECE25}" type="slidenum">
              <a:rPr lang="ru-RU" smtClean="0"/>
              <a:pPr defTabSz="906463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4FCA-0C7A-409D-9B32-9BEB1EBEBE99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BFD-996A-4DC4-AD2C-33C14BB5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0C7-5390-4E08-ACFC-294C21549C9D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E26-B775-4EF1-B9F3-4AB941FCBB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6DB9-FA78-4B01-9580-D41C5BE79385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961-AEB4-4BED-AD52-CEF2BECDA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354-D081-4F19-88D9-B19DFF7FACE7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4F2-D849-4F5B-A230-C33EC8901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39C-AFF7-445F-9B95-03C80E4E388A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057-A2F7-41A6-9734-7B3350BB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3FB-C99E-4A69-8885-D51656852FB9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2F6E-A61A-4527-B614-717744752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0E6-7449-40CA-91BE-CCB45C064595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F33-7610-4902-B3AB-7B520E7C7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78A6-092F-40BE-936E-37DACD5B045E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D6AF-D5C1-4CFE-B25A-3B74EA5E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B44-6BA8-4311-8C8B-EECB354B1CFC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E4B6-84B5-4698-8EE6-E9ADE7D68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A5D-9CC8-4936-9CC9-0E0B2A9EE982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E5-2315-4694-B43B-ED0B4E64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97C-A78A-4B5C-8C3F-93613607D6AB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DED4-FD1D-4EE8-A76B-89A1A656A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F74D-1E46-4219-8879-11EA654FB5D1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D56-DBB3-4491-99C8-DDBE35B0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52CCE53-7C97-4CAE-87E7-A719DF55463C}" type="datetime1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D969D7B-AC37-409B-A7B3-50B02981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oleObject" Target="../embeddings/_____Microsoft_Office_Excel_97-20034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2.png"/><Relationship Id="rId4" Type="http://schemas.openxmlformats.org/officeDocument/2006/relationships/oleObject" Target="../embeddings/_____Microsoft_Office_Excel_97-20035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7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jpeg"/><Relationship Id="rId5" Type="http://schemas.openxmlformats.org/officeDocument/2006/relationships/oleObject" Target="../embeddings/_____Microsoft_Office_Excel_97-20038.xls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oleObject" Target="../embeddings/_____Microsoft_Office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smtClean="0">
                <a:solidFill>
                  <a:srgbClr val="FFFF00"/>
                </a:solidFill>
              </a:rPr>
              <a:t>20 февраля 2021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4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квартал 2020 года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</a:p>
          <a:p>
            <a:pPr>
              <a:buFont typeface="Arial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годовом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63,0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фактические поступления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квартал 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37,1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58,81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buFont typeface="Arial" charset="0"/>
              <a:buChar char="•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6146" name="Содержимое 4"/>
          <p:cNvGraphicFramePr>
            <a:graphicFrameLocks/>
          </p:cNvGraphicFramePr>
          <p:nvPr/>
        </p:nvGraphicFramePr>
        <p:xfrm>
          <a:off x="5505450" y="3429000"/>
          <a:ext cx="3276600" cy="3105150"/>
        </p:xfrm>
        <a:graphic>
          <a:graphicData uri="http://schemas.openxmlformats.org/presentationml/2006/ole">
            <p:oleObj spid="_x0000_s6146" name="Worksheet" r:id="rId4" imgW="3276410" imgH="3104959" progId="Excel.Sheet.8">
              <p:embed/>
            </p:oleObj>
          </a:graphicData>
        </a:graphic>
      </p:graphicFrame>
      <p:sp>
        <p:nvSpPr>
          <p:cNvPr id="6150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858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214938"/>
            <a:ext cx="25717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225" y="2143125"/>
            <a:ext cx="1758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42875" y="2214563"/>
            <a:ext cx="7286625" cy="4429125"/>
          </a:xfrm>
        </p:spPr>
        <p:txBody>
          <a:bodyPr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4 квартал 2020 года проведена работа по передаче в аренду 8 земельных участков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 заключено 8 договоров аренды этих участков, заключено 7 договоров  аренды имущества.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аренды земельных участков в бюджет района поступило 3 982,5 тыс. рублей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при годовом плане  3 700,0 тыс. рублей, что на 541,7  тыс. рублей больше, чем в аналогичном периоде прошлого года, план выполнен на 107,64%.  </a:t>
            </a: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3000375" y="4857750"/>
            <a:ext cx="41433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1 137,0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годовом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1 080,0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105,28%. </a:t>
            </a:r>
          </a:p>
          <a:p>
            <a:pPr>
              <a:buFont typeface="Arial" charset="0"/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размера поступления арендной платы произошло в связи с образовавшейся задолженностью у двух арендаторов, а также расторжением одного договора аренды имущества.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4000500"/>
            <a:ext cx="1754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4572000"/>
            <a:ext cx="25717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8437" name="Содержимое 6"/>
          <p:cNvSpPr txBox="1">
            <a:spLocks/>
          </p:cNvSpPr>
          <p:nvPr/>
        </p:nvSpPr>
        <p:spPr bwMode="auto">
          <a:xfrm>
            <a:off x="142875" y="1071563"/>
            <a:ext cx="8572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С 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предусмотренном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08.11.2011 г № 837-КЗ «О бесплатном предоставлении земельных участков гражданам, имеющим трех и более детей, в Приморском крае» 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Законом 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третьем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отделом проводилась работа по постановке на кадастровый учет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третьем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районный бюджет от продажи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земельных участков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1 860,4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годовом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2 150,0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86,5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286000" y="4429125"/>
            <a:ext cx="6429375" cy="140017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4 квартал 2020 года поступило доходов от оказания платных услуг 4,7 тыс. рублей, при годовом плане 4,7 тыс. рублей, что составило 100 %.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>
            <a:spLocks/>
          </p:cNvSpPr>
          <p:nvPr/>
        </p:nvSpPr>
        <p:spPr bwMode="auto">
          <a:xfrm>
            <a:off x="3000375" y="1571625"/>
            <a:ext cx="56578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в бюджет района поступило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357,6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при утвержденном годовом плане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350,0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рублей, что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102,17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к плану.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поступили от найма муниципального жилищного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фонда.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40,3 тыс. рублей фактически поступило за 4 квартал 2020 года 38,6 тыс. рублей, исполнение составило 95,86 %.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установлен федеральным законодательством в размере 60 %.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5929313" cy="5357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В общем, за 4 квартал 2020 года, поступило 759,3 тыс. рублей , исполнение 125,91 %  от плановых назначений  603,0 тыс.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8643998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Поступление безвозмездных поступлений в бюджет </a:t>
            </a:r>
            <a:r>
              <a:rPr lang="ru-RU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Яковлевского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района за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года</a:t>
            </a: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75" y="1647825"/>
          <a:ext cx="9039225" cy="4772025"/>
        </p:xfrm>
        <a:graphic>
          <a:graphicData uri="http://schemas.openxmlformats.org/presentationml/2006/ole">
            <p:oleObj spid="_x0000_s7170" name="Worksheet" r:id="rId4" imgW="9039416" imgH="4771882" progId="Excel.Sheet.8">
              <p:embed/>
            </p:oleObj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071813"/>
            <a:ext cx="2928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82613"/>
          </a:xfrm>
        </p:spPr>
        <p:txBody>
          <a:bodyPr/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за 4 квартал 2020 года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592 761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71688"/>
            <a:ext cx="8810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6430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62 598,6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0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19 505,4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Жилищно-коммунальное 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72 093,9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312 707,3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4357688" y="3357563"/>
            <a:ext cx="10287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20 449,8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4786313" y="4143375"/>
            <a:ext cx="1233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714875" y="3571875"/>
            <a:ext cx="1428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5643563" y="4857750"/>
            <a:ext cx="10287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77 900,1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6286500" y="4000500"/>
            <a:ext cx="10287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4 572,9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3 326,8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252,5 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18 883,9тыс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86813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плана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расходам                            за 4 квартал 2020 года, тыс. руб.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50106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843" y="1213002"/>
          <a:ext cx="8858312" cy="5428619"/>
        </p:xfrm>
        <a:graphic>
          <a:graphicData uri="http://schemas.openxmlformats.org/drawingml/2006/table">
            <a:tbl>
              <a:tblPr/>
              <a:tblGrid>
                <a:gridCol w="594416"/>
                <a:gridCol w="3979959"/>
                <a:gridCol w="1916630"/>
                <a:gridCol w="1266555"/>
                <a:gridCol w="1100752"/>
              </a:tblGrid>
              <a:tr h="50148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Процент исполнения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62 601,8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62 598,6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24 569,7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19 505,4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79,39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79 821,3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72 093,9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316 724,4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312 707,3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21 176,8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20 449,8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89 647,6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77 900,1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86,90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4 606,8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4 572,9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3 326,8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3 326,8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252,5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18 883,9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18 883,9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622 081,2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592 760,9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исполнения бюджета района за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за 4 квартал 2020 года </a:t>
            </a: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2928926" y="1428737"/>
          <a:ext cx="6072230" cy="5000660"/>
        </p:xfrm>
        <a:graphic>
          <a:graphicData uri="http://schemas.openxmlformats.org/presentationml/2006/ole">
            <p:oleObj spid="_x0000_s8194" name="Worksheet" r:id="rId3" imgW="4886325" imgH="5305520" progId="Excel.Sheet.8">
              <p:embed/>
            </p:oleObj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86439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3786188"/>
            <a:ext cx="25130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Финансирование муниципальных 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5357813" y="1714500"/>
            <a:ext cx="3022600" cy="2214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73 442,96 тыс. руб. 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571500" y="1643063"/>
            <a:ext cx="28575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161 821, 27 тыс. руб.  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005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38"/>
            <a:ext cx="2273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25" y="4143375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357688"/>
            <a:ext cx="39290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  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4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85725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42875" y="855663"/>
            <a:ext cx="8858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составили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62 598,7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от плановых назначений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62 601,9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исполнение составило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99,99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в том числе: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направлено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38 142,2 тыс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района», при плане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19 897,8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направлено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18 897,8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2 225,4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- за счет средств краевого бюджета оплачено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1 167,1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748,1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специалиста по охране труда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775,0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рублей;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 на 2019-2025 годы» ,  подпрограмма «Повышение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эффективности управления муниципальными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финансами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муниципальном районе»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2019-2025 годы.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по состоянию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01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января 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составили 1 017,3 тыс.рублей.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357688"/>
            <a:ext cx="314325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4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года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4500563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3214688" y="1857375"/>
            <a:ext cx="421481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-24 569,7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квартал 2020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года –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19 505,4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 рублей или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79,39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6963" y="2071688"/>
            <a:ext cx="14446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14313"/>
            <a:ext cx="8666162" cy="1071562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4 квартал 2020 года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428625" y="150018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r>
              <a:rPr lang="ru-RU" altLang="ru-RU" sz="4400" b="1" dirty="0" smtClean="0">
                <a:latin typeface="Times New Roman" pitchFamily="18" charset="0"/>
              </a:rPr>
              <a:t>72 093,9</a:t>
            </a:r>
            <a:endParaRPr lang="ru-RU" altLang="ru-RU" sz="4400" b="1" dirty="0">
              <a:latin typeface="Times New Roman" pitchFamily="18" charset="0"/>
            </a:endParaRPr>
          </a:p>
          <a:p>
            <a:pPr algn="ctr" defTabSz="912813"/>
            <a:r>
              <a:rPr lang="ru-RU" altLang="ru-RU" sz="4400" b="1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</a:p>
          <a:p>
            <a:pPr algn="ctr"/>
            <a:r>
              <a:rPr lang="ru-RU" altLang="ru-RU" sz="1100" b="1" dirty="0" smtClean="0"/>
              <a:t>14 955,4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</a:p>
          <a:p>
            <a:pPr algn="ctr"/>
            <a:r>
              <a:rPr lang="ru-RU" altLang="ru-RU" sz="1100" b="1" dirty="0" smtClean="0"/>
              <a:t>387,9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2 668,9 </a:t>
            </a:r>
            <a:r>
              <a:rPr lang="ru-RU" altLang="ru-RU" sz="1100" b="1" dirty="0"/>
              <a:t>тыс. руб.</a:t>
            </a:r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</a:p>
          <a:p>
            <a:pPr algn="ctr"/>
            <a:r>
              <a:rPr lang="ru-RU" altLang="ru-RU" sz="1100" b="1" dirty="0" smtClean="0"/>
              <a:t>54 081,6 </a:t>
            </a:r>
            <a:r>
              <a:rPr lang="ru-RU" altLang="ru-RU" sz="1100" b="1" dirty="0"/>
              <a:t>тыс. руб.</a:t>
            </a: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</a:p>
          <a:p>
            <a:pPr algn="just"/>
            <a:r>
              <a:rPr lang="ru-RU" altLang="ru-RU" sz="1100" b="1"/>
              <a:t>взносов за капитальный </a:t>
            </a:r>
          </a:p>
          <a:p>
            <a:pPr algn="just"/>
            <a:r>
              <a:rPr lang="ru-RU" altLang="ru-RU" sz="1100" b="1"/>
              <a:t>ремонт муниципального</a:t>
            </a:r>
          </a:p>
          <a:p>
            <a:pPr algn="just"/>
            <a:r>
              <a:rPr lang="ru-RU" altLang="ru-RU" sz="1100" b="1"/>
              <a:t> жилищного фонда.</a:t>
            </a:r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</a:p>
          <a:p>
            <a:pPr algn="ctr"/>
            <a:r>
              <a:rPr lang="ru-RU" altLang="ru-RU" sz="1100" b="1"/>
              <a:t>коммунальной инфраструктуры.</a:t>
            </a:r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4 квартал 2020 года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312 707,3 </a:t>
            </a:r>
            <a:r>
              <a:rPr lang="ru-RU" altLang="ru-RU" sz="4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63 814,9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85750" y="4071938"/>
            <a:ext cx="2143125" cy="584200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  <a:p>
            <a:pPr algn="ctr" defTabSz="912813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198 743,9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28 454,9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19 107,5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2 586,0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86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Исполнение по разделу «Дошкольное образование»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63 814,9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63 814,9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  Сеть образовательных учреждений, реализующих в районе программу                                            дошкольного образования,  в настоящее время включает 4 учреждения.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реализуются: подпрограмма «Развитие системы дошкольного образования»; подпрограмма «Пожарная безопасность».</a:t>
            </a: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72438" y="214313"/>
            <a:ext cx="73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9218" name="Диаграмма 2"/>
          <p:cNvGraphicFramePr>
            <a:graphicFrameLocks/>
          </p:cNvGraphicFramePr>
          <p:nvPr/>
        </p:nvGraphicFramePr>
        <p:xfrm>
          <a:off x="6929454" y="142875"/>
          <a:ext cx="2185971" cy="2152650"/>
        </p:xfrm>
        <a:graphic>
          <a:graphicData uri="http://schemas.openxmlformats.org/presentationml/2006/ole">
            <p:oleObj spid="_x0000_s9218" name="Worksheet" r:id="rId3" imgW="2543175" imgH="2152555" progId="Excel.Sheet.8">
              <p:embed/>
            </p:oleObj>
          </a:graphicData>
        </a:graphic>
      </p:graphicFrame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2712">
            <a:off x="51446" y="189338"/>
            <a:ext cx="1593261" cy="1299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К образовательным учреждениям относятся 5 школ района.</a:t>
            </a:r>
          </a:p>
        </p:txBody>
      </p:sp>
      <p:graphicFrame>
        <p:nvGraphicFramePr>
          <p:cNvPr id="9219" name="Диаграмма 10"/>
          <p:cNvGraphicFramePr>
            <a:graphicFrameLocks/>
          </p:cNvGraphicFramePr>
          <p:nvPr/>
        </p:nvGraphicFramePr>
        <p:xfrm>
          <a:off x="1928795" y="2500307"/>
          <a:ext cx="2428891" cy="2586044"/>
        </p:xfrm>
        <a:graphic>
          <a:graphicData uri="http://schemas.openxmlformats.org/presentationml/2006/ole">
            <p:oleObj spid="_x0000_s9219" name="Worksheet" r:id="rId5" imgW="2543175" imgH="2219420" progId="Excel.Sheet.8">
              <p:embed/>
            </p:oleObj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2786063"/>
            <a:ext cx="16430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3500438" y="2643188"/>
            <a:ext cx="6889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/>
              <a:t>.</a:t>
            </a:r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4429125" y="3000375"/>
            <a:ext cx="47148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ДО«Детский оздоровительно-образовательного спортивного центра» с. Яковлевка;</a:t>
            </a: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graphicFrame>
        <p:nvGraphicFramePr>
          <p:cNvPr id="9220" name="Object 13"/>
          <p:cNvGraphicFramePr>
            <a:graphicFrameLocks/>
          </p:cNvGraphicFramePr>
          <p:nvPr/>
        </p:nvGraphicFramePr>
        <p:xfrm>
          <a:off x="6791325" y="3933825"/>
          <a:ext cx="1914525" cy="2581275"/>
        </p:xfrm>
        <a:graphic>
          <a:graphicData uri="http://schemas.openxmlformats.org/presentationml/2006/ole">
            <p:oleObj spid="_x0000_s9220" name="Worksheet" r:id="rId7" imgW="1771650" imgH="2390870" progId="Excel.Sheet.8">
              <p:embed/>
            </p:oleObj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4429125" y="3786188"/>
            <a:ext cx="2571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r>
              <a:rPr lang="ru-RU" sz="1300">
                <a:latin typeface="Times New Roman" pitchFamily="18" charset="0"/>
                <a:cs typeface="Times New Roman" pitchFamily="18" charset="0"/>
              </a:rPr>
              <a:t>- МБУ ДО «Яковлевская детская школа искусств».</a:t>
            </a: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214313" y="5214938"/>
            <a:ext cx="60721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Исполнение за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года составило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%. При плане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2 586,0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  произведены расходы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2 586,06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714875"/>
            <a:ext cx="2643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857500"/>
            <a:ext cx="2857500" cy="192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14422"/>
            <a:ext cx="2857520" cy="157163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 6 487,5 тыс. рублей, при плане –  6 504,2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99,74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14678" y="1571612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643050"/>
            <a:ext cx="2796313" cy="1857388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54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20 449,8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286512" y="3143248"/>
            <a:ext cx="2643206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16 093,5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16 816,8 тыс. рублей или  95,7 %.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/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4 квартал 2020 года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4929198"/>
            <a:ext cx="2786082" cy="171451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142,0 тыс. рублей, на отчетную дату исполнение составило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142,0 тыс. рублей,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100 %</a:t>
            </a:r>
            <a:r>
              <a:rPr lang="ru-RU" altLang="ru-RU" sz="1300" b="1" dirty="0" smtClean="0"/>
              <a:t>.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3143240" y="3714752"/>
            <a:ext cx="2857520" cy="2214578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3 734,8 тыс. рублей от плана 3 738,5 тыс. рублей, исполнение 99,9 %</a:t>
            </a:r>
            <a:r>
              <a:rPr lang="ru-RU" altLang="ru-RU" sz="1300" b="1" dirty="0" smtClean="0"/>
              <a:t>.</a:t>
            </a:r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63" y="1500188"/>
            <a:ext cx="25336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1428750"/>
            <a:ext cx="19716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2214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500430" y="2143116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/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4 квартал 2020 года 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4287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57875" y="242887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8" y="2428875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857500" y="1500188"/>
            <a:ext cx="39019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77 900,1 тыс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0" y="3214688"/>
            <a:ext cx="27860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2 530,0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при плане 2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530,0 тыс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. рублей,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исполнение 100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% (доплата к пенсии муниципальным служащим)</a:t>
            </a: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5786438" y="2786063"/>
            <a:ext cx="335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71 830,7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тыс.руб. при плане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83 382,4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рублей, исполнение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86,15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(компенсация части родительской платы 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 содержание ребенка в учреждениях образования) .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По данному разделу приобретено жилье детям-сиротам в сумме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26 625,2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2740025" y="3771900"/>
            <a:ext cx="95885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5307806" y="3993357"/>
            <a:ext cx="9763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786063" y="4500563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 разделу «Социальное обеспечение населения» исполнение составило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3 308,5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 при годовом плане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3 504,3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исполнение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94,41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286250"/>
            <a:ext cx="25003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5786438"/>
            <a:ext cx="3071813" cy="92868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30,0 тыс. руб. исполнение во 2 квартале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не производилось (обеспечение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беспрепятственного доступа инвалидов к 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объектам социальной инфраструктуры)</a:t>
            </a:r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4403725"/>
            <a:ext cx="21431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500688" y="5857875"/>
            <a:ext cx="3643312" cy="1000125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50,0 тыс. рублей, исполнение 100,0 тыс. рублей или 100,0 % (мероприятия по социализации пожилых людей в обществе).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4069556" y="3860007"/>
            <a:ext cx="76041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2143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2257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86446" y="1357298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357188"/>
            <a:ext cx="8709025" cy="465137"/>
          </a:xfrm>
        </p:spPr>
        <p:txBody>
          <a:bodyPr/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за 4 квартал 2020 года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357313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4 572,9 </a:t>
            </a:r>
            <a:r>
              <a:rPr lang="ru-RU" altLang="ru-RU" sz="2200" b="1" dirty="0" smtClean="0"/>
              <a:t>тыс. руб.</a:t>
            </a:r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4 282,5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и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Администрацией района-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239,5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2428875" y="3286125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4 572,9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тыс. рублей от плана –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606,7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99,27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%.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По данному разделу запланировано строительство спортивных площадок на условиях </a:t>
            </a:r>
            <a:r>
              <a:rPr lang="ru-RU" altLang="ru-RU" b="1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из средств краевого бюджета.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5143500"/>
            <a:ext cx="21304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75" y="5072063"/>
            <a:ext cx="2597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286375"/>
            <a:ext cx="207168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4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квартал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года  тыс. рублей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285720" y="2857496"/>
          <a:ext cx="5286412" cy="3784173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1357322"/>
                <a:gridCol w="1285884"/>
                <a:gridCol w="785818"/>
              </a:tblGrid>
              <a:tr h="759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квартал 2019 года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квартал 2020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609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162 116,3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225 205,9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138,9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341 779,3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381 040,2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122,5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4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503 895,6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606 246,1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129,0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35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492 589,8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592 760,9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288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11 305,8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13 485,1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4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</a:p>
          <a:p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За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расходы составили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3 326,8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запланированных годовых ассигнованиях  – 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3 326,8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57188" y="214313"/>
            <a:ext cx="85010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обслуживание муниципального долга </a:t>
            </a:r>
          </a:p>
          <a:p>
            <a:pPr algn="ctr" defTabSz="912813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за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квартал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года</a:t>
            </a:r>
            <a:br>
              <a:rPr lang="ru-RU" b="1" dirty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5" name="Прямоугольник 3"/>
          <p:cNvSpPr>
            <a:spLocks noChangeArrowheads="1"/>
          </p:cNvSpPr>
          <p:nvPr/>
        </p:nvSpPr>
        <p:spPr bwMode="auto">
          <a:xfrm>
            <a:off x="2714625" y="1214438"/>
            <a:ext cx="614362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Структура муниципального долга представлена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бюджетными кредитами в размере 4 000,0 тыс. рублей, привлеченным в местный бюджет из краевого бюджета.</a:t>
            </a:r>
          </a:p>
          <a:p>
            <a:pPr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25 декабря 2017 года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03/17 о предоставлении бюджетного кредита в сумме 5 000,0 тыс. рублей сроком на три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27.05.2020 заключено Соглашение о реструктуризации задолженности по бюджетному кредиту. В отчетном году осуществлен частичный возврат на сумму 1 000,0 рублей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Диаграмма 4"/>
          <p:cNvGraphicFramePr>
            <a:graphicFrameLocks/>
          </p:cNvGraphicFramePr>
          <p:nvPr/>
        </p:nvGraphicFramePr>
        <p:xfrm>
          <a:off x="285750" y="3571875"/>
          <a:ext cx="3071803" cy="1928827"/>
        </p:xfrm>
        <a:graphic>
          <a:graphicData uri="http://schemas.openxmlformats.org/presentationml/2006/ole">
            <p:oleObj spid="_x0000_s10242" name="Worksheet" r:id="rId3" imgW="4257675" imgH="2666905" progId="Excel.Sheet.8">
              <p:embed/>
            </p:oleObj>
          </a:graphicData>
        </a:graphic>
      </p:graphicFrame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3571875" y="3857625"/>
            <a:ext cx="535781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квартал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погашение процентов по муниципальному долгу было направлено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252,5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 при плане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252,5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 Исполнение составило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Проценты выплачиваются в рамках Муниципальной программы «Экономическое развитие и инновационная экономика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муниципального района» на 2019-2025 годы,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214313" y="5500688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подпрограмма «Повышение эффективности управления муниципальными финансами в Яковлевском муниципальном районе» на 2019-2025 годы.</a:t>
            </a:r>
          </a:p>
        </p:txBody>
      </p:sp>
      <p:pic>
        <p:nvPicPr>
          <p:cNvPr id="10248" name="Picture 12" descr="Картинки по запросу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5214938"/>
            <a:ext cx="2714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Картинки по запросу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1357313"/>
            <a:ext cx="23002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Прямоугольник 10"/>
          <p:cNvSpPr>
            <a:spLocks noChangeArrowheads="1"/>
          </p:cNvSpPr>
          <p:nvPr/>
        </p:nvSpPr>
        <p:spPr bwMode="auto">
          <a:xfrm>
            <a:off x="3071813" y="2857500"/>
            <a:ext cx="5857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- 28 мая 2018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муниципальный район заключил договор № 01/18 о предоставлении бюджетного кредита в сумме 3 170,0 тыс. рублей  сроком на три года. В отчетном году осуществлен возврат денежных средств по данному заимствованию в бюджет ПК в полном объеме.</a:t>
            </a:r>
            <a:endParaRPr lang="ru-RU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4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квартал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года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межбюджетные трансферты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2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214938"/>
            <a:ext cx="28908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572125" y="3500438"/>
          <a:ext cx="3429024" cy="309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928694"/>
                <a:gridCol w="785818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411,9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642,7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669,0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259,3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887,4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279,6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638,4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731,7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839,7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794,3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071563"/>
            <a:ext cx="87772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/>
          <a:lstStyle/>
          <a:p>
            <a:pPr eaLnBrk="1" hangingPunct="1"/>
            <a:r>
              <a:rPr lang="ru-RU" sz="2300" b="1" dirty="0" smtClean="0">
                <a:solidFill>
                  <a:srgbClr val="C00000"/>
                </a:solidFill>
                <a:latin typeface="Bookman Old Style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за 4 квартал 2020 года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</a:rPr>
              <a:t>606 246,1 </a:t>
            </a:r>
            <a:r>
              <a:rPr lang="ru-RU" altLang="ru-RU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216 892,4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8 313,5 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381 040,1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3B3A"/>
                </a:solidFill>
              </a:rPr>
              <a:t>201 978,5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2 566,3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1 629,1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– 38,1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38,6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100" b="1" dirty="0" smtClean="0">
                <a:solidFill>
                  <a:srgbClr val="004442"/>
                </a:solidFill>
              </a:rPr>
              <a:t>2 000,4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6215063" y="3714750"/>
            <a:ext cx="2738437" cy="642938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274 751,1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6215063" y="2643188"/>
            <a:ext cx="2736850" cy="35718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Дотации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27 987,5 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10 448,9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5 477,1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759,3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6215063" y="3143250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71 716,1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6215063" y="4429125"/>
            <a:ext cx="2736850" cy="50006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</a:rPr>
              <a:t>Иные межбюджетные 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6 086,3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3214688" y="6215063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</a:rPr>
              <a:t>Невыясненные поступления –  </a:t>
            </a:r>
          </a:p>
          <a:p>
            <a:pPr algn="ctr" defTabSz="912813"/>
            <a:r>
              <a:rPr lang="ru-RU" altLang="ru-RU" sz="1200" b="1" dirty="0" smtClean="0">
                <a:solidFill>
                  <a:srgbClr val="004442"/>
                </a:solidFill>
              </a:rPr>
              <a:t>0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за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4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квартал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года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360363" y="-360363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857250" y="1357313"/>
          <a:ext cx="750093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00063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году составляет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25,99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размере 19,986 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%, 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соответствии с Законом Приморского края «О краевом бюджете на 2018 год и плановый период 2019 и 2020 годов»  и основного норматива отчислений от НДФЛ в бюджет района – 13 процентов. </a:t>
            </a: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428625" y="754063"/>
          <a:ext cx="5572125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170903 w 3929090"/>
              <a:gd name="T3" fmla="*/ 0 h 2585323"/>
              <a:gd name="T4" fmla="*/ 170903 w 3929090"/>
              <a:gd name="T5" fmla="*/ 1834354315 h 2585323"/>
              <a:gd name="T6" fmla="*/ 0 w 3929090"/>
              <a:gd name="T7" fmla="*/ 1834354315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 1 января 2017 года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РФ в размере 0,17206 %</a:t>
            </a: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7358063" y="1143000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sz="1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3790950" y="1285875"/>
          <a:ext cx="2667000" cy="2981325"/>
        </p:xfrm>
        <a:graphic>
          <a:graphicData uri="http://schemas.openxmlformats.org/presentationml/2006/ole">
            <p:oleObj spid="_x0000_s3074" name="Worksheet" r:id="rId4" imgW="2533460" imgH="2867073" progId="Excel.Sheet.8">
              <p:embed/>
            </p:oleObj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4429125" y="4286250"/>
            <a:ext cx="1928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4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2019 </a:t>
            </a:r>
            <a:r>
              <a:rPr lang="ru-RU" sz="1200" b="1" dirty="0"/>
              <a:t>года</a:t>
            </a:r>
          </a:p>
        </p:txBody>
      </p:sp>
      <p:graphicFrame>
        <p:nvGraphicFramePr>
          <p:cNvPr id="3075" name="Диаграмма 10"/>
          <p:cNvGraphicFramePr>
            <a:graphicFrameLocks/>
          </p:cNvGraphicFramePr>
          <p:nvPr/>
        </p:nvGraphicFramePr>
        <p:xfrm>
          <a:off x="6572251" y="3362325"/>
          <a:ext cx="2571750" cy="2581275"/>
        </p:xfrm>
        <a:graphic>
          <a:graphicData uri="http://schemas.openxmlformats.org/presentationml/2006/ole">
            <p:oleObj spid="_x0000_s3075" name="Worksheet" r:id="rId5" imgW="2543175" imgH="2438448" progId="Excel.Sheet.8">
              <p:embed/>
            </p:oleObj>
          </a:graphicData>
        </a:graphic>
      </p:graphicFrame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6786563" y="6143625"/>
            <a:ext cx="1928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/>
              <a:t>4</a:t>
            </a:r>
            <a:r>
              <a:rPr lang="ru-RU" sz="1200" b="1" dirty="0" smtClean="0"/>
              <a:t> </a:t>
            </a:r>
            <a:r>
              <a:rPr lang="ru-RU" sz="1200" b="1" dirty="0"/>
              <a:t>квартал </a:t>
            </a:r>
            <a:r>
              <a:rPr lang="ru-RU" sz="1200" b="1" dirty="0" smtClean="0"/>
              <a:t>2020 </a:t>
            </a:r>
            <a:r>
              <a:rPr lang="ru-RU" sz="1200" b="1" dirty="0"/>
              <a:t>года</a:t>
            </a:r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500063" y="1500188"/>
            <a:ext cx="4214812" cy="3970337"/>
          </a:xfrm>
          <a:custGeom>
            <a:avLst/>
            <a:gdLst>
              <a:gd name="T0" fmla="*/ 0 w 3929090"/>
              <a:gd name="T1" fmla="*/ 0 h 2585323"/>
              <a:gd name="T2" fmla="*/ 3438296 w 3929090"/>
              <a:gd name="T3" fmla="*/ 0 h 2585323"/>
              <a:gd name="T4" fmla="*/ 3438296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22.11.2005 года № 270 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районе». Норматив отчислений в бюджет района – 100 %. Задолженность на отчетную дату составляет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70,6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Проводится работа с предпринимателями по погашению имеющейся задолженности.</a:t>
            </a: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72063" y="1500188"/>
          <a:ext cx="3714750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929563" y="1643063"/>
            <a:ext cx="6858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4 квартал 2020 года составили 232,6 тыс. рублей.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Годовой план – 232,7 тыс. рублей.  Исполнение 99,95 %. </a:t>
            </a:r>
          </a:p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Задолженности по налогу на отчетную дату нет.</a:t>
            </a: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819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graphicFrame>
        <p:nvGraphicFramePr>
          <p:cNvPr id="5122" name="Диаграмма 9"/>
          <p:cNvGraphicFramePr>
            <a:graphicFrameLocks/>
          </p:cNvGraphicFramePr>
          <p:nvPr/>
        </p:nvGraphicFramePr>
        <p:xfrm>
          <a:off x="504825" y="2714625"/>
          <a:ext cx="4067175" cy="1928821"/>
        </p:xfrm>
        <a:graphic>
          <a:graphicData uri="http://schemas.openxmlformats.org/presentationml/2006/ole">
            <p:oleObj spid="_x0000_s5122" name="Worksheet" r:id="rId9" imgW="4810316" imgH="268619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18546</TotalTime>
  <Words>3390</Words>
  <Application>Microsoft Office PowerPoint</Application>
  <PresentationFormat>Экран (4:3)</PresentationFormat>
  <Paragraphs>420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Worksheet</vt:lpstr>
      <vt:lpstr>Лист Microsoft Office Excel 97-2003</vt:lpstr>
      <vt:lpstr>Слайд 1</vt:lpstr>
      <vt:lpstr>Слайд 2</vt:lpstr>
      <vt:lpstr>Слайд 3</vt:lpstr>
      <vt:lpstr>Исполнение доходной части бюджета Яковлевского муниципального района  за 4 квартал 2020 года</vt:lpstr>
      <vt:lpstr>Слайд 5</vt:lpstr>
      <vt:lpstr>Слайд 6</vt:lpstr>
      <vt:lpstr>Слайд 7</vt:lpstr>
      <vt:lpstr>Единый налог  на вмененный доход для отдельных видов деятельности</vt:lpstr>
      <vt:lpstr>Единый сельскохозяйственный налог</vt:lpstr>
      <vt:lpstr>Слайд 10</vt:lpstr>
      <vt:lpstr>Слайд 11</vt:lpstr>
      <vt:lpstr>Слайд 12</vt:lpstr>
      <vt:lpstr>Слайд 13</vt:lpstr>
      <vt:lpstr>Доходы от использования имущества и прав, находящихся в государственной и муниципальной собственности</vt:lpstr>
      <vt:lpstr>Слайд 15</vt:lpstr>
      <vt:lpstr>Слайд 16</vt:lpstr>
      <vt:lpstr>Слайд 17</vt:lpstr>
      <vt:lpstr> РАСХОДЫ бюджета Яковлевского муниципального района за 4 квартал 2020 года</vt:lpstr>
      <vt:lpstr>Исполнение плана бюджета Яковлевского муниципального района по расходам                            за 4 квартал 2020 года, тыс. руб.  </vt:lpstr>
      <vt:lpstr>Структура расходов бюджета Яковлевского муниципального района  за 4 квартал 2020 года </vt:lpstr>
      <vt:lpstr>Слайд 21</vt:lpstr>
      <vt:lpstr>Слайд 22</vt:lpstr>
      <vt:lpstr>Слайд 23</vt:lpstr>
      <vt:lpstr>Расходы бюджета Яковлевского муниципального района за 4 квартал 2020 года на жилищно-коммунальное хозяйство</vt:lpstr>
      <vt:lpstr>Расходы бюджета Яковлевского муниципального района за 4 квартал 2020 года на образование</vt:lpstr>
      <vt:lpstr>Слайд 26</vt:lpstr>
      <vt:lpstr>Расходы бюджета Яковлевского муниципального района за 4 квартал 2020 года на культуру</vt:lpstr>
      <vt:lpstr>Расходы бюджета Яковлевского муниципального района за 4 квартал 2020 года   на социальную политику</vt:lpstr>
      <vt:lpstr>Расходы бюджета Яковлевского муниципального района за 4 квартал 2020 года на физическую культуру и спорт</vt:lpstr>
      <vt:lpstr>Слайд 30</vt:lpstr>
      <vt:lpstr>Слайд 31</vt:lpstr>
      <vt:lpstr>Слайд 32</vt:lpstr>
      <vt:lpstr>Слайд 33</vt:lpstr>
    </vt:vector>
  </TitlesOfParts>
  <Company>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фин</cp:lastModifiedBy>
  <cp:revision>2125</cp:revision>
  <cp:lastPrinted>2014-05-22T08:02:27Z</cp:lastPrinted>
  <dcterms:created xsi:type="dcterms:W3CDTF">2010-07-02T14:14:42Z</dcterms:created>
  <dcterms:modified xsi:type="dcterms:W3CDTF">2021-03-30T04:40:54Z</dcterms:modified>
</cp:coreProperties>
</file>