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539" r:id="rId2"/>
    <p:sldId id="496" r:id="rId3"/>
    <p:sldId id="573" r:id="rId4"/>
    <p:sldId id="553" r:id="rId5"/>
    <p:sldId id="574" r:id="rId6"/>
    <p:sldId id="552" r:id="rId7"/>
    <p:sldId id="555" r:id="rId8"/>
    <p:sldId id="558" r:id="rId9"/>
    <p:sldId id="562" r:id="rId10"/>
    <p:sldId id="560" r:id="rId11"/>
    <p:sldId id="541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FF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8" autoAdjust="0"/>
    <p:restoredTop sz="97344" autoAdjust="0"/>
  </p:normalViewPr>
  <p:slideViewPr>
    <p:cSldViewPr>
      <p:cViewPr>
        <p:scale>
          <a:sx n="100" d="100"/>
          <a:sy n="100" d="100"/>
        </p:scale>
        <p:origin x="-58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2022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1752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38461"/>
              </p:ext>
            </p:extLst>
          </p:nvPr>
        </p:nvGraphicFramePr>
        <p:xfrm>
          <a:off x="2786050" y="4077072"/>
          <a:ext cx="4431293" cy="173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50"/>
                <a:gridCol w="1348059"/>
                <a:gridCol w="1656184"/>
              </a:tblGrid>
              <a:tr h="600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sng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1129256"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17 116 550,00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407 850,00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708 700,00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характеристики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32551"/>
              </p:ext>
            </p:extLst>
          </p:nvPr>
        </p:nvGraphicFramePr>
        <p:xfrm>
          <a:off x="899592" y="2732225"/>
          <a:ext cx="8462714" cy="3793119"/>
        </p:xfrm>
        <a:graphic>
          <a:graphicData uri="http://schemas.openxmlformats.org/drawingml/2006/table">
            <a:tbl>
              <a:tblPr/>
              <a:tblGrid>
                <a:gridCol w="338077"/>
                <a:gridCol w="1931949"/>
                <a:gridCol w="2160240"/>
                <a:gridCol w="1944216"/>
                <a:gridCol w="2088232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Проект на 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Проект на 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Проект на 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857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13 745 000,00 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312 837 500,00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327 643 000,00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9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29 448 282,98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317 793 791,42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340 970 914,17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8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643 193 282,98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630 631 291,42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668 613 914,17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875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645 464 329,84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623 594 194,42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652 939 751,17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009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2 271 046,86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- 862 903,00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- 825 837,00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496" y="-1030932"/>
            <a:ext cx="8786813" cy="16516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Распределение  расходов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разделам классификации расходов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н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а 202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год и плановый период 202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и 202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годов, рублей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9926082"/>
              </p:ext>
            </p:extLst>
          </p:nvPr>
        </p:nvGraphicFramePr>
        <p:xfrm>
          <a:off x="142843" y="1340768"/>
          <a:ext cx="8858312" cy="5852684"/>
        </p:xfrm>
        <a:graphic>
          <a:graphicData uri="http://schemas.openxmlformats.org/drawingml/2006/table">
            <a:tbl>
              <a:tblPr/>
              <a:tblGrid>
                <a:gridCol w="594416"/>
                <a:gridCol w="3618717"/>
                <a:gridCol w="1656184"/>
                <a:gridCol w="1368152"/>
                <a:gridCol w="1620843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 расходов на 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 расходов на 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 расходов на 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82 611 689,08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79 769 896,08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82 658 360,08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32 73 894,76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12 407 694,76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12 407 694,76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27 720 242,55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18 333 835,70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16 138 989,15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371 178 983,30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380 796 040,00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409 464 325,00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31 137 018,80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27 270 434,00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27 270 434,00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73 773 501,38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81 972 193,88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83 122 098,18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4 112 449,97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18 116 550,00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17 134 100,00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15 907 850,00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Условно утверждаемые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645 432 675,07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631 501 098,40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669 611 800,86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576"/>
            <a:ext cx="850106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endParaRPr lang="ru-RU" altLang="ru-RU" sz="2800" b="1" dirty="0" smtClean="0">
              <a:latin typeface="Times New Roman" pitchFamily="18" charset="0"/>
            </a:endParaRPr>
          </a:p>
          <a:p>
            <a:pPr algn="ctr" defTabSz="912813"/>
            <a:r>
              <a:rPr lang="en-US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27 720 242,55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рублей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Жилищное хозяйство  </a:t>
            </a:r>
          </a:p>
          <a:p>
            <a:pPr algn="ctr" eaLnBrk="1" hangingPunct="1"/>
            <a:r>
              <a:rPr lang="en-US" altLang="ru-RU" sz="1100" b="1" dirty="0" smtClean="0"/>
              <a:t> 4 970 000,00 </a:t>
            </a:r>
            <a:r>
              <a:rPr lang="ru-RU" altLang="ru-RU" sz="1100" b="1" dirty="0" smtClean="0"/>
              <a:t>рублей.</a:t>
            </a:r>
            <a:endParaRPr lang="ru-RU" altLang="ru-RU" sz="11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Благоустройство – </a:t>
            </a:r>
          </a:p>
          <a:p>
            <a:pPr algn="ctr" eaLnBrk="1" hangingPunct="1"/>
            <a:r>
              <a:rPr lang="en-US" altLang="ru-RU" sz="1100" b="1" dirty="0" smtClean="0"/>
              <a:t>1 108 </a:t>
            </a:r>
            <a:r>
              <a:rPr lang="ru-RU" altLang="ru-RU" sz="1100" b="1" dirty="0" smtClean="0"/>
              <a:t>000,00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en-US" altLang="ru-RU" sz="1100" b="1" dirty="0" smtClean="0"/>
              <a:t>3 543 688,19</a:t>
            </a:r>
            <a:r>
              <a:rPr lang="ru-RU" altLang="ru-RU" sz="1100" b="1" dirty="0" smtClean="0"/>
              <a:t>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715000" y="3928269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Коммунальное хозяйство  </a:t>
            </a:r>
          </a:p>
          <a:p>
            <a:pPr algn="ctr" eaLnBrk="1" hangingPunct="1"/>
            <a:r>
              <a:rPr lang="en-US" altLang="ru-RU" sz="1100" b="1" dirty="0" smtClean="0"/>
              <a:t>18 098</a:t>
            </a:r>
            <a:r>
              <a:rPr lang="ru-RU" altLang="ru-RU" sz="1100" b="1" dirty="0" smtClean="0"/>
              <a:t> </a:t>
            </a:r>
            <a:r>
              <a:rPr lang="en-US" altLang="ru-RU" sz="1100" b="1" dirty="0" smtClean="0"/>
              <a:t>554,36</a:t>
            </a:r>
            <a:r>
              <a:rPr lang="ru-RU" altLang="ru-RU" sz="1100" b="1" dirty="0" smtClean="0"/>
              <a:t> рублей.</a:t>
            </a:r>
            <a:endParaRPr lang="ru-RU" altLang="ru-RU" sz="11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/>
              <a:t>Средства запланированы на уплату  взносов за капитальный </a:t>
            </a:r>
          </a:p>
          <a:p>
            <a:pPr algn="just" eaLnBrk="1" hangingPunct="1"/>
            <a:r>
              <a:rPr lang="ru-RU" altLang="ru-RU" sz="1100" b="1"/>
              <a:t>ремонт муниципального</a:t>
            </a:r>
          </a:p>
          <a:p>
            <a:pPr algn="just" eaLnBrk="1" hangingPunct="1"/>
            <a:r>
              <a:rPr lang="ru-RU" altLang="ru-RU" sz="1100" b="1"/>
              <a:t> жилищного фонда.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/>
              <a:t>коммунальной инфраструктуры.</a:t>
            </a:r>
          </a:p>
          <a:p>
            <a:pPr algn="ctr" eaLnBrk="1" hangingPunct="1">
              <a:buFontTx/>
              <a:buChar char="-"/>
            </a:pPr>
            <a:endParaRPr lang="ru-RU" altLang="ru-RU" sz="1100" b="1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Средства предусматривают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458200" cy="5400600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/>
          </a:p>
          <a:p>
            <a:r>
              <a:rPr lang="ru-RU" sz="5500" b="1" dirty="0" smtClean="0"/>
              <a:t>На территории </a:t>
            </a:r>
            <a:r>
              <a:rPr lang="ru-RU" sz="5500" b="1" dirty="0" err="1" smtClean="0"/>
              <a:t>Яковлевского</a:t>
            </a:r>
            <a:r>
              <a:rPr lang="ru-RU" sz="5500" b="1" dirty="0" smtClean="0"/>
              <a:t> муниципального района успешно реализуется:</a:t>
            </a:r>
          </a:p>
          <a:p>
            <a:r>
              <a:rPr lang="ru-RU" sz="1800" dirty="0" smtClean="0"/>
              <a:t>  </a:t>
            </a:r>
            <a:endParaRPr lang="ru-RU" sz="1800" dirty="0"/>
          </a:p>
          <a:p>
            <a:r>
              <a:rPr lang="ru-RU" sz="3100" dirty="0" smtClean="0">
                <a:solidFill>
                  <a:srgbClr val="FF0000"/>
                </a:solidFill>
              </a:rPr>
              <a:t>Наименование </a:t>
            </a:r>
            <a:r>
              <a:rPr lang="ru-RU" sz="3100" dirty="0">
                <a:solidFill>
                  <a:srgbClr val="FF0000"/>
                </a:solidFill>
              </a:rPr>
              <a:t>проекта</a:t>
            </a:r>
            <a:r>
              <a:rPr lang="ru-RU" sz="5500" b="1" dirty="0" smtClean="0"/>
              <a:t>:  Капитальный ремонт и ремонт автомобильных дорог общего пользования населенных пунктов </a:t>
            </a:r>
            <a:endParaRPr lang="ru-RU" sz="5500" b="1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Место </a:t>
            </a:r>
            <a:r>
              <a:rPr lang="ru-RU" sz="4000" b="1" dirty="0" smtClean="0">
                <a:solidFill>
                  <a:srgbClr val="FF0000"/>
                </a:solidFill>
              </a:rPr>
              <a:t>реализации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5500" b="1" dirty="0" smtClean="0"/>
              <a:t>Населенные пункты </a:t>
            </a:r>
            <a:r>
              <a:rPr lang="ru-RU" sz="5500" b="1" dirty="0" err="1" smtClean="0"/>
              <a:t>Яковлевского</a:t>
            </a:r>
            <a:r>
              <a:rPr lang="ru-RU" sz="5500" b="1" dirty="0" smtClean="0"/>
              <a:t> муниципального района</a:t>
            </a:r>
            <a:endParaRPr lang="ru-RU" sz="5500" b="1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Сроки реализации</a:t>
            </a:r>
            <a:r>
              <a:rPr lang="ru-RU" sz="4000" b="1" dirty="0" smtClean="0">
                <a:solidFill>
                  <a:srgbClr val="FF0000"/>
                </a:solidFill>
              </a:rPr>
              <a:t>: </a:t>
            </a:r>
            <a:r>
              <a:rPr lang="ru-RU" sz="4300" b="1" dirty="0" smtClean="0"/>
              <a:t>2022 год</a:t>
            </a:r>
            <a:endParaRPr lang="ru-RU" sz="4300" b="1" dirty="0" smtClean="0"/>
          </a:p>
          <a:p>
            <a:r>
              <a:rPr lang="ru-RU" sz="4300" b="1" dirty="0" smtClean="0">
                <a:solidFill>
                  <a:srgbClr val="FF0000"/>
                </a:solidFill>
              </a:rPr>
              <a:t>Объем финансирования </a:t>
            </a:r>
            <a:r>
              <a:rPr lang="ru-RU" sz="2500" dirty="0" smtClean="0">
                <a:solidFill>
                  <a:srgbClr val="000000"/>
                </a:solidFill>
              </a:rPr>
              <a:t>(</a:t>
            </a:r>
            <a:r>
              <a:rPr lang="ru-RU" sz="4300" dirty="0" smtClean="0">
                <a:solidFill>
                  <a:srgbClr val="000000"/>
                </a:solidFill>
              </a:rPr>
              <a:t>по </a:t>
            </a:r>
            <a:r>
              <a:rPr lang="ru-RU" sz="4300" dirty="0" smtClean="0"/>
              <a:t>годам и источникам финансирования</a:t>
            </a:r>
            <a:r>
              <a:rPr lang="ru-RU" sz="4300" dirty="0" smtClean="0"/>
              <a:t>):</a:t>
            </a:r>
            <a:r>
              <a:rPr lang="ru-RU" sz="4300" b="1" dirty="0" smtClean="0"/>
              <a:t>2022 </a:t>
            </a:r>
            <a:r>
              <a:rPr lang="ru-RU" sz="4300" b="1" dirty="0" smtClean="0"/>
              <a:t>год</a:t>
            </a:r>
          </a:p>
          <a:p>
            <a:r>
              <a:rPr lang="ru-RU" sz="5600" dirty="0" smtClean="0"/>
              <a:t>Субсидии из краевого бюджета – </a:t>
            </a:r>
            <a:r>
              <a:rPr lang="ru-RU" sz="5600" dirty="0" smtClean="0"/>
              <a:t>20 000 000,00 </a:t>
            </a:r>
            <a:r>
              <a:rPr lang="ru-RU" sz="5600" dirty="0" smtClean="0"/>
              <a:t>рублей</a:t>
            </a:r>
          </a:p>
          <a:p>
            <a:r>
              <a:rPr lang="ru-RU" sz="5600" dirty="0" smtClean="0"/>
              <a:t>Средства бюджета района – </a:t>
            </a:r>
            <a:r>
              <a:rPr lang="ru-RU" sz="5600" dirty="0" smtClean="0"/>
              <a:t>202 020,20 </a:t>
            </a:r>
            <a:r>
              <a:rPr lang="ru-RU" sz="5600" dirty="0" smtClean="0"/>
              <a:t>рублей,</a:t>
            </a:r>
          </a:p>
          <a:p>
            <a:r>
              <a:rPr lang="ru-RU" sz="5600" dirty="0" smtClean="0"/>
              <a:t>всего </a:t>
            </a:r>
            <a:r>
              <a:rPr lang="ru-RU" sz="5600" dirty="0" smtClean="0"/>
              <a:t>– </a:t>
            </a:r>
            <a:r>
              <a:rPr lang="ru-RU" sz="5600" dirty="0" smtClean="0"/>
              <a:t>20 202 020,20 рублей</a:t>
            </a:r>
            <a:endParaRPr lang="ru-RU" sz="5600" dirty="0"/>
          </a:p>
          <a:p>
            <a:r>
              <a:rPr lang="ru-RU" sz="5600" dirty="0" smtClean="0"/>
              <a:t>Планируется приведение в нормативное состояние автомобильных дорог местного значения (улично-дорожной сети). </a:t>
            </a:r>
          </a:p>
          <a:p>
            <a:r>
              <a:rPr lang="ru-RU" sz="5600" dirty="0" smtClean="0"/>
              <a:t>Запланировано увеличение площади отремонтированных автомобильных дорог общего пользования населенных пунктов (</a:t>
            </a:r>
            <a:r>
              <a:rPr lang="ru-RU" sz="5600" dirty="0" err="1" smtClean="0"/>
              <a:t>жд.ст</a:t>
            </a:r>
            <a:r>
              <a:rPr lang="ru-RU" sz="5600" dirty="0" smtClean="0"/>
              <a:t>. Варфоломеевка, с. </a:t>
            </a:r>
            <a:r>
              <a:rPr lang="ru-RU" sz="5600" dirty="0" err="1" smtClean="0"/>
              <a:t>Достоевка</a:t>
            </a:r>
            <a:r>
              <a:rPr lang="ru-RU" sz="5600" dirty="0" smtClean="0"/>
              <a:t>, </a:t>
            </a:r>
            <a:r>
              <a:rPr lang="ru-RU" sz="5600" dirty="0" err="1" smtClean="0"/>
              <a:t>жд.ст</a:t>
            </a:r>
            <a:r>
              <a:rPr lang="ru-RU" sz="5600" dirty="0" smtClean="0"/>
              <a:t>. </a:t>
            </a:r>
            <a:r>
              <a:rPr lang="ru-RU" sz="5600" dirty="0" err="1" smtClean="0"/>
              <a:t>Сысоевка</a:t>
            </a:r>
            <a:r>
              <a:rPr lang="ru-RU" sz="5600" dirty="0" smtClean="0"/>
              <a:t>, С. Яковлевка, с. </a:t>
            </a:r>
            <a:r>
              <a:rPr lang="ru-RU" sz="5600" dirty="0" err="1" smtClean="0"/>
              <a:t>Бельцово</a:t>
            </a:r>
            <a:r>
              <a:rPr lang="ru-RU" sz="5600" dirty="0" smtClean="0"/>
              <a:t>,) – 5,138/24470 (км\</a:t>
            </a:r>
            <a:r>
              <a:rPr lang="ru-RU" sz="5600" dirty="0" err="1" smtClean="0"/>
              <a:t>кв.м</a:t>
            </a:r>
            <a:r>
              <a:rPr lang="ru-RU" sz="5600" dirty="0" smtClean="0"/>
              <a:t>).</a:t>
            </a:r>
            <a:endParaRPr lang="ru-RU" sz="5600" dirty="0"/>
          </a:p>
          <a:p>
            <a:endParaRPr lang="ru-RU" sz="5600" dirty="0" smtClean="0"/>
          </a:p>
          <a:p>
            <a:r>
              <a:rPr lang="ru-RU" sz="5600" dirty="0" smtClean="0"/>
              <a:t>На капитальный ремонт здания Муниципального бюджетного общеобразовательного учреждения «Средняя общеобразовательная школа с. Яковлевка» </a:t>
            </a:r>
            <a:r>
              <a:rPr lang="ru-RU" sz="5600" dirty="0" err="1" smtClean="0"/>
              <a:t>Яковлевского</a:t>
            </a:r>
            <a:r>
              <a:rPr lang="ru-RU" sz="5600" dirty="0" smtClean="0"/>
              <a:t> муниципального района (МБОУ «СОШ с. Яковлевка») предусмотрено :</a:t>
            </a:r>
          </a:p>
          <a:p>
            <a:r>
              <a:rPr lang="ru-RU" sz="5600" b="1" dirty="0">
                <a:solidFill>
                  <a:srgbClr val="FF0000"/>
                </a:solidFill>
              </a:rPr>
              <a:t>Сроки </a:t>
            </a:r>
            <a:r>
              <a:rPr lang="ru-RU" sz="5600" b="1" dirty="0" smtClean="0">
                <a:solidFill>
                  <a:srgbClr val="FF0000"/>
                </a:solidFill>
              </a:rPr>
              <a:t>реализации:</a:t>
            </a:r>
            <a:r>
              <a:rPr lang="ru-RU" sz="5600" b="1" dirty="0" smtClean="0"/>
              <a:t>2022 </a:t>
            </a:r>
            <a:r>
              <a:rPr lang="ru-RU" sz="5600" b="1" dirty="0"/>
              <a:t>год</a:t>
            </a:r>
          </a:p>
          <a:p>
            <a:r>
              <a:rPr lang="ru-RU" sz="5600" b="1" dirty="0">
                <a:solidFill>
                  <a:srgbClr val="FF0000"/>
                </a:solidFill>
              </a:rPr>
              <a:t>Объем финансирования </a:t>
            </a:r>
            <a:r>
              <a:rPr lang="ru-RU" sz="5600" dirty="0">
                <a:solidFill>
                  <a:srgbClr val="000000"/>
                </a:solidFill>
              </a:rPr>
              <a:t>(по </a:t>
            </a:r>
            <a:r>
              <a:rPr lang="ru-RU" sz="5600" dirty="0"/>
              <a:t>годам и источникам финансирования</a:t>
            </a:r>
            <a:r>
              <a:rPr lang="ru-RU" sz="5600" dirty="0" smtClean="0"/>
              <a:t>):</a:t>
            </a:r>
            <a:r>
              <a:rPr lang="ru-RU" sz="5600" b="1" dirty="0" smtClean="0"/>
              <a:t>2022 </a:t>
            </a:r>
            <a:r>
              <a:rPr lang="ru-RU" sz="5600" b="1" dirty="0"/>
              <a:t>год</a:t>
            </a:r>
          </a:p>
          <a:p>
            <a:r>
              <a:rPr lang="ru-RU" sz="5600" dirty="0"/>
              <a:t>Субсидии из краевого бюджета – </a:t>
            </a:r>
            <a:r>
              <a:rPr lang="ru-RU" sz="5600" dirty="0" smtClean="0"/>
              <a:t>8 220 732,30 </a:t>
            </a:r>
            <a:r>
              <a:rPr lang="ru-RU" sz="5600" dirty="0"/>
              <a:t>рублей</a:t>
            </a:r>
          </a:p>
          <a:p>
            <a:r>
              <a:rPr lang="ru-RU" sz="5600" dirty="0"/>
              <a:t>Средства бюджета района – </a:t>
            </a:r>
            <a:r>
              <a:rPr lang="ru-RU" sz="5600" dirty="0" smtClean="0"/>
              <a:t>83 038,00 </a:t>
            </a:r>
            <a:r>
              <a:rPr lang="ru-RU" sz="5600" dirty="0"/>
              <a:t>рублей</a:t>
            </a:r>
            <a:r>
              <a:rPr lang="ru-RU" sz="5600" dirty="0" smtClean="0"/>
              <a:t>,</a:t>
            </a:r>
          </a:p>
          <a:p>
            <a:r>
              <a:rPr lang="ru-RU" sz="4800" dirty="0" smtClean="0"/>
              <a:t>Всего – 8 303 770,30.</a:t>
            </a:r>
            <a:endParaRPr lang="ru-RU" sz="4500" dirty="0"/>
          </a:p>
          <a:p>
            <a:r>
              <a:rPr lang="ru-RU" sz="5600" dirty="0" smtClean="0"/>
              <a:t>Планируется установка 235 оконных конструкций.</a:t>
            </a:r>
            <a:endParaRPr lang="ru-RU" sz="5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49280"/>
            <a:ext cx="8458200" cy="126506"/>
          </a:xfrm>
        </p:spPr>
        <p:txBody>
          <a:bodyPr>
            <a:normAutofit fontScale="90000"/>
          </a:bodyPr>
          <a:lstStyle/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82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году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312 821 188,77 рублей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en-US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62 603 725,00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251 559 199,30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8 088 000,00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en-US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24 210 219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en-US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4 717 840,00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</a:t>
            </a:r>
            <a:r>
              <a:rPr lang="en-US" altLang="ru-RU" sz="1400" b="1" dirty="0" smtClean="0">
                <a:ln>
                  <a:solidFill>
                    <a:schemeClr val="tx1"/>
                  </a:solidFill>
                </a:ln>
              </a:rPr>
              <a:t>11 650 429,00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dirty="0" smtClean="0">
              <a:ln w="254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5 592 429,00</a:t>
            </a: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5"/>
            <a:ext cx="2857520" cy="3643327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</a:t>
            </a:r>
            <a:r>
              <a:rPr lang="en-US" altLang="ru-RU" sz="1300" b="1" dirty="0" smtClean="0">
                <a:ln>
                  <a:solidFill>
                    <a:schemeClr val="tx1"/>
                  </a:solidFill>
                </a:ln>
              </a:rPr>
              <a:t>3 722 000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,00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1</a:t>
            </a:r>
            <a:r>
              <a:rPr lang="en-US" altLang="ru-RU" sz="1600" b="1" dirty="0" smtClean="0">
                <a:ln>
                  <a:solidFill>
                    <a:schemeClr val="tx1"/>
                  </a:solidFill>
                </a:ln>
              </a:rPr>
              <a:t>4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0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5373216"/>
            <a:ext cx="2857520" cy="119905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</a:t>
            </a:r>
            <a:r>
              <a:rPr lang="en-US" altLang="ru-RU" sz="1400" b="1" dirty="0" smtClean="0">
                <a:ln>
                  <a:solidFill>
                    <a:schemeClr val="tx1"/>
                  </a:solidFill>
                </a:ln>
              </a:rPr>
              <a:t>4 175 000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,00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рублей</a:t>
            </a:r>
            <a:endParaRPr lang="ru-RU" altLang="ru-RU" sz="14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</a:t>
            </a:r>
            <a:r>
              <a:rPr lang="en-US" altLang="ru-RU" sz="1400" b="1" dirty="0" smtClean="0">
                <a:ln>
                  <a:solidFill>
                    <a:schemeClr val="tx1"/>
                  </a:solidFill>
                </a:ln>
              </a:rPr>
              <a:t>  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   </a:t>
            </a:r>
            <a:r>
              <a:rPr lang="en-US" altLang="ru-RU" sz="1400" b="1" dirty="0" smtClean="0">
                <a:ln>
                  <a:solidFill>
                    <a:schemeClr val="tx1"/>
                  </a:solidFill>
                </a:ln>
              </a:rPr>
              <a:t>1 369 489,80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в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30 000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1 995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000,00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73 773 501,38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000750" y="3143250"/>
            <a:ext cx="3143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</a:t>
            </a:r>
            <a:r>
              <a:rPr lang="en-US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3 009 526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,00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 реализацию государственного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en-US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42 772 404,38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171 018,00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 федерального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бюджетов –   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20 890 934,02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/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71 316,00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4917805"/>
            <a:ext cx="2956053" cy="85725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За счет субвенции из краевого бюджета предусмотрены расходы по назначению и предоставлению выплаты единовременного пособия при передаче ребенка на воспитание в семью –              1 </a:t>
            </a:r>
            <a:r>
              <a:rPr lang="ru-RU" sz="1100" b="1" dirty="0" smtClean="0">
                <a:solidFill>
                  <a:srgbClr val="FF0000"/>
                </a:solidFill>
              </a:rPr>
              <a:t>1 </a:t>
            </a:r>
            <a:r>
              <a:rPr lang="ru-RU" sz="1100" b="1" dirty="0" smtClean="0">
                <a:solidFill>
                  <a:srgbClr val="FF0000"/>
                </a:solidFill>
              </a:rPr>
              <a:t>083 302,98 </a:t>
            </a:r>
            <a:r>
              <a:rPr lang="ru-RU" sz="1100" b="1" dirty="0" smtClean="0">
                <a:solidFill>
                  <a:srgbClr val="FF0000"/>
                </a:solidFill>
              </a:rPr>
              <a:t>рублей</a:t>
            </a:r>
            <a:r>
              <a:rPr 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120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000,00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в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годы. Объем средств на год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980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000,00 рублей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18339</TotalTime>
  <Words>1293</Words>
  <Application>Microsoft Office PowerPoint</Application>
  <PresentationFormat>Экран (4:3)</PresentationFormat>
  <Paragraphs>208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Распределение  расходов бюджета Яковлевского муниципального района по разделам классификации расходов на 2022 год и плановый период 2023 и 2024 годов, рублей  </vt:lpstr>
      <vt:lpstr>Расходы бюджета Яковлевского муниципального района в 2022 году на жилищно-коммунальное хозяйство</vt:lpstr>
      <vt:lpstr>Презентация PowerPoint</vt:lpstr>
      <vt:lpstr>Расходы бюджета Яковлевского муниципального района в 2022 году на образование</vt:lpstr>
      <vt:lpstr>Расходы бюджета Яковлевского муниципального района в 2022 году на культуру</vt:lpstr>
      <vt:lpstr>Расходы в 2022 году на социальную политику</vt:lpstr>
      <vt:lpstr>Презентация PowerPoint</vt:lpstr>
      <vt:lpstr>Презентация PowerPoint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2061</cp:revision>
  <cp:lastPrinted>2020-04-27T01:59:26Z</cp:lastPrinted>
  <dcterms:created xsi:type="dcterms:W3CDTF">2010-07-02T14:14:42Z</dcterms:created>
  <dcterms:modified xsi:type="dcterms:W3CDTF">2021-11-30T03:17:26Z</dcterms:modified>
</cp:coreProperties>
</file>