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575" r:id="rId2"/>
    <p:sldId id="539" r:id="rId3"/>
    <p:sldId id="496" r:id="rId4"/>
    <p:sldId id="576" r:id="rId5"/>
    <p:sldId id="577" r:id="rId6"/>
    <p:sldId id="573" r:id="rId7"/>
    <p:sldId id="553" r:id="rId8"/>
    <p:sldId id="574" r:id="rId9"/>
    <p:sldId id="552" r:id="rId10"/>
    <p:sldId id="555" r:id="rId11"/>
    <p:sldId id="558" r:id="rId12"/>
    <p:sldId id="562" r:id="rId13"/>
    <p:sldId id="560" r:id="rId14"/>
    <p:sldId id="578" r:id="rId15"/>
    <p:sldId id="541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FF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4554" autoAdjust="0"/>
  </p:normalViewPr>
  <p:slideViewPr>
    <p:cSldViewPr>
      <p:cViewPr>
        <p:scale>
          <a:sx n="100" d="100"/>
          <a:sy n="100" d="100"/>
        </p:scale>
        <p:origin x="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4094B2-13CA-4591-8340-113939788A3B}" type="slidenum">
              <a:rPr lang="ru-RU" sz="1200">
                <a:latin typeface="Calibri" pitchFamily="34" charset="0"/>
              </a:rPr>
              <a:pPr algn="r" eaLnBrk="1" hangingPunct="1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DSC099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FFFF00"/>
                </a:solidFill>
              </a:rPr>
              <a:t>29 </a:t>
            </a:r>
            <a:r>
              <a:rPr lang="ru-RU" b="1" dirty="0">
                <a:solidFill>
                  <a:srgbClr val="FFFF00"/>
                </a:solidFill>
              </a:rPr>
              <a:t>декабря </a:t>
            </a:r>
            <a:r>
              <a:rPr lang="ru-RU" b="1" dirty="0" smtClean="0">
                <a:solidFill>
                  <a:srgbClr val="FFFF00"/>
                </a:solidFill>
              </a:rPr>
              <a:t>2020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 eaLnBrk="1" hangingPunct="1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</a:t>
            </a: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 и плановый период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2022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2023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годов          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(в соответствии с решением Думы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Яковлевского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муниципального района от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29.12.2020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№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363-НПА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)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3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7 491 442,89 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dirty="0" smtClean="0">
              <a:ln w="254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22 470 442,89 рублей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10 860 000,00 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2021 году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100 000,00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3 814 000,00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    200 000,00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в 2021 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30 000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3 340 000,00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82 099 510,42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2 360 000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000750" y="3143250"/>
            <a:ext cx="3143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2 937 018,00 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37 308 046,72 рублей.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2 293 200,00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32 424 195,20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/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71 316,00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4917805"/>
            <a:ext cx="2956053" cy="85725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За счет субвенции из краевого бюджета предусмотрены расходы по назначению и предоставлению выплаты единовременного пособия при передаче ребенка на воспитание в семью –              1 </a:t>
            </a:r>
            <a:r>
              <a:rPr lang="ru-RU" sz="1100" b="1" dirty="0" smtClean="0">
                <a:solidFill>
                  <a:srgbClr val="FF0000"/>
                </a:solidFill>
              </a:rPr>
              <a:t>1 115 734,50 рублей</a:t>
            </a:r>
            <a:r>
              <a:rPr 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100 000,00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в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году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годы. Объем средств на год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3 280 000,00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поддержки</a:t>
            </a:r>
            <a:endParaRPr lang="ru-RU" sz="1700" b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142875" y="4088962"/>
            <a:ext cx="1450975" cy="70819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b="1" kern="10" dirty="0">
              <a:ln w="6600">
                <a:solidFill>
                  <a:srgbClr val="17375E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54691"/>
              </p:ext>
            </p:extLst>
          </p:nvPr>
        </p:nvGraphicFramePr>
        <p:xfrm>
          <a:off x="755576" y="3621792"/>
          <a:ext cx="7200801" cy="323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656184"/>
                <a:gridCol w="2160241"/>
              </a:tblGrid>
              <a:tr h="432048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3 388 100,00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454 000,00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3 842 100,00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846 600,00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1 320 400,00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2 167 000,00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769 900,00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1 370 000,00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2 209 150,00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1 164 150,00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3 373 300,00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4 560 250,00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1 751 450,00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6 311 700,00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2369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11 604 200,00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5 459 900,00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17 064 100,00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Уровень долговой нагрузки на бюджет </a:t>
            </a:r>
            <a:r>
              <a:rPr lang="ru-RU" sz="1800" b="1" dirty="0" err="1" smtClean="0">
                <a:solidFill>
                  <a:srgbClr val="FF0000"/>
                </a:solidFill>
                <a:latin typeface="+mn-lt"/>
              </a:rPr>
              <a:t>яковлевского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 муниципального района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6638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9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72063"/>
            <a:ext cx="316835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73079"/>
              </p:ext>
            </p:extLst>
          </p:nvPr>
        </p:nvGraphicFramePr>
        <p:xfrm>
          <a:off x="395536" y="1484784"/>
          <a:ext cx="792088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88"/>
                <a:gridCol w="1488004"/>
                <a:gridCol w="1512168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01.01.2022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01.01.2023 </a:t>
                      </a:r>
                      <a:endParaRPr lang="ru-RU" sz="12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Договор № 03/17 о предоставлении бюджетного кредита от 25.12.2017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5 000 000,00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4 000 000,00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3 000 000,00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2 000 000,00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(реструктуризирован Соглашением № 03/20 от 27.05.2020)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Финансовое управление администрации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Яковлевского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муниципального района, с. Яковлевка,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преулок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Почтовый, 7,  1 этаж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91-3-01 – начальник финансового управления;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91-1-09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- отдел по формированию местного бюджета;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91-6-47 – отдел учета и отчетности.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Электронная почта –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fin710@findept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primorsky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ru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характеристики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33264"/>
              </p:ext>
            </p:extLst>
          </p:nvPr>
        </p:nvGraphicFramePr>
        <p:xfrm>
          <a:off x="285750" y="1772816"/>
          <a:ext cx="8318699" cy="4656696"/>
        </p:xfrm>
        <a:graphic>
          <a:graphicData uri="http://schemas.openxmlformats.org/drawingml/2006/table">
            <a:tbl>
              <a:tblPr/>
              <a:tblGrid>
                <a:gridCol w="344041"/>
                <a:gridCol w="1546116"/>
                <a:gridCol w="2178630"/>
                <a:gridCol w="2125074"/>
                <a:gridCol w="2124838"/>
              </a:tblGrid>
              <a:tr h="465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   на 2021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на 2022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    на 2023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59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222 983 416,00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234 247 000,00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239 520 000,00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089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303 545 707,69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296 955 177,92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308 440 877,11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97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526 529 123,69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531 202 177,92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547 960 877,11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78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528 029 123,69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532 673 493,92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549 409 193,11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64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- 1 500 000,00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- 1 471 316,00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1 471 316,00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686800" cy="883568"/>
          </a:xfr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Объем и структура доходов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Яковлевского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муниципального района за 2020 год, и плановые назначения на 2021 год и плановый период 2022 и 2023 годов, 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2241"/>
              </p:ext>
            </p:extLst>
          </p:nvPr>
        </p:nvGraphicFramePr>
        <p:xfrm>
          <a:off x="251520" y="1268760"/>
          <a:ext cx="8784976" cy="797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448272"/>
                <a:gridCol w="1440160"/>
                <a:gridCol w="1512168"/>
                <a:gridCol w="1440160"/>
                <a:gridCol w="158417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Отчет за 2020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2021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2022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2023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НАЛОГОВЫЕ И НЕНАЛОГОВЫЕ ДОХОДЫ,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225 205 875,34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222 983 416,00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234 247 000,00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239 520 000,00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201 978 541,23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201 386 416,00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214 100 000,00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219 200 000,00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10 448 861,94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11 000 000,00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2 835 885,41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1 378 000,00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960 000,00</a:t>
                      </a:r>
                      <a:endParaRPr lang="ru-RU" sz="1400" dirty="0"/>
                    </a:p>
                  </a:txBody>
                  <a:tcPr/>
                </a:tc>
              </a:tr>
              <a:tr h="30323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1 629 134,79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500 000,00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1 600 000,00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ИСПОЛЬЗОВАНИЯ ИМУЩЕСТВА, НАХОДЯЩЕГОСЯ  В ГОСУДАРСТВЕННОЙ И МУНИЦИПАЛЬНОЙ СОБСТВЕННОСТИ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5 477 117,29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4 015 000,00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4 035 000,00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ОТ ПРОДАЖИ МАТЕРИАЛЬНЫХ И НЕМАТЕРИАЛЬНЫХ</a:t>
                      </a:r>
                      <a:r>
                        <a:rPr lang="ru-RU" sz="1200" baseline="0" dirty="0" smtClean="0"/>
                        <a:t> АКТИВОВ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2 000 381,91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3 200 000,00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2 200 000,00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759</a:t>
                      </a:r>
                      <a:r>
                        <a:rPr lang="ru-RU" sz="1400" baseline="0" dirty="0" smtClean="0"/>
                        <a:t> 262,05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344 000,00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347 000,00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350 000,00</a:t>
                      </a:r>
                      <a:endParaRPr lang="ru-RU" sz="14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76 690,72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175 000,00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</a:t>
                      </a:r>
                      <a:r>
                        <a:rPr lang="ru-RU" sz="1200" b="1" dirty="0" smtClean="0"/>
                        <a:t> ПОСТУПЛЕНИЯ,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381 040 153,22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303 545 707,69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296 955 177,92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308 440 877,11</a:t>
                      </a:r>
                      <a:endParaRPr lang="ru-RU" sz="1400" b="1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27 552 471,30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71 716 102,37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15 816 743,77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2 048 797,66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3 451 419,97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274 751 111,19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272 883 683,92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280 164 380,26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290 247 457,14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6 086 308,36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14 845 280,00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14 742 000,00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14 742 000,00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606 246 028,56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526 529 123,69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531 202 177,92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547 960 877,11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СВЕДЕНИЯ О РАСХОДАХ бюджета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Яковлевского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муниципального района за 2020 год, и плановые назначения на 2021 год и плановый период 2022 и 2023 годов, рублей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08164"/>
              </p:ext>
            </p:extLst>
          </p:nvPr>
        </p:nvGraphicFramePr>
        <p:xfrm>
          <a:off x="251520" y="1268760"/>
          <a:ext cx="8784976" cy="136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376264"/>
                <a:gridCol w="1440160"/>
                <a:gridCol w="1512168"/>
                <a:gridCol w="1440160"/>
                <a:gridCol w="158417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МУНИЦИПАЛЬНЫЕ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Отчет за 2020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2021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2022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2023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образования </a:t>
                      </a:r>
                      <a:r>
                        <a:rPr lang="ru-RU" sz="1200" b="0" dirty="0" err="1" smtClean="0"/>
                        <a:t>Яковлевского</a:t>
                      </a:r>
                      <a:r>
                        <a:rPr lang="ru-RU" sz="1200" b="0" dirty="0" smtClean="0"/>
                        <a:t> муниципального района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295 443 092,91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301 249 840,87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305 547 001,00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316 011 487,63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поддержка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75</a:t>
                      </a:r>
                      <a:r>
                        <a:rPr lang="ru-RU" sz="1400" baseline="0" dirty="0" smtClean="0"/>
                        <a:t> 291 700,49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76 867 794,42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76 136 400,06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76 080 113,81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культуры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28 297 684,04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30 365 442,89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30 307 005,00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31 307 005,00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качественными услугами жилищно-коммунального хозяйства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53</a:t>
                      </a:r>
                      <a:r>
                        <a:rPr lang="ru-RU" sz="1400" baseline="0" dirty="0" smtClean="0"/>
                        <a:t> 150 014,53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5 309 853,51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7 600 000,00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7 250 000,00</a:t>
                      </a:r>
                      <a:endParaRPr lang="ru-RU" sz="1400" dirty="0"/>
                    </a:p>
                  </a:txBody>
                  <a:tcPr/>
                </a:tc>
              </a:tr>
              <a:tr h="303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и территории от чрезвычайных ситуаций, обеспечение пожарной безопасности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6 138 339,15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1 719 000,00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1 629 000,00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1 629 000,00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Охрана окружающей среды в </a:t>
                      </a:r>
                      <a:r>
                        <a:rPr lang="ru-RU" sz="1100" dirty="0" err="1" smtClean="0"/>
                        <a:t>Яковлевском</a:t>
                      </a:r>
                      <a:r>
                        <a:rPr lang="ru-RU" sz="1100" dirty="0" smtClean="0"/>
                        <a:t> муниципальном</a:t>
                      </a:r>
                      <a:r>
                        <a:rPr lang="ru-RU" sz="1100" baseline="0" dirty="0" smtClean="0"/>
                        <a:t> районе на 2019 – 2025 годы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1 607 229,32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1 350 000,00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3 050 000,00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2 200 000,00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физической культуры и спорта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4 572 932,30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967 862,00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967</a:t>
                      </a:r>
                      <a:r>
                        <a:rPr lang="ru-RU" sz="1400" baseline="0" dirty="0" smtClean="0"/>
                        <a:t> 862,00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 транспортного комплекса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19 143 444,63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11 000 000,00</a:t>
                      </a:r>
                      <a:endParaRPr lang="ru-RU" sz="14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Информационное обеспечение органов местного самоуправления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5 021 369,27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4 231 000,00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4 231 000,00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4 231 000,00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10.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сельского хозяйства в </a:t>
                      </a:r>
                      <a:r>
                        <a:rPr lang="ru-RU" sz="1200" b="0" dirty="0" err="1" smtClean="0"/>
                        <a:t>Яковлевском</a:t>
                      </a:r>
                      <a:r>
                        <a:rPr lang="ru-RU" sz="1200" b="0" dirty="0" smtClean="0"/>
                        <a:t> муниципальном районе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49 900,28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101 316,00</a:t>
                      </a:r>
                      <a:endParaRPr lang="ru-RU" sz="1400" b="1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Молодежь – </a:t>
                      </a:r>
                      <a:r>
                        <a:rPr lang="ru-RU" sz="1200" dirty="0" err="1" smtClean="0"/>
                        <a:t>Яковлевскому</a:t>
                      </a:r>
                      <a:r>
                        <a:rPr lang="ru-RU" sz="1200" dirty="0" smtClean="0"/>
                        <a:t> муниципальному</a:t>
                      </a:r>
                      <a:r>
                        <a:rPr lang="ru-RU" sz="1200" baseline="0" dirty="0" smtClean="0"/>
                        <a:t> району 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1 988 519,44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2 543 200,00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2 412 930,66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2 453 089,34</a:t>
                      </a:r>
                      <a:endParaRPr lang="ru-RU" sz="140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Экономическое развитие и инновационная экономика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45 641 843,59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44 650 200,00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43 950 200,00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44 200 200,00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baseline="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13 780 297,06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Укрепление общественного здоровья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2020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по муниципальным программам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550 126 367,01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490 157 647,69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488 952 714,72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499 451 073,78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42 634 565,93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37 871 476,00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37 720 779,20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37 758 119,33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592 760 932,94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528 029 123,69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526 673 493,92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537 209 193,11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2" y="116632"/>
            <a:ext cx="8786813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Распределение  расходов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разделам классификации расходов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н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а 2021 год и плановый период 2022 и 2023 годов, рублей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8293"/>
              </p:ext>
            </p:extLst>
          </p:nvPr>
        </p:nvGraphicFramePr>
        <p:xfrm>
          <a:off x="142843" y="1213002"/>
          <a:ext cx="8858310" cy="7578916"/>
        </p:xfrm>
        <a:graphic>
          <a:graphicData uri="http://schemas.openxmlformats.org/drawingml/2006/table">
            <a:tbl>
              <a:tblPr/>
              <a:tblGrid>
                <a:gridCol w="422017"/>
                <a:gridCol w="2278948"/>
                <a:gridCol w="1440160"/>
                <a:gridCol w="1656184"/>
                <a:gridCol w="1440160"/>
                <a:gridCol w="1620841"/>
              </a:tblGrid>
              <a:tr h="7038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2020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62 598 656,98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58 695 625,36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57 138 408,49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57 356 584,84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469 550,00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19 505 444,63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21 257 594,76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11 357 594,76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11 357 694,76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72 093 883,12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9 350 461,39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15 293 744,95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14 093 894,77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312 707 314,23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312 821 188,77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317 108 932,00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328 642 432,63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20 449 788,57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22 470 442,89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22 412 005,00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22 412 005,00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77 900 146,19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82 099 510,42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81 810 646,72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81 794 519,15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4 572 932,30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967 862,00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967 862,00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3 326 780,99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252 535,93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18 883 900,00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17 104 200,00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17 104 200,00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17 104 200,00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592 760 932,94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528 029 123,69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532 673 493,92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549 409 193,11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2021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endParaRPr lang="ru-RU" altLang="ru-RU" sz="2800" b="1" dirty="0" smtClean="0">
              <a:latin typeface="Times New Roman" pitchFamily="18" charset="0"/>
            </a:endParaRPr>
          </a:p>
          <a:p>
            <a:pPr algn="ctr" defTabSz="912813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9 350 461,39  рублей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Жилищное хозяйство  </a:t>
            </a:r>
          </a:p>
          <a:p>
            <a:pPr algn="ctr" eaLnBrk="1" hangingPunct="1"/>
            <a:r>
              <a:rPr lang="ru-RU" altLang="ru-RU" sz="1100" b="1" dirty="0" smtClean="0"/>
              <a:t>830 000,00 рублей.</a:t>
            </a:r>
            <a:endParaRPr lang="ru-RU" altLang="ru-RU" sz="11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Благоустройство – </a:t>
            </a:r>
          </a:p>
          <a:p>
            <a:pPr algn="ctr" eaLnBrk="1" hangingPunct="1"/>
            <a:r>
              <a:rPr lang="ru-RU" altLang="ru-RU" sz="1100" b="1" dirty="0" smtClean="0"/>
              <a:t>590 000,00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5 239 853,51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Коммунальное хозяйство  </a:t>
            </a:r>
          </a:p>
          <a:p>
            <a:pPr algn="ctr" eaLnBrk="1" hangingPunct="1"/>
            <a:r>
              <a:rPr lang="ru-RU" altLang="ru-RU" sz="1100" b="1" dirty="0" smtClean="0"/>
              <a:t>13 487 000,00 рублей.</a:t>
            </a:r>
            <a:endParaRPr lang="ru-RU" altLang="ru-RU" sz="11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/>
              <a:t>Средства запланированы на уплату  взносов за капитальный </a:t>
            </a:r>
          </a:p>
          <a:p>
            <a:pPr algn="just" eaLnBrk="1" hangingPunct="1"/>
            <a:r>
              <a:rPr lang="ru-RU" altLang="ru-RU" sz="1100" b="1"/>
              <a:t>ремонт муниципального</a:t>
            </a:r>
          </a:p>
          <a:p>
            <a:pPr algn="just" eaLnBrk="1" hangingPunct="1"/>
            <a:r>
              <a:rPr lang="ru-RU" altLang="ru-RU" sz="1100" b="1"/>
              <a:t> жилищного фонда.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/>
              <a:t>коммунальной инфраструктуры.</a:t>
            </a:r>
          </a:p>
          <a:p>
            <a:pPr algn="ctr" eaLnBrk="1" hangingPunct="1">
              <a:buFontTx/>
              <a:buChar char="-"/>
            </a:pPr>
            <a:endParaRPr lang="ru-RU" altLang="ru-RU" sz="1100" b="1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Средства предусматривают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49280"/>
            <a:ext cx="8458200" cy="126506"/>
          </a:xfrm>
        </p:spPr>
        <p:txBody>
          <a:bodyPr>
            <a:normAutofit fontScale="90000"/>
          </a:bodyPr>
          <a:lstStyle/>
          <a:p>
            <a:endParaRPr lang="ru-RU" sz="1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4624"/>
            <a:ext cx="8458200" cy="6552728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/>
          </a:p>
          <a:p>
            <a:endParaRPr lang="ru-RU" sz="6400" b="1" dirty="0" smtClean="0">
              <a:solidFill>
                <a:srgbClr val="FF0000"/>
              </a:solidFill>
            </a:endParaRPr>
          </a:p>
          <a:p>
            <a:endParaRPr lang="ru-RU" sz="6400" b="1" dirty="0">
              <a:solidFill>
                <a:srgbClr val="FF0000"/>
              </a:solidFill>
            </a:endParaRPr>
          </a:p>
          <a:p>
            <a:r>
              <a:rPr lang="ru-RU" sz="6400" b="1" dirty="0" smtClean="0">
                <a:solidFill>
                  <a:srgbClr val="FF0000"/>
                </a:solidFill>
              </a:rPr>
              <a:t>На территории </a:t>
            </a:r>
            <a:r>
              <a:rPr lang="ru-RU" sz="6400" b="1" dirty="0" err="1" smtClean="0">
                <a:solidFill>
                  <a:srgbClr val="FF0000"/>
                </a:solidFill>
              </a:rPr>
              <a:t>Яковлевского</a:t>
            </a:r>
            <a:r>
              <a:rPr lang="ru-RU" sz="6400" b="1" dirty="0" smtClean="0">
                <a:solidFill>
                  <a:srgbClr val="FF0000"/>
                </a:solidFill>
              </a:rPr>
              <a:t> муниципального района успешно реализуется:</a:t>
            </a:r>
          </a:p>
          <a:p>
            <a:r>
              <a:rPr lang="ru-RU" sz="6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6400" dirty="0" smtClean="0">
                <a:solidFill>
                  <a:srgbClr val="FF0000"/>
                </a:solidFill>
              </a:rPr>
              <a:t>Наименование </a:t>
            </a:r>
            <a:r>
              <a:rPr lang="ru-RU" sz="6400" dirty="0">
                <a:solidFill>
                  <a:srgbClr val="FF0000"/>
                </a:solidFill>
              </a:rPr>
              <a:t>проекта</a:t>
            </a:r>
            <a:r>
              <a:rPr lang="ru-RU" sz="6400" dirty="0"/>
              <a:t>: </a:t>
            </a:r>
            <a:r>
              <a:rPr lang="ru-RU" sz="6400" b="1" dirty="0"/>
              <a:t>Реконструкция системы хозяйственно-бытовых вод в с. Яковлевка </a:t>
            </a:r>
            <a:r>
              <a:rPr lang="ru-RU" sz="6400" b="1" dirty="0" err="1" smtClean="0"/>
              <a:t>Яковлевского</a:t>
            </a:r>
            <a:r>
              <a:rPr lang="ru-RU" sz="6400" b="1" dirty="0" smtClean="0"/>
              <a:t> </a:t>
            </a:r>
            <a:r>
              <a:rPr lang="ru-RU" sz="6400" b="1" dirty="0"/>
              <a:t>муниципального района </a:t>
            </a:r>
            <a:r>
              <a:rPr lang="ru-RU" sz="6400" b="1" dirty="0" smtClean="0"/>
              <a:t>Приморского края</a:t>
            </a:r>
          </a:p>
          <a:p>
            <a:r>
              <a:rPr lang="ru-RU" sz="6400" dirty="0" smtClean="0"/>
              <a:t>(объект №1 «Станция биологической очистки сточных хозяйственно-бытовых производительностью 500 м3/</a:t>
            </a:r>
            <a:r>
              <a:rPr lang="ru-RU" sz="6400" dirty="0" err="1" smtClean="0"/>
              <a:t>сут</a:t>
            </a:r>
            <a:r>
              <a:rPr lang="ru-RU" sz="6400" dirty="0" smtClean="0"/>
              <a:t>»</a:t>
            </a:r>
          </a:p>
          <a:p>
            <a:r>
              <a:rPr lang="ru-RU" sz="6400" dirty="0" smtClean="0"/>
              <a:t>объект №2 </a:t>
            </a:r>
            <a:r>
              <a:rPr lang="ru-RU" sz="6400" dirty="0"/>
              <a:t>«Станция биологической очистки сточных хозяйственно-бытовых производительностью </a:t>
            </a:r>
            <a:r>
              <a:rPr lang="ru-RU" sz="6400" dirty="0" smtClean="0"/>
              <a:t>120 </a:t>
            </a:r>
            <a:r>
              <a:rPr lang="ru-RU" sz="6400" dirty="0"/>
              <a:t>м3/</a:t>
            </a:r>
            <a:r>
              <a:rPr lang="ru-RU" sz="6400" dirty="0" err="1"/>
              <a:t>сут</a:t>
            </a:r>
            <a:r>
              <a:rPr lang="ru-RU" sz="6400" dirty="0" smtClean="0"/>
              <a:t>»)</a:t>
            </a:r>
            <a:endParaRPr lang="ru-RU" sz="6400" dirty="0"/>
          </a:p>
          <a:p>
            <a:r>
              <a:rPr lang="ru-RU" sz="6400" b="1" dirty="0" smtClean="0">
                <a:solidFill>
                  <a:srgbClr val="FF0000"/>
                </a:solidFill>
              </a:rPr>
              <a:t>Место реализации</a:t>
            </a:r>
            <a:r>
              <a:rPr lang="ru-RU" sz="6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6400" dirty="0" smtClean="0"/>
              <a:t>Объект № 1 – Приморский края, с. Яковлевка, ул. </a:t>
            </a:r>
            <a:r>
              <a:rPr lang="ru-RU" sz="6400" dirty="0" err="1" smtClean="0"/>
              <a:t>Карпатовская</a:t>
            </a:r>
            <a:r>
              <a:rPr lang="ru-RU" sz="6400" dirty="0" smtClean="0"/>
              <a:t>, 1а </a:t>
            </a:r>
            <a:endParaRPr lang="ru-RU" sz="6400" dirty="0"/>
          </a:p>
          <a:p>
            <a:r>
              <a:rPr lang="ru-RU" sz="6400" dirty="0"/>
              <a:t>Объект № </a:t>
            </a:r>
            <a:r>
              <a:rPr lang="ru-RU" sz="6400" dirty="0" smtClean="0"/>
              <a:t>2 </a:t>
            </a:r>
            <a:r>
              <a:rPr lang="ru-RU" sz="6400" dirty="0"/>
              <a:t>– Приморский края, с. Яковлевка, ул. </a:t>
            </a:r>
            <a:r>
              <a:rPr lang="ru-RU" sz="6400" dirty="0" smtClean="0"/>
              <a:t>Центральная</a:t>
            </a:r>
          </a:p>
          <a:p>
            <a:r>
              <a:rPr lang="ru-RU" sz="6400" b="1" dirty="0" smtClean="0">
                <a:solidFill>
                  <a:srgbClr val="FF0000"/>
                </a:solidFill>
              </a:rPr>
              <a:t>Сроки реализации:</a:t>
            </a:r>
          </a:p>
          <a:p>
            <a:r>
              <a:rPr lang="ru-RU" sz="6400" dirty="0" smtClean="0"/>
              <a:t>Объект № 1 – с июня 2020 года по 26.04.2021 года</a:t>
            </a:r>
          </a:p>
          <a:p>
            <a:r>
              <a:rPr lang="ru-RU" sz="6400" dirty="0"/>
              <a:t>Объект № </a:t>
            </a:r>
            <a:r>
              <a:rPr lang="ru-RU" sz="6400" dirty="0" smtClean="0"/>
              <a:t>2 </a:t>
            </a:r>
            <a:r>
              <a:rPr lang="ru-RU" sz="6400" dirty="0"/>
              <a:t>– с </a:t>
            </a:r>
            <a:r>
              <a:rPr lang="ru-RU" sz="6400" dirty="0" smtClean="0"/>
              <a:t>20.04. </a:t>
            </a:r>
            <a:r>
              <a:rPr lang="ru-RU" sz="6400" dirty="0"/>
              <a:t>2020 года по </a:t>
            </a:r>
            <a:r>
              <a:rPr lang="ru-RU" sz="6400" dirty="0" smtClean="0"/>
              <a:t>31.12.2021 </a:t>
            </a:r>
            <a:r>
              <a:rPr lang="ru-RU" sz="6400" dirty="0"/>
              <a:t>года</a:t>
            </a:r>
          </a:p>
          <a:p>
            <a:endParaRPr lang="ru-RU" sz="6400" dirty="0" smtClean="0"/>
          </a:p>
          <a:p>
            <a:r>
              <a:rPr lang="ru-RU" sz="6400" b="1" dirty="0" smtClean="0">
                <a:solidFill>
                  <a:srgbClr val="FF0000"/>
                </a:solidFill>
              </a:rPr>
              <a:t>Объем финансирования </a:t>
            </a:r>
            <a:r>
              <a:rPr lang="ru-RU" sz="6400" dirty="0" smtClean="0">
                <a:solidFill>
                  <a:srgbClr val="000000"/>
                </a:solidFill>
              </a:rPr>
              <a:t>(по </a:t>
            </a:r>
            <a:r>
              <a:rPr lang="ru-RU" sz="6400" dirty="0" smtClean="0"/>
              <a:t>годам и источникам финансирования):</a:t>
            </a:r>
          </a:p>
          <a:p>
            <a:r>
              <a:rPr lang="ru-RU" sz="6400" b="1" dirty="0" smtClean="0"/>
              <a:t>2020 год</a:t>
            </a:r>
          </a:p>
          <a:p>
            <a:r>
              <a:rPr lang="ru-RU" sz="6400" dirty="0" smtClean="0"/>
              <a:t>Субсидии из краевого бюджета – 40 130 663,20 рублей</a:t>
            </a:r>
          </a:p>
          <a:p>
            <a:r>
              <a:rPr lang="ru-RU" sz="6400" dirty="0" smtClean="0"/>
              <a:t>Средства бюджета района – 201 661,62 рублей,</a:t>
            </a:r>
          </a:p>
          <a:p>
            <a:r>
              <a:rPr lang="ru-RU" sz="6400" dirty="0" smtClean="0"/>
              <a:t> всего – 40 332 324,82 рублей</a:t>
            </a:r>
          </a:p>
          <a:p>
            <a:endParaRPr lang="ru-RU" sz="6400" dirty="0"/>
          </a:p>
          <a:p>
            <a:r>
              <a:rPr lang="ru-RU" sz="6400" b="1" dirty="0" smtClean="0"/>
              <a:t>2021 год</a:t>
            </a:r>
          </a:p>
          <a:p>
            <a:r>
              <a:rPr lang="ru-RU" sz="6400" dirty="0" smtClean="0"/>
              <a:t>Средства бюджета муниципального района – 200 000,00</a:t>
            </a:r>
            <a:endParaRPr lang="en-US" sz="6400" dirty="0" smtClean="0"/>
          </a:p>
          <a:p>
            <a:endParaRPr lang="en-US" sz="6400" dirty="0"/>
          </a:p>
          <a:p>
            <a:r>
              <a:rPr lang="ru-RU" sz="6400" b="1" dirty="0" smtClean="0">
                <a:solidFill>
                  <a:srgbClr val="FF0000"/>
                </a:solidFill>
              </a:rPr>
              <a:t>Ожидаемые результаты от реализации</a:t>
            </a:r>
            <a:r>
              <a:rPr lang="ru-RU" sz="6400" dirty="0" smtClean="0"/>
              <a:t>: Приведение в соответствие с санитарно-гигиеническими нормативами качества сточных хозяйственно-бытовых вод</a:t>
            </a:r>
          </a:p>
          <a:p>
            <a:endParaRPr lang="ru-RU" sz="2500" dirty="0"/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82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2021 году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312 821 188,77 рублей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54 131 848,80 рублей.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215 100 453,47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22 074 000,00 рублей.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18 342 348,00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3 172 538,50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18336</TotalTime>
  <Words>2203</Words>
  <Application>Microsoft Office PowerPoint</Application>
  <PresentationFormat>Экран (4:3)</PresentationFormat>
  <Paragraphs>542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Объем и структура доходов бюджета Яковлевского муниципального района за 2020 год, и плановые назначения на 2021 год и плановый период 2022 и 2023 годов, рублей</vt:lpstr>
      <vt:lpstr>СВЕДЕНИЯ О РАСХОДАХ бюджета Яковлевского муниципального района за 2020 год, и плановые назначения на 2021 год и плановый период 2022 и 2023 годов, рублей</vt:lpstr>
      <vt:lpstr>Распределение  расходов бюджета Яковлевского муниципального района по разделам классификации расходов на 2021 год и плановый период 2022 и 2023 годов, рублей  </vt:lpstr>
      <vt:lpstr>Расходы бюджета Яковлевского муниципального района в 2021 году на жилищно-коммунальное хозяйство</vt:lpstr>
      <vt:lpstr>Презентация PowerPoint</vt:lpstr>
      <vt:lpstr>Расходы бюджета Яковлевского муниципального района в 2021 году на образование</vt:lpstr>
      <vt:lpstr>Расходы бюджета Яковлевского муниципального района в 2021 году на культуру</vt:lpstr>
      <vt:lpstr>Расходы в 2021 году на социальную политику</vt:lpstr>
      <vt:lpstr>Презентация PowerPoint</vt:lpstr>
      <vt:lpstr>Презентация PowerPoint</vt:lpstr>
      <vt:lpstr>Уровень долговой нагрузки на бюджет яковлевского муниципального района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2087</cp:revision>
  <cp:lastPrinted>2020-04-27T01:59:26Z</cp:lastPrinted>
  <dcterms:created xsi:type="dcterms:W3CDTF">2010-07-02T14:14:42Z</dcterms:created>
  <dcterms:modified xsi:type="dcterms:W3CDTF">2021-01-27T05:51:50Z</dcterms:modified>
</cp:coreProperties>
</file>