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64" r:id="rId2"/>
    <p:sldId id="539" r:id="rId3"/>
    <p:sldId id="496" r:id="rId4"/>
    <p:sldId id="546" r:id="rId5"/>
    <p:sldId id="482" r:id="rId6"/>
    <p:sldId id="632" r:id="rId7"/>
    <p:sldId id="637" r:id="rId8"/>
    <p:sldId id="549" r:id="rId9"/>
    <p:sldId id="550" r:id="rId10"/>
    <p:sldId id="563" r:id="rId11"/>
    <p:sldId id="564" r:id="rId12"/>
    <p:sldId id="565" r:id="rId13"/>
    <p:sldId id="568" r:id="rId14"/>
    <p:sldId id="566" r:id="rId15"/>
    <p:sldId id="570" r:id="rId16"/>
    <p:sldId id="569" r:id="rId17"/>
    <p:sldId id="572" r:id="rId18"/>
    <p:sldId id="557" r:id="rId19"/>
    <p:sldId id="548" r:id="rId20"/>
    <p:sldId id="512" r:id="rId21"/>
    <p:sldId id="511" r:id="rId22"/>
    <p:sldId id="507" r:id="rId23"/>
    <p:sldId id="561" r:id="rId24"/>
    <p:sldId id="559" r:id="rId25"/>
    <p:sldId id="553" r:id="rId26"/>
    <p:sldId id="552" r:id="rId27"/>
    <p:sldId id="542" r:id="rId28"/>
    <p:sldId id="555" r:id="rId29"/>
    <p:sldId id="558" r:id="rId30"/>
    <p:sldId id="554" r:id="rId31"/>
    <p:sldId id="562" r:id="rId32"/>
    <p:sldId id="573" r:id="rId33"/>
    <p:sldId id="560" r:id="rId34"/>
    <p:sldId id="541" r:id="rId35"/>
  </p:sldIdLst>
  <p:sldSz cx="6858000" cy="9144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фин" initials="ф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6600"/>
    <a:srgbClr val="B25693"/>
    <a:srgbClr val="922E62"/>
    <a:srgbClr val="E3D90D"/>
    <a:srgbClr val="4CEB13"/>
    <a:srgbClr val="0066FF"/>
    <a:srgbClr val="9BBB59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9885" autoAdjust="0"/>
  </p:normalViewPr>
  <p:slideViewPr>
    <p:cSldViewPr>
      <p:cViewPr>
        <p:scale>
          <a:sx n="136" d="100"/>
          <a:sy n="136" d="100"/>
        </p:scale>
        <p:origin x="-1974" y="141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219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DFIBM\obmen$\_Bce\&#1051;&#1086;&#1089;&#1100;\&#1057;&#1086;&#1074;&#1077;&#1097;&#1072;&#1085;&#1080;&#1077;%20&#1071;&#1085;&#1074;&#1072;&#1088;&#1100;%202011\&#1054;&#1040;&#1044;&#1041;&#1041;\&#1057;&#1083;&#1072;&#1081;&#1076;&#1099;%20&#1054;&#1040;&#1044;&#1041;&#1041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6887280248190412E-2"/>
          <c:y val="4.2372881355936538E-2"/>
          <c:w val="0.95449844881075496"/>
          <c:h val="0.77552055708625856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Лист1!$B$6:$B$10</c:f>
              <c:strCache>
                <c:ptCount val="5"/>
                <c:pt idx="0">
                  <c:v>2006г.</c:v>
                </c:pt>
                <c:pt idx="1">
                  <c:v>2007г.</c:v>
                </c:pt>
                <c:pt idx="2">
                  <c:v>2008г.</c:v>
                </c:pt>
                <c:pt idx="3">
                  <c:v>2009г.</c:v>
                </c:pt>
                <c:pt idx="4">
                  <c:v>2010г.</c:v>
                </c:pt>
              </c:strCache>
            </c:strRef>
          </c:cat>
          <c:val>
            <c:numRef>
              <c:f>Лист1!$C$6:$C$10</c:f>
              <c:numCache>
                <c:formatCode>#,##0</c:formatCode>
                <c:ptCount val="5"/>
                <c:pt idx="0">
                  <c:v>2586.8403916999996</c:v>
                </c:pt>
                <c:pt idx="1">
                  <c:v>3323.6727967499996</c:v>
                </c:pt>
                <c:pt idx="2">
                  <c:v>5791.5468578299997</c:v>
                </c:pt>
                <c:pt idx="3">
                  <c:v>6532.4744473799965</c:v>
                </c:pt>
                <c:pt idx="4">
                  <c:v>7146.2779999999975</c:v>
                </c:pt>
              </c:numCache>
            </c:numRef>
          </c:val>
        </c:ser>
        <c:dLbls>
          <c:showVal val="1"/>
        </c:dLbls>
        <c:axId val="61953152"/>
        <c:axId val="62722816"/>
      </c:barChart>
      <c:catAx>
        <c:axId val="619531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2722816"/>
        <c:crosses val="autoZero"/>
        <c:auto val="1"/>
        <c:lblAlgn val="ctr"/>
        <c:lblOffset val="100"/>
        <c:tickLblSkip val="1"/>
        <c:tickMarkSkip val="1"/>
      </c:catAx>
      <c:valAx>
        <c:axId val="62722816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млн.руб.</a:t>
                </a:r>
              </a:p>
            </c:rich>
          </c:tx>
          <c:layout>
            <c:manualLayout>
              <c:xMode val="edge"/>
              <c:yMode val="edge"/>
              <c:x val="1.1375387797311733E-2"/>
              <c:y val="0.53220338983047977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tickLblPos val="none"/>
        <c:crossAx val="61953152"/>
        <c:crosses val="autoZero"/>
        <c:crossBetween val="between"/>
      </c:valAx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26595462732253183"/>
          <c:y val="0.2354376444531544"/>
          <c:w val="0.50728155339805825"/>
          <c:h val="0.75724637681160001"/>
        </c:manualLayout>
      </c:layout>
      <c:pieChart>
        <c:varyColors val="1"/>
        <c:ser>
          <c:idx val="0"/>
          <c:order val="0"/>
          <c:explosion val="25"/>
          <c:dPt>
            <c:idx val="0"/>
            <c:explosion val="8"/>
          </c:dPt>
          <c:dLbls>
            <c:dLbl>
              <c:idx val="0"/>
              <c:layout>
                <c:manualLayout>
                  <c:x val="7.0635843916185062E-2"/>
                  <c:y val="-5.0222384045697024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309" dirty="0" smtClean="0"/>
                      <a:t>НДФЛ</a:t>
                    </a:r>
                    <a:r>
                      <a:rPr lang="ru-RU" sz="1309" dirty="0"/>
                      <a:t>
</a:t>
                    </a:r>
                    <a:r>
                      <a:rPr lang="ru-RU" sz="1309" dirty="0" smtClean="0"/>
                      <a:t>87,4</a:t>
                    </a:r>
                    <a:r>
                      <a:rPr lang="ru-RU" sz="1309" baseline="0" dirty="0" smtClean="0"/>
                      <a:t> </a:t>
                    </a:r>
                    <a:r>
                      <a:rPr lang="ru-RU" sz="1309" dirty="0" smtClean="0"/>
                      <a:t>%</a:t>
                    </a:r>
                    <a:endParaRPr lang="ru-RU" sz="1400" dirty="0"/>
                  </a:p>
                </c:rich>
              </c:tx>
              <c:spPr/>
              <c:dLblPos val="bestFit"/>
            </c:dLbl>
            <c:dLbl>
              <c:idx val="1"/>
              <c:layout>
                <c:manualLayout>
                  <c:x val="-0.11190976124484901"/>
                  <c:y val="7.976049939185911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035" dirty="0"/>
                      <a:t>налоги на </a:t>
                    </a:r>
                    <a:r>
                      <a:rPr lang="ru-RU" sz="1035" dirty="0" smtClean="0"/>
                      <a:t>товары, </a:t>
                    </a:r>
                    <a:r>
                      <a:rPr lang="ru-RU" sz="1035" dirty="0"/>
                      <a:t>релизуемые на территории РФ
</a:t>
                    </a:r>
                    <a:r>
                      <a:rPr lang="ru-RU" sz="1035" dirty="0" smtClean="0"/>
                      <a:t>5,4%</a:t>
                    </a:r>
                    <a:endParaRPr lang="ru-RU" sz="1100" dirty="0"/>
                  </a:p>
                </c:rich>
              </c:tx>
              <c:spPr/>
              <c:dLblPos val="bestFit"/>
            </c:dLbl>
            <c:dLbl>
              <c:idx val="2"/>
              <c:layout>
                <c:manualLayout>
                  <c:x val="-0.14830318554826383"/>
                  <c:y val="7.9167881792554184E-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29" dirty="0"/>
                      <a:t>Налоги на совокупный доход
</a:t>
                    </a:r>
                    <a:r>
                      <a:rPr lang="ru-RU" sz="1129" dirty="0" smtClean="0"/>
                      <a:t>4,0%</a:t>
                    </a:r>
                    <a:endParaRPr lang="ru-RU" sz="1200" dirty="0"/>
                  </a:p>
                </c:rich>
              </c:tx>
              <c:spPr/>
              <c:dLblPos val="bestFit"/>
            </c:dLbl>
            <c:dLbl>
              <c:idx val="3"/>
              <c:layout>
                <c:manualLayout>
                  <c:x val="-0.15197525962753103"/>
                  <c:y val="-9.795683872849446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043" baseline="0" dirty="0">
                        <a:solidFill>
                          <a:schemeClr val="tx1"/>
                        </a:solidFill>
                      </a:rPr>
                      <a:t>доходы от использования и продажи  имущества
</a:t>
                    </a:r>
                    <a:r>
                      <a:rPr lang="ru-RU" sz="1043" baseline="0" dirty="0" smtClean="0">
                        <a:solidFill>
                          <a:schemeClr val="tx1"/>
                        </a:solidFill>
                      </a:rPr>
                      <a:t>2,1 %</a:t>
                    </a:r>
                    <a:endParaRPr lang="ru-RU" dirty="0"/>
                  </a:p>
                </c:rich>
              </c:tx>
              <c:spPr/>
              <c:dLblPos val="bestFit"/>
            </c:dLbl>
            <c:dLbl>
              <c:idx val="4"/>
              <c:layout>
                <c:manualLayout>
                  <c:x val="-3.5597967734926394E-3"/>
                  <c:y val="-0.1074447617358955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29" dirty="0"/>
                      <a:t>государственная пошлина
</a:t>
                    </a:r>
                    <a:r>
                      <a:rPr lang="ru-RU" sz="1129" dirty="0" smtClean="0"/>
                      <a:t>1,0 %</a:t>
                    </a:r>
                    <a:endParaRPr lang="ru-RU" sz="1200" dirty="0"/>
                  </a:p>
                </c:rich>
              </c:tx>
              <c:spPr/>
              <c:dLblPos val="bestFit"/>
            </c:dLbl>
            <c:dLbl>
              <c:idx val="5"/>
              <c:layout>
                <c:manualLayout>
                  <c:x val="0.1232670620811408"/>
                  <c:y val="-0.1211048197193526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29" dirty="0" smtClean="0"/>
                      <a:t>Прочие 0,1 %</a:t>
                    </a:r>
                    <a:endParaRPr lang="ru-RU" sz="1200" dirty="0"/>
                  </a:p>
                </c:rich>
              </c:tx>
              <c:spPr/>
              <c:dLblPos val="bestFit"/>
            </c:dLbl>
            <c:dLbl>
              <c:idx val="6"/>
              <c:layout>
                <c:manualLayout>
                  <c:x val="0.15019831547185172"/>
                  <c:y val="-7.196395688690833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309" dirty="0"/>
                      <a:t>прочие
</a:t>
                    </a:r>
                    <a:r>
                      <a:rPr lang="ru-RU" sz="1309" dirty="0" smtClean="0"/>
                      <a:t>1%</a:t>
                    </a:r>
                    <a:endParaRPr lang="ru-RU" sz="1400" dirty="0"/>
                  </a:p>
                </c:rich>
              </c:tx>
              <c:spPr/>
              <c:dLblPos val="bestFit"/>
            </c:dLbl>
            <c:dLblPos val="bestFit"/>
            <c:showCatName val="1"/>
            <c:showPercent val="1"/>
            <c:showLeaderLines val="1"/>
          </c:dLbls>
          <c:cat>
            <c:strRef>
              <c:f>Лист2!$A$1:$A$6</c:f>
              <c:strCache>
                <c:ptCount val="6"/>
                <c:pt idx="0">
                  <c:v>НДФЛ</c:v>
                </c:pt>
                <c:pt idx="1">
                  <c:v>налоги на товар, релизуемые на территории РФ</c:v>
                </c:pt>
                <c:pt idx="2">
                  <c:v>Налоги на совокупный доход</c:v>
                </c:pt>
                <c:pt idx="3">
                  <c:v>доходы от использования и продажи  имущества</c:v>
                </c:pt>
                <c:pt idx="4">
                  <c:v>государственная пошлина</c:v>
                </c:pt>
                <c:pt idx="5">
                  <c:v>прочие</c:v>
                </c:pt>
              </c:strCache>
            </c:strRef>
          </c:cat>
          <c:val>
            <c:numRef>
              <c:f>Лист2!$B$1:$B$6</c:f>
              <c:numCache>
                <c:formatCode>General</c:formatCode>
                <c:ptCount val="6"/>
                <c:pt idx="0">
                  <c:v>84.5</c:v>
                </c:pt>
                <c:pt idx="1">
                  <c:v>7.4</c:v>
                </c:pt>
                <c:pt idx="2">
                  <c:v>2.1</c:v>
                </c:pt>
                <c:pt idx="3">
                  <c:v>3.9</c:v>
                </c:pt>
                <c:pt idx="4">
                  <c:v>1</c:v>
                </c:pt>
                <c:pt idx="5">
                  <c:v>1.1000000000000001</c:v>
                </c:pt>
              </c:numCache>
            </c:numRef>
          </c:val>
        </c:ser>
        <c:firstSliceAng val="0"/>
      </c:pieChart>
      <c:spPr>
        <a:noFill/>
        <a:ln w="25407">
          <a:noFill/>
        </a:ln>
      </c:spPr>
    </c:plotArea>
    <c:plotVisOnly val="1"/>
    <c:dispBlanksAs val="zero"/>
  </c:chart>
  <c:txPr>
    <a:bodyPr/>
    <a:lstStyle/>
    <a:p>
      <a:pPr>
        <a:defRPr sz="1687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view3D>
      <c:hPercent val="104"/>
      <c:depthPercent val="100"/>
      <c:rAngAx val="1"/>
    </c:view3D>
    <c:plotArea>
      <c:layout>
        <c:manualLayout>
          <c:layoutTarget val="inner"/>
          <c:xMode val="edge"/>
          <c:yMode val="edge"/>
          <c:x val="0.19811320754717401"/>
          <c:y val="2.8517110266159811E-2"/>
          <c:w val="0.68315811991785758"/>
          <c:h val="0.8992395437262201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2.8628547801750736E-2"/>
                  <c:y val="-5.0879465728705629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190</a:t>
                    </a:r>
                    <a:r>
                      <a:rPr lang="ru-RU" sz="1600" b="1" baseline="0" dirty="0" smtClean="0"/>
                      <a:t> 512,4</a:t>
                    </a:r>
                    <a:endParaRPr lang="en-US" sz="1600" b="1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0445162303430041E-2"/>
                  <c:y val="-9.9642950036650767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baseline="0" dirty="0" smtClean="0"/>
                      <a:t>275 053,0</a:t>
                    </a:r>
                  </a:p>
                  <a:p>
                    <a:endParaRPr lang="en-US" sz="1600" b="1" dirty="0"/>
                  </a:p>
                </c:rich>
              </c:tx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3 квартал 2022 год</c:v>
                </c:pt>
                <c:pt idx="1">
                  <c:v>3 квартал 2022 год</c:v>
                </c:pt>
              </c:strCache>
            </c:strRef>
          </c:cat>
          <c:val>
            <c:numRef>
              <c:f>Sheet1!$B$2:$C$2</c:f>
              <c:numCache>
                <c:formatCode>#,##0.00</c:formatCode>
                <c:ptCount val="2"/>
                <c:pt idx="0">
                  <c:v>197126.39999999988</c:v>
                </c:pt>
                <c:pt idx="1">
                  <c:v>190512.4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Исполнено</c:v>
                </c:pt>
              </c:strCache>
            </c:strRef>
          </c:tx>
          <c:dLbls>
            <c:dLbl>
              <c:idx val="0"/>
              <c:layout>
                <c:manualLayout>
                  <c:x val="9.6915270206608686E-2"/>
                  <c:y val="3.5616561443333097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124</a:t>
                    </a:r>
                    <a:r>
                      <a:rPr lang="ru-RU" sz="1600" b="1" baseline="0" dirty="0" smtClean="0"/>
                      <a:t> 338,3</a:t>
                    </a:r>
                    <a:endParaRPr lang="en-US" sz="1600" b="1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8.6939722278304973E-2"/>
                  <c:y val="-6.679057009765672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180</a:t>
                    </a:r>
                    <a:r>
                      <a:rPr lang="ru-RU" sz="1600" b="1" baseline="0" dirty="0" smtClean="0"/>
                      <a:t> 387,6</a:t>
                    </a:r>
                    <a:endParaRPr lang="en-US" sz="1600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3 квартал 2022 год</c:v>
                </c:pt>
                <c:pt idx="1">
                  <c:v>3 квартал 2022 год</c:v>
                </c:pt>
              </c:strCache>
            </c:strRef>
          </c:cat>
          <c:val>
            <c:numRef>
              <c:f>Sheet1!$B$3:$C$3</c:f>
              <c:numCache>
                <c:formatCode>#,##0.00</c:formatCode>
                <c:ptCount val="2"/>
                <c:pt idx="0">
                  <c:v>201978.5</c:v>
                </c:pt>
                <c:pt idx="1">
                  <c:v>191613.1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dLbls>
            <c:dLbl>
              <c:idx val="0"/>
              <c:layout>
                <c:manualLayout>
                  <c:x val="0.57475299423998072"/>
                  <c:y val="-9.4403020497886528E-2"/>
                </c:manualLayout>
              </c:layout>
              <c:showVal val="1"/>
            </c:dLbl>
            <c:dLbl>
              <c:idx val="1"/>
              <c:layout>
                <c:manualLayout>
                  <c:x val="0.29606832115737602"/>
                  <c:y val="-9.4403020497886528E-2"/>
                </c:manualLayout>
              </c:layout>
              <c:showVal val="1"/>
            </c:dLbl>
            <c:showVal val="1"/>
          </c:dLbls>
          <c:cat>
            <c:strRef>
              <c:f>Sheet1!$B$1:$C$1</c:f>
              <c:strCache>
                <c:ptCount val="2"/>
                <c:pt idx="0">
                  <c:v>3 квартал 2022 год</c:v>
                </c:pt>
                <c:pt idx="1">
                  <c:v>3 квартал 2022 год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  <c:gapDepth val="0"/>
        <c:shape val="cylinder"/>
        <c:axId val="111962752"/>
        <c:axId val="111985024"/>
        <c:axId val="0"/>
      </c:bar3DChart>
      <c:catAx>
        <c:axId val="111962752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11985024"/>
        <c:crosses val="autoZero"/>
        <c:auto val="1"/>
        <c:lblAlgn val="ctr"/>
        <c:lblOffset val="100"/>
        <c:tickLblSkip val="1"/>
        <c:tickMarkSkip val="1"/>
      </c:catAx>
      <c:valAx>
        <c:axId val="111985024"/>
        <c:scaling>
          <c:orientation val="minMax"/>
        </c:scaling>
        <c:axPos val="l"/>
        <c:majorGridlines/>
        <c:numFmt formatCode="#,##0.00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119627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fld id="{14CBC5EB-7AA7-446C-A6B3-6316FB559CE1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fld id="{C470C9D4-7615-4E13-AE06-C1F368627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8566C1C-166D-4BD9-84E6-2EF6E134626D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42CDD6E-9A07-4525-A23F-2E8BF2AE5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06" tIns="45353" rIns="90706" bIns="45353" anchor="b"/>
          <a:lstStyle/>
          <a:p>
            <a:pPr algn="r" defTabSz="906463"/>
            <a:fld id="{A0F2AD4F-FB1B-4193-9F15-EE8268F4A74E}" type="slidenum">
              <a:rPr lang="ru-RU" sz="1200">
                <a:latin typeface="Calibri" pitchFamily="34" charset="0"/>
              </a:rPr>
              <a:pPr algn="r" defTabSz="906463"/>
              <a:t>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E4A341C2-2602-408F-A452-87B968E363C2}" type="slidenum">
              <a:rPr lang="ru-RU" smtClean="0"/>
              <a:pPr defTabSz="906463"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9983A1E7-8D56-4ADE-84BB-7D6B6DAD004C}" type="slidenum">
              <a:rPr lang="ru-RU" smtClean="0"/>
              <a:pPr defTabSz="906463"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DF3C7114-A379-47E8-9EC1-40E0567C4DD2}" type="slidenum">
              <a:rPr lang="ru-RU" smtClean="0"/>
              <a:pPr defTabSz="906463"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6F9EED9A-053A-40E7-9C2E-D4513F551AD3}" type="slidenum">
              <a:rPr lang="ru-RU" smtClean="0"/>
              <a:pPr defTabSz="906463"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дк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52F801F7-3084-4F3B-B532-AADAA52739C6}" type="slidenum">
              <a:rPr lang="ru-RU" smtClean="0">
                <a:solidFill>
                  <a:srgbClr val="000000"/>
                </a:solidFill>
              </a:rPr>
              <a:pPr defTabSz="906463"/>
              <a:t>9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65D4FD69-64F6-4A4E-95D8-57A810BBCC73}" type="slidenum">
              <a:rPr lang="ru-RU" smtClean="0"/>
              <a:pPr defTabSz="906463"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92CFB020-63E7-426A-84D9-30B18F005159}" type="slidenum">
              <a:rPr lang="ru-RU" smtClean="0"/>
              <a:pPr defTabSz="906463"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E3EAAFA6-6989-472E-84BA-54DFD75FC59A}" type="slidenum">
              <a:rPr lang="ru-RU" smtClean="0"/>
              <a:pPr defTabSz="906463"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EC77AA13-BE8A-4802-980A-6F47D13ECE25}" type="slidenum">
              <a:rPr lang="ru-RU" smtClean="0"/>
              <a:pPr defTabSz="906463"/>
              <a:t>24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34FCA-0C7A-409D-9B32-9BEB1EBEBE99}" type="datetime1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D0BFD-996A-4DC4-AD2C-33C14BB5C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660C7-5390-4E08-ACFC-294C21549C9D}" type="datetime1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EE26-B775-4EF1-B9F3-4AB941FCB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46DB9-FA78-4B01-9580-D41C5BE79385}" type="datetime1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C961-AEB4-4BED-AD52-CEF2BECDA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42900" y="366185"/>
            <a:ext cx="6172200" cy="78020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6E354-D081-4F19-88D9-B19DFF7FACE7}" type="datetime1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E44F2-D849-4F5B-A230-C33EC8901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2339C-AFF7-445F-9B95-03C80E4E388A}" type="datetime1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4057-A2F7-41A6-9734-7B3350BBC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CF3FB-C99E-4A69-8885-D51656852FB9}" type="datetime1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2F6E-A61A-4527-B614-717744752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D0E6-7449-40CA-91BE-CCB45C064595}" type="datetime1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2FF33-7610-4902-B3AB-7B520E7C7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F78A6-092F-40BE-936E-37DACD5B045E}" type="datetime1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1D6AF-D5C1-4CFE-B25A-3B74EA5ED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FEB44-6BA8-4311-8C8B-EECB354B1CFC}" type="datetime1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FE4B6-84B5-4698-8EE6-E9ADE7D68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C8A5D-9CC8-4936-9CC9-0E0B2A9EE982}" type="datetime1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1DDE5-2315-4694-B43B-ED0B4E64E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697C-A78A-4B5C-8C3F-93613607D6AB}" type="datetime1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CDED4-FD1D-4EE8-A76B-89A1A656A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3F74D-1E46-4219-8879-11EA654FB5D1}" type="datetime1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E6D56-DBB3-4491-99C8-DDBE35B07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184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1"/>
            <a:ext cx="6172200" cy="603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52CCE53-7C97-4CAE-87E7-A719DF55463C}" type="datetime1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D969D7B-AC37-409B-A7B3-50B029810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oleObject" Target="../embeddings/_____Microsoft_Office_Excel_97-20033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oleObject" Target="../embeddings/_____Microsoft_Office_Excel_97-20034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3.png"/><Relationship Id="rId4" Type="http://schemas.openxmlformats.org/officeDocument/2006/relationships/oleObject" Target="../embeddings/_____Microsoft_Office_Excel_97-20035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_____Microsoft_Office_Excel_97-20039.xls"/><Relationship Id="rId5" Type="http://schemas.openxmlformats.org/officeDocument/2006/relationships/image" Target="../media/image70.jpeg"/><Relationship Id="rId4" Type="http://schemas.openxmlformats.org/officeDocument/2006/relationships/oleObject" Target="../embeddings/_____Microsoft_Office_Excel_97-20038.xls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1.jpe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 descr="DSC0997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2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2294335" y="7810501"/>
            <a:ext cx="2647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22 августа 2022 </a:t>
            </a:r>
            <a:r>
              <a:rPr lang="ru-RU" b="1" dirty="0">
                <a:solidFill>
                  <a:srgbClr val="FFFF00"/>
                </a:solidFill>
              </a:rPr>
              <a:t>года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с. Яковлевка </a:t>
            </a:r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1" y="571472"/>
            <a:ext cx="684133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Отчет об исполнении бюджета </a:t>
            </a:r>
          </a:p>
          <a:p>
            <a:pPr algn="ctr">
              <a:defRPr/>
            </a:pPr>
            <a:r>
              <a:rPr lang="ru-RU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Яковлевского</a:t>
            </a: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муниципального района </a:t>
            </a:r>
          </a:p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за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3 квартал 2022 год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ДЛЯ ГРАЖДАН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6682978" y="0"/>
            <a:ext cx="23436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http://stavropol.bezformata.ru/content/image1455552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9" y="3619500"/>
            <a:ext cx="2445538" cy="257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Y:\УПР ФИН ОТРАСЛЕЙ ЭКОНОМИКИ\ОТРАСЛЕВОГО ФИНАНСИРОВАНИЯ\-Общая отдела\Pictures\59c6fcf4-7c06-4d32-ac2e-9dd455715ab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6096000"/>
            <a:ext cx="22193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http://images.elega.com.ua/8/7f/2161574/my-prodaem-svezhie-domashnie-perepelinye-myaso-f21615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0656" y="1809751"/>
            <a:ext cx="1500188" cy="186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Содержимое 2"/>
          <p:cNvSpPr>
            <a:spLocks noGrp="1"/>
          </p:cNvSpPr>
          <p:nvPr>
            <p:ph idx="1"/>
          </p:nvPr>
        </p:nvSpPr>
        <p:spPr>
          <a:xfrm>
            <a:off x="321469" y="1524001"/>
            <a:ext cx="6172200" cy="1809751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единому сельскохозяйственному налогу поступления в бюджет района за 3 квартал 2022 год составили 377,8 тыс. рублей. </a:t>
            </a:r>
          </a:p>
          <a:p>
            <a:pPr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Годовой план  2022 г. – 378,0 тыс. рублей.  Исполнение 99,9 %.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Задолженности по налогу на отчетную дату нет.</a:t>
            </a: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872043"/>
          </a:xfrm>
          <a:prstGeom prst="roundRect">
            <a:avLst/>
          </a:prstGeom>
          <a:gradFill flip="none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Единый сельскохозяйственный налог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128" name="Picture 2" descr="D:\users\LitkevTP\Documents\Моя папка\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7" y="6572251"/>
            <a:ext cx="1532335" cy="203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" descr="http://www.kz.all.biz/img/kz/catalog/313410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3219" y="6381751"/>
            <a:ext cx="192881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6" descr="http://xallyava.ru/images/Ferma/Gusi/6befae48b9a5d4b21007dca1e9ae502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07344" y="6953251"/>
            <a:ext cx="1393031" cy="174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Box 9"/>
          <p:cNvSpPr txBox="1">
            <a:spLocks noChangeArrowheads="1"/>
          </p:cNvSpPr>
          <p:nvPr/>
        </p:nvSpPr>
        <p:spPr bwMode="auto">
          <a:xfrm>
            <a:off x="3107531" y="3071803"/>
            <a:ext cx="8195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5122" name="Диаграмма 9"/>
          <p:cNvGraphicFramePr>
            <a:graphicFrameLocks/>
          </p:cNvGraphicFramePr>
          <p:nvPr/>
        </p:nvGraphicFramePr>
        <p:xfrm>
          <a:off x="139700" y="3622675"/>
          <a:ext cx="3937000" cy="2157413"/>
        </p:xfrm>
        <a:graphic>
          <a:graphicData uri="http://schemas.openxmlformats.org/presentationml/2006/ole">
            <p:oleObj spid="_x0000_s5122" name="Worksheet" r:id="rId9" imgW="4838621" imgH="264789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2839641" y="1714501"/>
            <a:ext cx="3675459" cy="37719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Законом Приморского края от 13 ноября 2012 года № 122-КЗ «О патентной системе налогообложения на территории Приморского края» с 1 января 2013 года введена патентная система налогообложения. </a:t>
            </a:r>
          </a:p>
          <a:p>
            <a:pPr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Установлены размеры потенциально возможного к получению индивидуальным предпринимателем годового дохода по видам предпринимательской деятельности, в отношении которых применяется патентная система налогообложения.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342900" y="190469"/>
            <a:ext cx="6193653" cy="152401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Налог, взимаемый в связи с применением патентной системы налогообложения, зачисляемый в бюджет муниципальных районов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6389" name="Picture 6" descr="http://buhpomosch.ru/wp-content/uploads/2015/12/Originalpsn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9" y="1809752"/>
            <a:ext cx="2571750" cy="314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http://gorod-uspeha.info/upload/iblock/726/72648b9f1ec2dfab7f5b093cdc5d2f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6891" y="5524501"/>
            <a:ext cx="2839640" cy="317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Прямоугольник 6"/>
          <p:cNvSpPr>
            <a:spLocks noChangeArrowheads="1"/>
          </p:cNvSpPr>
          <p:nvPr/>
        </p:nvSpPr>
        <p:spPr bwMode="auto">
          <a:xfrm>
            <a:off x="321469" y="5238751"/>
            <a:ext cx="30003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Налог зачисляется в бюджет    муниципального района по нормативу 100 процентов.</a:t>
            </a:r>
          </a:p>
          <a:p>
            <a:pPr>
              <a:buFont typeface="Arial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плане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2 100,0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фактические поступления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3 квартал  2022 год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составили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997,9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исполнение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47,5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%. </a:t>
            </a:r>
          </a:p>
          <a:p>
            <a:pPr>
              <a:buFont typeface="Arial" charset="0"/>
              <a:buChar char="•"/>
              <a:defRPr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6148" name="Содержимое 2"/>
          <p:cNvSpPr>
            <a:spLocks noGrp="1"/>
          </p:cNvSpPr>
          <p:nvPr>
            <p:ph idx="1"/>
          </p:nvPr>
        </p:nvSpPr>
        <p:spPr>
          <a:xfrm>
            <a:off x="321469" y="1619251"/>
            <a:ext cx="6225779" cy="3143249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соответствии со ст. 333.16 Налогового Кодекса РФ, государственная пошлина – сбор, взимаемый с лиц, указанных в статье 333.17 Налогового кодекса РФ, при их обращении в государственные органы, органы местного самоуправления, иные органы и (или) к должностным лицам, которые уполномочены в соответствии с законодательными актами РФ, субъектов РФ и актами органов местного самоуправления, за совершением в отношении этих лиц юридически значимых действий, предусмотренных настоящей главой, за исключением действий, совершаемых консульскими учреждениями РФ.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соответствии со ст. 333.17 Налогового кодекса РФ, плательщиками государственной пошлины признаются: организации и физические лица.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321447" y="285720"/>
            <a:ext cx="6172200" cy="123825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Государственная пошлина по делам, рассматриваемым в судах общей юрисдикции, мировыми судьями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6146" name="Содержимое 4"/>
          <p:cNvGraphicFramePr>
            <a:graphicFrameLocks/>
          </p:cNvGraphicFramePr>
          <p:nvPr/>
        </p:nvGraphicFramePr>
        <p:xfrm>
          <a:off x="3998913" y="4857752"/>
          <a:ext cx="2765425" cy="4160836"/>
        </p:xfrm>
        <a:graphic>
          <a:graphicData uri="http://schemas.openxmlformats.org/presentationml/2006/ole">
            <p:oleObj spid="_x0000_s6146" name="Worksheet" r:id="rId4" imgW="1781257" imgH="2857410" progId="Excel.Sheet.8">
              <p:embed/>
            </p:oleObj>
          </a:graphicData>
        </a:graphic>
      </p:graphicFrame>
      <p:sp>
        <p:nvSpPr>
          <p:cNvPr id="6150" name="Содержимое 2"/>
          <p:cNvSpPr txBox="1">
            <a:spLocks/>
          </p:cNvSpPr>
          <p:nvPr/>
        </p:nvSpPr>
        <p:spPr bwMode="auto">
          <a:xfrm>
            <a:off x="321469" y="4929190"/>
            <a:ext cx="3804047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районный бюджет поступает «Государственная пошлина по делам, рассматриваемым в судах общей юрисдикции, мировыми судьями» зачисляется по нормативу 100 %. </a:t>
            </a:r>
          </a:p>
        </p:txBody>
      </p:sp>
      <p:pic>
        <p:nvPicPr>
          <p:cNvPr id="6151" name="Picture 6" descr="http://image.advokatsidorov.ru/wp-content/uploads/2016/06/gosudarstvennaya-poshli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03860" y="6286500"/>
            <a:ext cx="1714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http://utmagazine.ru/uploads/content/953e2c0dd8b8cd31253a69b50a2bd5a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6286500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5893594" y="4381500"/>
            <a:ext cx="68640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http://www.vkpress.ru/upload/iblock/832/832cc54939d29f2cb18ecba55e4082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9" y="6953250"/>
            <a:ext cx="1928813" cy="196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http://oz-po.ru/assets/tpl/ozpo/img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5919" y="2857501"/>
            <a:ext cx="13192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07133" y="190469"/>
            <a:ext cx="6590156" cy="266701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казенных, бюджетных, автономных, государственных и муниципальных унитарных предприятий)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7414" name="Содержимое 5"/>
          <p:cNvSpPr>
            <a:spLocks noGrp="1"/>
          </p:cNvSpPr>
          <p:nvPr>
            <p:ph idx="1"/>
          </p:nvPr>
        </p:nvSpPr>
        <p:spPr>
          <a:xfrm>
            <a:off x="107157" y="2952751"/>
            <a:ext cx="5464969" cy="5905500"/>
          </a:xfrm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Отделом по имущественным отношениям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района, являющимся отраслевым органом администрации района, в отчетном периоде, в пределах своих полномочий, осуществлялась деятельность по управлению и распоряжению имуществом, находящимся в собственности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аренды земельных участков в бюджет района поступило 3 600,0 тыс. рублей , что составило 78 % от утвержденного годового плана 2 815,3 тыс. рублей. </a:t>
            </a:r>
          </a:p>
        </p:txBody>
      </p:sp>
      <p:sp>
        <p:nvSpPr>
          <p:cNvPr id="17415" name="Прямоугольник 9"/>
          <p:cNvSpPr>
            <a:spLocks noChangeArrowheads="1"/>
          </p:cNvSpPr>
          <p:nvPr/>
        </p:nvSpPr>
        <p:spPr bwMode="auto">
          <a:xfrm>
            <a:off x="2250282" y="5786446"/>
            <a:ext cx="310753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аренды муниципального имущества поступило в бюджет  района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1 000,7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 при годовом плане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7 500,0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рублей, исполнение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66,7 %. </a:t>
            </a:r>
          </a:p>
        </p:txBody>
      </p:sp>
      <p:pic>
        <p:nvPicPr>
          <p:cNvPr id="17416" name="Picture 12" descr="http://vestirama.ru/assets/templates/images/photo/a119b8d77464470ddf7a00c034befd3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4969" y="5334000"/>
            <a:ext cx="131564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http://territoriaprava.ru/wp-content/uploads/2015/02/domiiiiiii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1297" y="6096000"/>
            <a:ext cx="1928813" cy="254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253067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214290" y="380971"/>
            <a:ext cx="6322263" cy="104775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 от продажи земельных участков</a:t>
            </a:r>
            <a:endParaRPr lang="ru-RU" sz="2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8437" name="Содержимое 6"/>
          <p:cNvSpPr txBox="1">
            <a:spLocks/>
          </p:cNvSpPr>
          <p:nvPr/>
        </p:nvSpPr>
        <p:spPr bwMode="auto">
          <a:xfrm>
            <a:off x="107156" y="1428751"/>
            <a:ext cx="6429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 1 января 2017 года, в соответствии со ст. 3.3 Федерального закона от 25.10.2001 года № 137-ФЗ «О введении в действие Земельного кодекса РФ» в редакции ФЗ от 03.07.2016 года № 334-ФЗ,  Администрация района, в лице отдела по имущественным отношениям, приступила к исполнению полномочий по предоставлению земельных участков, государственная собственность на которые не разграничена, в том числе и в порядке, предусмотренном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- Законом Приморского края от 08.11.2011 г № 837-КЗ «О бесплатном предоставлении земельных участков гражданам, имеющим трех и более детей, в Приморском крае» и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- Законом Приморского края от 27 сентября 2013 года № 250-КЗ «О бесплатном предоставлении земельных участков для индивидуального жилищного строительства на территории Приморского края».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1714500" y="5905500"/>
            <a:ext cx="4822031" cy="2095523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соответствии с законодательством муниципальные казенные учреждения обязаны зачислять доходы от оказания платных услуг в бюджет района.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бюджет района за 3 квартал 2022 год поступило доходов от оказания платных услуг 11,3 тыс. рублей, при годовом плане 15,0 тыс. рублей, что составило 75 %.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375026" y="4381499"/>
            <a:ext cx="6172200" cy="115779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 от оказания платных услуг (работ)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9460" name="Picture 6" descr="http://rbsel.ru/images/zayavka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9" y="6191251"/>
            <a:ext cx="140017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3"/>
          <p:cNvSpPr txBox="1">
            <a:spLocks noGrp="1"/>
          </p:cNvSpPr>
          <p:nvPr>
            <p:ph type="title"/>
          </p:nvPr>
        </p:nvSpPr>
        <p:spPr>
          <a:xfrm>
            <a:off x="342900" y="381000"/>
            <a:ext cx="6172200" cy="1619232"/>
          </a:xfrm>
          <a:prstGeom prst="roundRect">
            <a:avLst/>
          </a:prstGeom>
          <a:gradFill flip="none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 от использования имущества и прав, находящихся в государственной и муниципальной собственности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9462" name="Picture 6" descr="http://st03.kakprosto.ru/tumb/240x135/images/article/2014/4/8/1_534f677b99a65534f677b99a9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6" y="2190751"/>
            <a:ext cx="1660922" cy="184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Содержимое 6"/>
          <p:cNvSpPr txBox="1">
            <a:spLocks/>
          </p:cNvSpPr>
          <p:nvPr/>
        </p:nvSpPr>
        <p:spPr bwMode="auto">
          <a:xfrm>
            <a:off x="2250280" y="2095500"/>
            <a:ext cx="4464867" cy="200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3 квартал  2022 год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бюджет района поступило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458,6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 при утвержденном годовом плане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500,0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рублей, что составило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91,7 %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 плану.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Средства поступили от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найма муниципального жилищного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фонда. По сравнению с 3 кварталом 2021 годом в бюджет муниципального района поступило во 3 квартале 2022 году больше на 180,8 рублей.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infosila.ee/uploads/posts/2015-02/1424945449_d09ed186d0b5d0bdd0bad0b020d0b7d0b0d0b3d180d18fd0b7d0bdd0b5d0bdd0b8d18f20d0bed0bad180d183d0b6d0b0d18ed189d0b5d0b920d181d180d0b5d0b4d1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809751"/>
            <a:ext cx="6322219" cy="676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484" name="Содержимое 2"/>
          <p:cNvSpPr>
            <a:spLocks noGrp="1"/>
          </p:cNvSpPr>
          <p:nvPr>
            <p:ph idx="1"/>
          </p:nvPr>
        </p:nvSpPr>
        <p:spPr>
          <a:xfrm>
            <a:off x="342900" y="2133601"/>
            <a:ext cx="6247210" cy="6034617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годовом плане 1 470,0 тыс. рублей фактически поступило за 3 квартал 2022 год 94,8 тыс. рублей, исполнение составило 6,5 %.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Норматив отчислений в районный бюджет данного налога установлен федеральным законодательством в размере 60 %.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Федеральным законом от 21 июля 2014 года № 219-ФЗ с 2016 года отменены авансовые платежи по плате за негативное воздействие на окружающую среду.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214290" y="366184"/>
            <a:ext cx="6375842" cy="115779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Плата за негативное воздействие на окружающую среду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253067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107157" y="1714501"/>
            <a:ext cx="4446985" cy="7143751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Font typeface="Arial" charset="0"/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В общем, за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квартал 2022 год, поступило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319,7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тыс. рублей , исполнение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50,83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%  от плановых назначений 629,0 тыс. рублей.</a:t>
            </a:r>
          </a:p>
          <a:p>
            <a:pPr>
              <a:buFont typeface="Arial" charset="0"/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По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Яковлевскому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муниципальному району поступили следующие штрафы: </a:t>
            </a:r>
          </a:p>
          <a:p>
            <a:pPr>
              <a:buFontTx/>
              <a:buChar char="-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административные штрафы, установленные Кодексом Российской Федерации об административных правонарушениях – 142,4 тыс.рублей;</a:t>
            </a:r>
          </a:p>
          <a:p>
            <a:pPr>
              <a:buFontTx/>
              <a:buChar char="-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административные штрафы, установленные законами субъектов Российской Федерации об административных правонарушениях – 4,1 тыс.рублей;</a:t>
            </a:r>
          </a:p>
          <a:p>
            <a:pPr>
              <a:buFontTx/>
              <a:buChar char="-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Штрафы, неустойки, пени, уплаченные в соответствии с законом или договором в случае неисполнения или ненадлежащего исполнения обязательств перед государственным (муниципальным) органом, органам управления государственным внебюджетным фондом, казенным учреждением, Центральным банкам Российской Федерации, иной организацией, действующей от имени Российской Федерации – тыс. рублей 149,3;</a:t>
            </a:r>
          </a:p>
          <a:p>
            <a:pPr>
              <a:buFontTx/>
              <a:buChar char="-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платежи в целях возмещения причиненного ущерба (убытков) – тыс.рублей 23,9.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267869" y="380971"/>
            <a:ext cx="6322263" cy="115779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Штрафы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1509" name="Picture 6" descr="http://zt16.ru/wp-content/uploads/2016/03/maxresdefaul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6286501"/>
            <a:ext cx="2196704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http://www.siapress.ru/images/news/main/406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714500"/>
            <a:ext cx="2089547" cy="308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 descr="http://uristprofy.ru/wp-content/uploads/2016/04/nalogovye-schtraf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7719" y="4476751"/>
            <a:ext cx="203596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90" y="476221"/>
            <a:ext cx="6482999" cy="152401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Поступление безвозмездных поступлений в бюджет </a:t>
            </a:r>
            <a:r>
              <a:rPr lang="ru-RU" sz="2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Яковлевского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района </a:t>
            </a:r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 3 квартал 2022 год</a:t>
            </a:r>
            <a:endParaRPr lang="ru-RU" sz="2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7170" name="Содержимое 6"/>
          <p:cNvGraphicFramePr>
            <a:graphicFrameLocks noGrp="1"/>
          </p:cNvGraphicFramePr>
          <p:nvPr>
            <p:ph idx="1"/>
          </p:nvPr>
        </p:nvGraphicFramePr>
        <p:xfrm>
          <a:off x="160338" y="2198688"/>
          <a:ext cx="6477000" cy="3378200"/>
        </p:xfrm>
        <a:graphic>
          <a:graphicData uri="http://schemas.openxmlformats.org/presentationml/2006/ole">
            <p:oleObj spid="_x0000_s7170" name="Worksheet" r:id="rId4" imgW="8420044" imgH="4391010" progId="Excel.Sheet.8">
              <p:embed/>
            </p:oleObj>
          </a:graphicData>
        </a:graphic>
      </p:graphicFrame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9" y="3000364"/>
            <a:ext cx="3286148" cy="43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190501"/>
            <a:ext cx="6858000" cy="776817"/>
          </a:xfrm>
        </p:spPr>
        <p:txBody>
          <a:bodyPr/>
          <a:lstStyle/>
          <a:p>
            <a:r>
              <a:rPr lang="ru-RU" sz="2600" dirty="0" smtClean="0">
                <a:latin typeface="Arial" charset="0"/>
                <a:cs typeface="Arial" charset="0"/>
              </a:rPr>
              <a:t/>
            </a:r>
            <a:br>
              <a:rPr lang="ru-RU" sz="2600" dirty="0" smtClean="0">
                <a:latin typeface="Arial" charset="0"/>
                <a:cs typeface="Arial" charset="0"/>
              </a:rPr>
            </a:br>
            <a:r>
              <a:rPr lang="ru-RU" sz="26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РАСХОДЫ бюджета </a:t>
            </a:r>
            <a:r>
              <a:rPr lang="ru-RU" sz="2600" b="1" dirty="0" err="1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Яковлевского</a:t>
            </a:r>
            <a:r>
              <a:rPr lang="ru-RU" sz="26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 муниципального района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за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3 квартал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2022 год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160735" y="1714500"/>
            <a:ext cx="6450806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179388" indent="-179388" algn="ctr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всего –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430 946,9 тыс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7" y="2762251"/>
            <a:ext cx="6607969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9"/>
          <p:cNvSpPr>
            <a:spLocks noChangeArrowheads="1"/>
          </p:cNvSpPr>
          <p:nvPr/>
        </p:nvSpPr>
        <p:spPr bwMode="auto">
          <a:xfrm>
            <a:off x="0" y="6096001"/>
            <a:ext cx="123229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Общегосударственные вопросы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54 637,4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22534" name="Прямоугольник 10"/>
          <p:cNvSpPr>
            <a:spLocks noChangeArrowheads="1"/>
          </p:cNvSpPr>
          <p:nvPr/>
        </p:nvSpPr>
        <p:spPr bwMode="auto">
          <a:xfrm>
            <a:off x="0" y="4476751"/>
            <a:ext cx="1428736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Национальная оборона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0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-821531" y="49530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23863" y="4189810"/>
            <a:ext cx="762000" cy="2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7" name="Прямоугольник 20"/>
          <p:cNvSpPr>
            <a:spLocks noChangeArrowheads="1"/>
          </p:cNvSpPr>
          <p:nvPr/>
        </p:nvSpPr>
        <p:spPr bwMode="auto">
          <a:xfrm>
            <a:off x="750093" y="7334251"/>
            <a:ext cx="1214438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Национальная безопасность и правоохранительная деятельность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-523875" y="5619751"/>
            <a:ext cx="3619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9" name="Прямоугольник 24"/>
          <p:cNvSpPr>
            <a:spLocks noChangeArrowheads="1"/>
          </p:cNvSpPr>
          <p:nvPr/>
        </p:nvSpPr>
        <p:spPr bwMode="auto">
          <a:xfrm>
            <a:off x="1400176" y="4521200"/>
            <a:ext cx="110013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Национальная экономика –  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19 201,7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1388270" y="4189810"/>
            <a:ext cx="762000" cy="2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1" name="Прямоугольник 28"/>
          <p:cNvSpPr>
            <a:spLocks noChangeArrowheads="1"/>
          </p:cNvSpPr>
          <p:nvPr/>
        </p:nvSpPr>
        <p:spPr bwMode="auto">
          <a:xfrm>
            <a:off x="1821656" y="5905501"/>
            <a:ext cx="14644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Жилищно-коммунальное хозяйство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16 232,3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1303734" y="4810125"/>
            <a:ext cx="2000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3" name="Прямоугольник 31"/>
          <p:cNvSpPr>
            <a:spLocks noChangeArrowheads="1"/>
          </p:cNvSpPr>
          <p:nvPr/>
        </p:nvSpPr>
        <p:spPr bwMode="auto">
          <a:xfrm>
            <a:off x="2357438" y="4572001"/>
            <a:ext cx="764381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Охрана окружающей среды – 0,00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2202656" y="4286251"/>
            <a:ext cx="952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5" name="Прямоугольник 34"/>
          <p:cNvSpPr>
            <a:spLocks noChangeArrowheads="1"/>
          </p:cNvSpPr>
          <p:nvPr/>
        </p:nvSpPr>
        <p:spPr bwMode="auto">
          <a:xfrm>
            <a:off x="2839641" y="7334251"/>
            <a:ext cx="14466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Образование –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251 706,9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1452562" y="5572125"/>
            <a:ext cx="3524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7" name="Прямоугольник 37"/>
          <p:cNvSpPr>
            <a:spLocks noChangeArrowheads="1"/>
          </p:cNvSpPr>
          <p:nvPr/>
        </p:nvSpPr>
        <p:spPr bwMode="auto">
          <a:xfrm>
            <a:off x="3268266" y="4476751"/>
            <a:ext cx="15894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Культура –   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22 818,2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5400000">
            <a:off x="3214225" y="4239089"/>
            <a:ext cx="859367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9" name="Прямоугольник 40"/>
          <p:cNvSpPr>
            <a:spLocks noChangeArrowheads="1"/>
          </p:cNvSpPr>
          <p:nvPr/>
        </p:nvSpPr>
        <p:spPr bwMode="auto">
          <a:xfrm>
            <a:off x="3286125" y="5524500"/>
            <a:ext cx="11430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Здравоохранение – 0,00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3119438" y="4762500"/>
            <a:ext cx="1905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1" name="Прямоугольник 46"/>
          <p:cNvSpPr>
            <a:spLocks noChangeArrowheads="1"/>
          </p:cNvSpPr>
          <p:nvPr/>
        </p:nvSpPr>
        <p:spPr bwMode="auto">
          <a:xfrm>
            <a:off x="3286124" y="6477000"/>
            <a:ext cx="17180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Социальная политика –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44 430,5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16200000" flipH="1">
            <a:off x="3274219" y="5143500"/>
            <a:ext cx="2667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3" name="Прямоугольник 50"/>
          <p:cNvSpPr>
            <a:spLocks noChangeArrowheads="1"/>
          </p:cNvSpPr>
          <p:nvPr/>
        </p:nvSpPr>
        <p:spPr bwMode="auto">
          <a:xfrm>
            <a:off x="4357694" y="5334001"/>
            <a:ext cx="12858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Физическая культура и спорт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4 140,6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16200000" flipH="1">
            <a:off x="4309666" y="4536679"/>
            <a:ext cx="1460500" cy="7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5" name="Прямоугольник 53"/>
          <p:cNvSpPr>
            <a:spLocks noChangeArrowheads="1"/>
          </p:cNvSpPr>
          <p:nvPr/>
        </p:nvSpPr>
        <p:spPr bwMode="auto">
          <a:xfrm>
            <a:off x="5143500" y="6477001"/>
            <a:ext cx="135733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Средства массовой информации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3 214,2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5400000">
            <a:off x="4286846" y="5190530"/>
            <a:ext cx="2571749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7" name="Прямоугольник 56"/>
          <p:cNvSpPr>
            <a:spLocks noChangeArrowheads="1"/>
          </p:cNvSpPr>
          <p:nvPr/>
        </p:nvSpPr>
        <p:spPr bwMode="auto">
          <a:xfrm>
            <a:off x="5464969" y="7810501"/>
            <a:ext cx="1285875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Обслуживание государственного муниципального долга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16,0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rot="5400000">
            <a:off x="3899298" y="5953125"/>
            <a:ext cx="40957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9" name="Прямоугольник 61"/>
          <p:cNvSpPr>
            <a:spLocks noChangeArrowheads="1"/>
          </p:cNvSpPr>
          <p:nvPr/>
        </p:nvSpPr>
        <p:spPr bwMode="auto">
          <a:xfrm>
            <a:off x="5572140" y="4813301"/>
            <a:ext cx="128586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(дотации) –     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14 549,1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rot="5400000">
            <a:off x="5810846" y="4523781"/>
            <a:ext cx="1238249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ine 4"/>
          <p:cNvSpPr>
            <a:spLocks noChangeShapeType="1"/>
          </p:cNvSpPr>
          <p:nvPr/>
        </p:nvSpPr>
        <p:spPr bwMode="auto">
          <a:xfrm>
            <a:off x="214313" y="1524000"/>
            <a:ext cx="6372225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7173" y="1524000"/>
            <a:ext cx="787003" cy="1176867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375047" y="381001"/>
            <a:ext cx="6209109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Aharoni" pitchFamily="2" charset="-79"/>
              </a:rPr>
              <a:t>!</a:t>
            </a:r>
            <a:r>
              <a:rPr lang="ru-RU" sz="2400" b="1" dirty="0">
                <a:latin typeface="Times New Roman" pitchFamily="18" charset="0"/>
                <a:cs typeface="Aharoni" pitchFamily="2" charset="-79"/>
              </a:rPr>
              <a:t>      </a:t>
            </a:r>
          </a:p>
          <a:p>
            <a:pPr algn="ctr">
              <a:defRPr/>
            </a:pPr>
            <a:endParaRPr lang="ru-RU" sz="2400" b="1" dirty="0">
              <a:latin typeface="Times New Roman" pitchFamily="18" charset="0"/>
              <a:cs typeface="Aharoni" pitchFamily="2" charset="-79"/>
            </a:endParaRPr>
          </a:p>
          <a:p>
            <a:pPr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Представляем вам в краткой и доступной форме основные </a:t>
            </a:r>
          </a:p>
          <a:p>
            <a:pPr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параметры исполнения бюджета района за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3 квартал 2022 год.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200" dirty="0"/>
          </a:p>
        </p:txBody>
      </p:sp>
      <p:sp>
        <p:nvSpPr>
          <p:cNvPr id="3" name="圆角矩形 10"/>
          <p:cNvSpPr/>
          <p:nvPr/>
        </p:nvSpPr>
        <p:spPr>
          <a:xfrm>
            <a:off x="321469" y="5429251"/>
            <a:ext cx="6375797" cy="5715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Прямоугольник 3"/>
          <p:cNvSpPr>
            <a:spLocks noChangeArrowheads="1"/>
          </p:cNvSpPr>
          <p:nvPr/>
        </p:nvSpPr>
        <p:spPr bwMode="auto">
          <a:xfrm>
            <a:off x="2196703" y="2500298"/>
            <a:ext cx="32935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圆角矩形 8"/>
          <p:cNvSpPr/>
          <p:nvPr/>
        </p:nvSpPr>
        <p:spPr>
          <a:xfrm>
            <a:off x="321469" y="2952751"/>
            <a:ext cx="6375797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321469" y="3905251"/>
            <a:ext cx="6375797" cy="571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321469" y="4667251"/>
            <a:ext cx="6375797" cy="5715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321469" y="6191251"/>
            <a:ext cx="6375797" cy="571500"/>
          </a:xfrm>
          <a:prstGeom prst="roundRect">
            <a:avLst/>
          </a:prstGeom>
          <a:solidFill>
            <a:srgbClr val="DADA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0"/>
          <p:cNvSpPr/>
          <p:nvPr/>
        </p:nvSpPr>
        <p:spPr>
          <a:xfrm>
            <a:off x="321469" y="8001000"/>
            <a:ext cx="6375797" cy="762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321469" y="1238251"/>
            <a:ext cx="6372225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圆角矩形 10"/>
          <p:cNvSpPr/>
          <p:nvPr/>
        </p:nvSpPr>
        <p:spPr>
          <a:xfrm>
            <a:off x="321469" y="6953252"/>
            <a:ext cx="6375797" cy="85724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кредит - это форма финансирования бюджетных расходов, которая предусматривает предоставление средств бюджету на возвратной и возмездной основах 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07157" y="142844"/>
            <a:ext cx="6590110" cy="1500198"/>
          </a:xfrm>
        </p:spPr>
        <p:txBody>
          <a:bodyPr/>
          <a:lstStyle/>
          <a:p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Исполнение плана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по расходам в разрезе основных разделов и подразделов</a:t>
            </a:r>
            <a:b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   за 3 квартал 2022 год         </a:t>
            </a:r>
            <a:r>
              <a:rPr lang="ru-RU" sz="1600" b="1" dirty="0" smtClean="0">
                <a:latin typeface="Bookman Old Style" pitchFamily="18" charset="0"/>
              </a:rPr>
              <a:t>тыс.руб.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 smtClean="0"/>
          </a:p>
        </p:txBody>
      </p:sp>
      <p:pic>
        <p:nvPicPr>
          <p:cNvPr id="2355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891" y="1905000"/>
            <a:ext cx="6375797" cy="657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14266" y="1714481"/>
          <a:ext cx="6643734" cy="6693383"/>
        </p:xfrm>
        <a:graphic>
          <a:graphicData uri="http://schemas.openxmlformats.org/drawingml/2006/table">
            <a:tbl>
              <a:tblPr/>
              <a:tblGrid>
                <a:gridCol w="445812"/>
                <a:gridCol w="2768922"/>
                <a:gridCol w="1285884"/>
                <a:gridCol w="1143008"/>
                <a:gridCol w="1000108"/>
              </a:tblGrid>
              <a:tr h="75837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Утвержденные бюджетные назначения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Исполненные расходы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4495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89 681,7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54 637,4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60,92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4495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35 305,8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19 201,7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54,39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842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28 113,6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16 232,3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57,74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4609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376 119,3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251 706,9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66,92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4346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36 492,0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22 818,2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62,53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68537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74 835,4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44 430,5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59,37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4495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13 312,4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4 140,6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31,1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6030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3 980,0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3 214,2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80,76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49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муниципального долга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200.00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16,00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8,03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8641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муниципальных образований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19 199,8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14 549,1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75,78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715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76" marR="4676" marT="831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677 240,0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430 946,9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63,63</a:t>
                      </a: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14313" y="1524000"/>
            <a:ext cx="6372225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107157" y="190500"/>
            <a:ext cx="6536531" cy="1524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Структура расходов бюджета </a:t>
            </a:r>
            <a:r>
              <a:rPr lang="ru-RU" sz="28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</a:t>
            </a:r>
            <a:b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за 3 </a:t>
            </a:r>
            <a:r>
              <a:rPr lang="ru-RU" sz="2800" b="1" dirty="0" err="1" smtClean="0">
                <a:solidFill>
                  <a:srgbClr val="C00000"/>
                </a:solidFill>
                <a:latin typeface="Bookman Old Style" pitchFamily="18" charset="0"/>
              </a:rPr>
              <a:t>квратал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 2022 год </a:t>
            </a:r>
          </a:p>
        </p:txBody>
      </p:sp>
      <p:graphicFrame>
        <p:nvGraphicFramePr>
          <p:cNvPr id="8194" name="Объект 3"/>
          <p:cNvGraphicFramePr>
            <a:graphicFrameLocks noGrp="1"/>
          </p:cNvGraphicFramePr>
          <p:nvPr>
            <p:ph idx="1"/>
          </p:nvPr>
        </p:nvGraphicFramePr>
        <p:xfrm>
          <a:off x="139700" y="1906588"/>
          <a:ext cx="6197600" cy="7237412"/>
        </p:xfrm>
        <a:graphic>
          <a:graphicData uri="http://schemas.openxmlformats.org/presentationml/2006/ole">
            <p:oleObj spid="_x0000_s8194" name="Worksheet" r:id="rId3" imgW="5286502" imgH="7581870" progId="Excel.Sheet.8">
              <p:embed/>
            </p:oleObj>
          </a:graphicData>
        </a:graphic>
      </p:graphicFrame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67891" y="1809751"/>
            <a:ext cx="6372225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" y="2000251"/>
            <a:ext cx="64829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4" descr="http://mw2.google.com/mw-panoramio/photos/medium/212553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5048251"/>
            <a:ext cx="1884760" cy="219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6682979" y="0"/>
            <a:ext cx="28405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15</a:t>
            </a:r>
          </a:p>
        </p:txBody>
      </p:sp>
      <p:sp>
        <p:nvSpPr>
          <p:cNvPr id="55305" name="Rectangle 2"/>
          <p:cNvSpPr>
            <a:spLocks noChangeArrowheads="1"/>
          </p:cNvSpPr>
          <p:nvPr/>
        </p:nvSpPr>
        <p:spPr bwMode="auto">
          <a:xfrm>
            <a:off x="696517" y="190500"/>
            <a:ext cx="579358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Финансирование муниципальных  учреждений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Яковлевского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 муниципального района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за 3 квартал 2022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4582" name="AutoShape 11"/>
          <p:cNvSpPr>
            <a:spLocks noChangeArrowheads="1"/>
          </p:cNvSpPr>
          <p:nvPr/>
        </p:nvSpPr>
        <p:spPr bwMode="auto">
          <a:xfrm>
            <a:off x="3429000" y="2286000"/>
            <a:ext cx="2856310" cy="29527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50000">
                <a:srgbClr val="6699FF"/>
              </a:gs>
              <a:gs pos="100000">
                <a:srgbClr val="3366FF"/>
              </a:gs>
            </a:gsLst>
            <a:lin ang="5400000" scaled="1"/>
          </a:gra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Казённые учреждения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184 488,4 </a:t>
            </a:r>
            <a:r>
              <a:rPr lang="ru-RU" b="1" dirty="0">
                <a:solidFill>
                  <a:schemeClr val="bg1"/>
                </a:solidFill>
              </a:rPr>
              <a:t>тыс. руб. 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583" name="AutoShape 12"/>
          <p:cNvSpPr>
            <a:spLocks noChangeArrowheads="1"/>
          </p:cNvSpPr>
          <p:nvPr/>
        </p:nvSpPr>
        <p:spPr bwMode="auto">
          <a:xfrm>
            <a:off x="428625" y="2190751"/>
            <a:ext cx="2714623" cy="2857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50000">
                <a:srgbClr val="6699FF"/>
              </a:gs>
              <a:gs pos="100000">
                <a:srgbClr val="3366FF"/>
              </a:gs>
            </a:gsLst>
            <a:lin ang="5400000" scaled="1"/>
          </a:gra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Бюджетные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 учреждения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111 971,7 </a:t>
            </a:r>
            <a:r>
              <a:rPr lang="ru-RU" b="1" dirty="0">
                <a:solidFill>
                  <a:schemeClr val="bg1"/>
                </a:solidFill>
              </a:rPr>
              <a:t>тыс. руб.  </a:t>
            </a: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321469" y="1809751"/>
            <a:ext cx="6372225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4585" name="Picture 12" descr="http://img3.proshkolu.ru/content/media/pic/std/2000000/1793000/1792505-d01779822b7ba5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891" y="6000751"/>
            <a:ext cx="2000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2" descr="https://go3.imgsmail.ru/imgpreview?key=78b0ab76e9ec038&amp;mb=imgdb_preview_2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82579" y="6953251"/>
            <a:ext cx="1704975" cy="180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6" descr="https://schoolotzyv.ru/images/schools/80824/7b16c52a4db7c3880aff41e1e8dd4ba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36344" y="5524501"/>
            <a:ext cx="15716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yakcrb.ru/upload/000/u1/001/8202da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0469" y="5810251"/>
            <a:ext cx="2946797" cy="295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1"/>
          <p:cNvSpPr>
            <a:spLocks noChangeArrowheads="1"/>
          </p:cNvSpPr>
          <p:nvPr/>
        </p:nvSpPr>
        <p:spPr bwMode="auto">
          <a:xfrm>
            <a:off x="267892" y="190501"/>
            <a:ext cx="62686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b="1" dirty="0" err="1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за 3 квартал 2022 год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на общегосударственные вопросы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67891" y="1143000"/>
            <a:ext cx="6372225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107156" y="1140884"/>
            <a:ext cx="664368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Расходы на общегосударственные вопросы составили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54 637,4 тыс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рублей от плановых назначений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89 681,7 тыс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рублей, исполнение составило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60,92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%, в том числе: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на содержание органов местного самоуправления района 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квартал 2022 год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направлено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40 867,5 тыс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рублей;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на содержание учреждения МКУ «ХОЗУ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района», при плане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3 квартал 2022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23 022,00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направлено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15 096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 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65,57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%;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за счет средств федерального бюджета оплачено содержание Отдела ЗАГС района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1 033,3 тыс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рублей;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за счет средств краевого бюджета оплачено содержание: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комиссии по делам несовершеннолетних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детей и административной комиссии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1 820,0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специалиста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охране труда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643,6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рублей;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По данному разделу в отчетном периоде исполнялась программа «Экономическое развитие и инновационная экономика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2019-2025 годы» ,  подпрограмма «Повышение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эффективности управления муниципальными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финансами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муниципальном районе»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2019-2025 годы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Уточненные бюджетные ассигнования исполнены в объеме 23 182,6 тыс.рублей.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Расходы из резервного фонда администрации </a:t>
            </a: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района по состоянию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01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октября 2022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производились.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http://www.metronews.ru/novosti/chinovnik-podmoskov-ja-popalsja-na-zavyshenii-stoimosti-remonta-dorog/Tpokin---SabTsyZ8e9Y5k/640.712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4" y="5810251"/>
            <a:ext cx="2696762" cy="288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267892" y="190500"/>
            <a:ext cx="62686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400" b="1" dirty="0" err="1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за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3 квартал 2022 год 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на национальную оборону и национальную экономику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321469" y="2381251"/>
            <a:ext cx="6372225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6629" name="Picture 2" descr="http://autochelny.ru/images/articles/news/chelny-izvest/facts/20151116/1af64adf1aae0c89946f644bf756a6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52" y="2857500"/>
            <a:ext cx="2357454" cy="234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4" descr="http://unikassa.ru/wp-content/uploads/images/Lgotyi-shkolnikam-na-proezd-v-avtobuse-2017.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9" y="6000752"/>
            <a:ext cx="3643338" cy="276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Прямоугольник 6"/>
          <p:cNvSpPr>
            <a:spLocks noChangeArrowheads="1"/>
          </p:cNvSpPr>
          <p:nvPr/>
        </p:nvSpPr>
        <p:spPr bwMode="auto">
          <a:xfrm>
            <a:off x="2411016" y="2476500"/>
            <a:ext cx="3161109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рамках раздела «Национальная экономика» осуществлялось исполнение программ «Развитие сельского хозяйства в </a:t>
            </a:r>
            <a:r>
              <a:rPr lang="ru-RU" sz="1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муниципальном районе» на 2019-2025 годы и «Развитие транспортного комплекса </a:t>
            </a:r>
            <a:r>
              <a:rPr lang="ru-RU" sz="1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района» на 2019-2025, исполнение программы предполагает ремонт  и благоустройство дорог местного значения, приобретение и установку дорожных знаков. Плановые назначения по разделу «национальная экономика»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-34 481,4 тыс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рублей, исполнение за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квартал 2022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года –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18 416,9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 рублей или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53,4%.</a:t>
            </a:r>
            <a:endParaRPr lang="ru-RU" sz="13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3" name="Picture 8" descr="https://im0-tub-ru.yandex.net/i?id=739f0996bdf4f2cbcdceb6508c472d19&amp;n=33&amp;h=215&amp;w=16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5223" y="2762251"/>
            <a:ext cx="1083469" cy="257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321469" y="2381251"/>
            <a:ext cx="6372225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7" y="5524500"/>
            <a:ext cx="1874044" cy="219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6985" y="2667000"/>
            <a:ext cx="198239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0281" y="5524501"/>
            <a:ext cx="1714500" cy="258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1447" y="2000233"/>
            <a:ext cx="2348909" cy="2101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276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285750"/>
            <a:ext cx="6500812" cy="1428750"/>
          </a:xfrm>
          <a:ln>
            <a:solidFill>
              <a:schemeClr val="bg1">
                <a:alpha val="56862"/>
              </a:schemeClr>
            </a:solidFill>
          </a:ln>
        </p:spPr>
        <p:txBody>
          <a:bodyPr/>
          <a:lstStyle/>
          <a:p>
            <a:pPr defTabSz="912813"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</a:t>
            </a:r>
            <a:r>
              <a:rPr lang="ru-RU" sz="2400" b="1" smtClean="0">
                <a:solidFill>
                  <a:srgbClr val="C00000"/>
                </a:solidFill>
                <a:latin typeface="Bookman Old Style" pitchFamily="18" charset="0"/>
              </a:rPr>
              <a:t>за 3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квартал  2022 год на жилищно-коммунальное хозяйство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321469" y="1809751"/>
            <a:ext cx="6372225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656" name="AutoShape 6"/>
          <p:cNvSpPr>
            <a:spLocks noChangeArrowheads="1"/>
          </p:cNvSpPr>
          <p:nvPr/>
        </p:nvSpPr>
        <p:spPr bwMode="auto">
          <a:xfrm>
            <a:off x="321468" y="2000251"/>
            <a:ext cx="2964655" cy="2095500"/>
          </a:xfrm>
          <a:prstGeom prst="roundRect">
            <a:avLst>
              <a:gd name="adj" fmla="val 16667"/>
            </a:avLst>
          </a:prstGeom>
          <a:solidFill>
            <a:srgbClr val="92D050">
              <a:alpha val="5882"/>
            </a:srgbClr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126000" rIns="126000"/>
          <a:lstStyle/>
          <a:p>
            <a:pPr algn="ctr" defTabSz="912813"/>
            <a:r>
              <a:rPr lang="ru-RU" altLang="ru-RU" sz="4400" b="1" dirty="0" smtClean="0">
                <a:latin typeface="Times New Roman" pitchFamily="18" charset="0"/>
              </a:rPr>
              <a:t>16 232,3</a:t>
            </a:r>
            <a:endParaRPr lang="ru-RU" altLang="ru-RU" sz="4400" b="1" dirty="0">
              <a:latin typeface="Times New Roman" pitchFamily="18" charset="0"/>
            </a:endParaRPr>
          </a:p>
          <a:p>
            <a:pPr algn="ctr" defTabSz="912813"/>
            <a:r>
              <a:rPr lang="ru-RU" altLang="ru-RU" sz="4400" b="1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696516" y="4286251"/>
            <a:ext cx="589359" cy="666749"/>
          </a:xfrm>
          <a:prstGeom prst="downArrow">
            <a:avLst>
              <a:gd name="adj1" fmla="val 23649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7658" name="TextBox 15"/>
          <p:cNvSpPr txBox="1">
            <a:spLocks noChangeArrowheads="1"/>
          </p:cNvSpPr>
          <p:nvPr/>
        </p:nvSpPr>
        <p:spPr bwMode="auto">
          <a:xfrm>
            <a:off x="321468" y="4953001"/>
            <a:ext cx="17844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100" b="1" dirty="0"/>
              <a:t>Жилищное хозяйство  </a:t>
            </a:r>
          </a:p>
          <a:p>
            <a:pPr algn="ctr"/>
            <a:r>
              <a:rPr lang="ru-RU" altLang="ru-RU" sz="1100" b="1" dirty="0" smtClean="0"/>
              <a:t>1 </a:t>
            </a:r>
            <a:r>
              <a:rPr lang="ru-RU" altLang="ru-RU" sz="1100" b="1" dirty="0" smtClean="0"/>
              <a:t>900,8</a:t>
            </a:r>
            <a:r>
              <a:rPr lang="ru-RU" altLang="ru-RU" sz="1100" b="1" dirty="0" smtClean="0"/>
              <a:t> </a:t>
            </a:r>
            <a:r>
              <a:rPr lang="ru-RU" altLang="ru-RU" sz="1100" b="1" dirty="0"/>
              <a:t>тыс. руб.</a:t>
            </a:r>
          </a:p>
        </p:txBody>
      </p:sp>
      <p:sp>
        <p:nvSpPr>
          <p:cNvPr id="27659" name="TextBox 17"/>
          <p:cNvSpPr txBox="1">
            <a:spLocks noChangeArrowheads="1"/>
          </p:cNvSpPr>
          <p:nvPr/>
        </p:nvSpPr>
        <p:spPr bwMode="auto">
          <a:xfrm>
            <a:off x="2196703" y="4857751"/>
            <a:ext cx="166092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 dirty="0"/>
              <a:t>Благоустройство – </a:t>
            </a:r>
          </a:p>
          <a:p>
            <a:pPr algn="ctr"/>
            <a:r>
              <a:rPr lang="ru-RU" altLang="ru-RU" sz="1100" b="1" dirty="0" smtClean="0"/>
              <a:t>591,0</a:t>
            </a:r>
            <a:r>
              <a:rPr lang="ru-RU" altLang="ru-RU" sz="1100" b="1" dirty="0" smtClean="0"/>
              <a:t> </a:t>
            </a:r>
            <a:r>
              <a:rPr lang="ru-RU" altLang="ru-RU" sz="1100" b="1" dirty="0"/>
              <a:t>тыс. руб.</a:t>
            </a:r>
          </a:p>
          <a:p>
            <a:pPr algn="ctr"/>
            <a:endParaRPr lang="ru-RU" altLang="ru-RU" sz="1100" b="1" dirty="0"/>
          </a:p>
        </p:txBody>
      </p:sp>
      <p:sp>
        <p:nvSpPr>
          <p:cNvPr id="27660" name="TextBox 18"/>
          <p:cNvSpPr txBox="1">
            <a:spLocks noChangeArrowheads="1"/>
          </p:cNvSpPr>
          <p:nvPr/>
        </p:nvSpPr>
        <p:spPr bwMode="auto">
          <a:xfrm>
            <a:off x="4232672" y="2000251"/>
            <a:ext cx="25181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100" b="1" dirty="0"/>
              <a:t>Другие вопросы в области жилищно-коммунального хозяйства – </a:t>
            </a:r>
            <a:r>
              <a:rPr lang="ru-RU" altLang="ru-RU" sz="1100" b="1" dirty="0" smtClean="0"/>
              <a:t>1 701,8 </a:t>
            </a:r>
            <a:r>
              <a:rPr lang="ru-RU" altLang="ru-RU" sz="1100" b="1" dirty="0"/>
              <a:t>тыс. руб.</a:t>
            </a:r>
          </a:p>
          <a:p>
            <a:pPr algn="ctr"/>
            <a:endParaRPr lang="ru-RU" altLang="ru-RU" sz="1100" b="1" dirty="0"/>
          </a:p>
        </p:txBody>
      </p:sp>
      <p:pic>
        <p:nvPicPr>
          <p:cNvPr id="27661" name="Picture 2" descr="http://pavpos.ru/files/articles/2014/08/28/articles_28082014_9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54141" y="5905501"/>
            <a:ext cx="1928813" cy="219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12"/>
          <p:cNvSpPr>
            <a:spLocks noChangeArrowheads="1"/>
          </p:cNvSpPr>
          <p:nvPr/>
        </p:nvSpPr>
        <p:spPr bwMode="auto">
          <a:xfrm rot="19622814">
            <a:off x="1941910" y="4152900"/>
            <a:ext cx="651272" cy="874184"/>
          </a:xfrm>
          <a:prstGeom prst="downArrow">
            <a:avLst>
              <a:gd name="adj1" fmla="val 22364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6200000">
            <a:off x="2985096" y="2182218"/>
            <a:ext cx="1155700" cy="1553766"/>
          </a:xfrm>
          <a:prstGeom prst="downArrow">
            <a:avLst>
              <a:gd name="adj1" fmla="val 21453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7664" name="TextBox 23"/>
          <p:cNvSpPr txBox="1">
            <a:spLocks noChangeArrowheads="1"/>
          </p:cNvSpPr>
          <p:nvPr/>
        </p:nvSpPr>
        <p:spPr bwMode="auto">
          <a:xfrm>
            <a:off x="4286250" y="5238751"/>
            <a:ext cx="25717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 dirty="0"/>
              <a:t>Коммунальное хозяйство  </a:t>
            </a:r>
          </a:p>
          <a:p>
            <a:pPr algn="ctr"/>
            <a:r>
              <a:rPr lang="ru-RU" altLang="ru-RU" sz="1100" b="1" dirty="0" smtClean="0"/>
              <a:t>7 227,1 тыс</a:t>
            </a:r>
            <a:r>
              <a:rPr lang="ru-RU" altLang="ru-RU" sz="1100" b="1" dirty="0"/>
              <a:t>. руб.</a:t>
            </a: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 rot="18131348">
            <a:off x="3117983" y="3593571"/>
            <a:ext cx="1157816" cy="2085975"/>
          </a:xfrm>
          <a:prstGeom prst="downArrow">
            <a:avLst>
              <a:gd name="adj1" fmla="val 20887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7666" name="TextBox 15"/>
          <p:cNvSpPr txBox="1">
            <a:spLocks noChangeArrowheads="1"/>
          </p:cNvSpPr>
          <p:nvPr/>
        </p:nvSpPr>
        <p:spPr bwMode="auto">
          <a:xfrm>
            <a:off x="107156" y="7810500"/>
            <a:ext cx="1928813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100" b="1"/>
              <a:t>Средства направлены на уплату </a:t>
            </a:r>
          </a:p>
          <a:p>
            <a:pPr algn="just"/>
            <a:r>
              <a:rPr lang="ru-RU" altLang="ru-RU" sz="1100" b="1"/>
              <a:t>взносов за капитальный </a:t>
            </a:r>
          </a:p>
          <a:p>
            <a:pPr algn="just"/>
            <a:r>
              <a:rPr lang="ru-RU" altLang="ru-RU" sz="1100" b="1"/>
              <a:t>ремонт муниципального</a:t>
            </a:r>
          </a:p>
          <a:p>
            <a:pPr algn="just"/>
            <a:r>
              <a:rPr lang="ru-RU" altLang="ru-RU" sz="1100" b="1"/>
              <a:t> жилищного фонда.</a:t>
            </a:r>
          </a:p>
        </p:txBody>
      </p:sp>
      <p:sp>
        <p:nvSpPr>
          <p:cNvPr id="27667" name="TextBox 23"/>
          <p:cNvSpPr txBox="1">
            <a:spLocks noChangeArrowheads="1"/>
          </p:cNvSpPr>
          <p:nvPr/>
        </p:nvSpPr>
        <p:spPr bwMode="auto">
          <a:xfrm>
            <a:off x="4339828" y="8117418"/>
            <a:ext cx="235743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/>
              <a:t> Данные средства  направлены на содержание и модернизацию </a:t>
            </a:r>
          </a:p>
          <a:p>
            <a:pPr algn="ctr"/>
            <a:r>
              <a:rPr lang="ru-RU" altLang="ru-RU" sz="1100" b="1"/>
              <a:t>коммунальной инфраструктуры.</a:t>
            </a:r>
          </a:p>
          <a:p>
            <a:pPr algn="ctr">
              <a:buFontTx/>
              <a:buChar char="-"/>
            </a:pPr>
            <a:endParaRPr lang="ru-RU" altLang="ru-RU" sz="1100" b="1"/>
          </a:p>
        </p:txBody>
      </p:sp>
      <p:sp>
        <p:nvSpPr>
          <p:cNvPr id="27668" name="TextBox 17"/>
          <p:cNvSpPr txBox="1">
            <a:spLocks noChangeArrowheads="1"/>
          </p:cNvSpPr>
          <p:nvPr/>
        </p:nvSpPr>
        <p:spPr bwMode="auto">
          <a:xfrm>
            <a:off x="1982392" y="8191501"/>
            <a:ext cx="2250281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/>
              <a:t>Средства направлены на содержание территории Яковлевского района.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2766" y="6381751"/>
            <a:ext cx="1660922" cy="221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6610" y="1714500"/>
            <a:ext cx="1494234" cy="200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0" y="6477000"/>
            <a:ext cx="1607344" cy="211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27788" y="1716618"/>
            <a:ext cx="1872129" cy="2074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8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935" y="1642534"/>
            <a:ext cx="1463278" cy="210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7891" y="6286500"/>
            <a:ext cx="1500188" cy="220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90500"/>
            <a:ext cx="6172200" cy="1009651"/>
          </a:xfrm>
        </p:spPr>
        <p:txBody>
          <a:bodyPr/>
          <a:lstStyle/>
          <a:p>
            <a:pPr eaLnBrk="1" hangingPunct="1"/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3 квартал 2022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год на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образование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301228" y="1377951"/>
            <a:ext cx="6372225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682" name="AutoShape 6"/>
          <p:cNvSpPr>
            <a:spLocks noChangeArrowheads="1"/>
          </p:cNvSpPr>
          <p:nvPr/>
        </p:nvSpPr>
        <p:spPr bwMode="auto">
          <a:xfrm>
            <a:off x="2143116" y="1716618"/>
            <a:ext cx="2571767" cy="2063749"/>
          </a:xfrm>
          <a:prstGeom prst="roundRect">
            <a:avLst>
              <a:gd name="adj" fmla="val 16667"/>
            </a:avLst>
          </a:prstGeom>
          <a:solidFill>
            <a:srgbClr val="79ADEB">
              <a:alpha val="7059"/>
            </a:srgbClr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 defTabSz="912813"/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251 706,9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40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236935" y="1663700"/>
            <a:ext cx="1457325" cy="2057400"/>
          </a:xfrm>
          <a:prstGeom prst="rect">
            <a:avLst/>
          </a:prstGeom>
          <a:solidFill>
            <a:srgbClr val="79ADEB">
              <a:alpha val="5098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 anchor="b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684" name="Rectangle 8"/>
          <p:cNvSpPr>
            <a:spLocks noChangeArrowheads="1"/>
          </p:cNvSpPr>
          <p:nvPr/>
        </p:nvSpPr>
        <p:spPr bwMode="auto">
          <a:xfrm>
            <a:off x="214313" y="6286501"/>
            <a:ext cx="1553766" cy="2190751"/>
          </a:xfrm>
          <a:prstGeom prst="rect">
            <a:avLst/>
          </a:prstGeom>
          <a:solidFill>
            <a:srgbClr val="79ADEB">
              <a:alpha val="10196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/>
          <a:p>
            <a:pPr algn="ctr" defTabSz="912813"/>
            <a:endParaRPr lang="ru-RU" altLang="ru-RU" sz="1200" b="1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4982766" y="6381752"/>
            <a:ext cx="1660922" cy="2203449"/>
          </a:xfrm>
          <a:prstGeom prst="rect">
            <a:avLst/>
          </a:prstGeom>
          <a:solidFill>
            <a:srgbClr val="79ADEB">
              <a:alpha val="5882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/>
          <a:p>
            <a:pPr algn="ctr" defTabSz="912813">
              <a:defRPr/>
            </a:pPr>
            <a:endParaRPr lang="ru-RU" alt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 rot="7994511">
            <a:off x="628127" y="4341738"/>
            <a:ext cx="2641029" cy="422564"/>
          </a:xfrm>
          <a:prstGeom prst="curvedUpArrow">
            <a:avLst>
              <a:gd name="adj1" fmla="val 34009"/>
              <a:gd name="adj2" fmla="val 72700"/>
              <a:gd name="adj3" fmla="val 74009"/>
            </a:avLst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  <a:scene3d>
            <a:camera prst="orthographicFront">
              <a:rot lat="1800000" lon="600000" rev="21594000"/>
            </a:camera>
            <a:lightRig rig="threePt" dir="t"/>
          </a:scene3d>
        </p:spPr>
        <p:txBody>
          <a:bodyPr wrap="none" anchor="ctr"/>
          <a:lstStyle/>
          <a:p>
            <a:pPr defTabSz="912813">
              <a:defRPr/>
            </a:pPr>
            <a:endParaRPr lang="ru-RU"/>
          </a:p>
        </p:txBody>
      </p:sp>
      <p:sp>
        <p:nvSpPr>
          <p:cNvPr id="28687" name="AutoShape 11"/>
          <p:cNvSpPr>
            <a:spLocks noChangeArrowheads="1"/>
          </p:cNvSpPr>
          <p:nvPr/>
        </p:nvSpPr>
        <p:spPr bwMode="auto">
          <a:xfrm rot="2313247">
            <a:off x="4193382" y="4176184"/>
            <a:ext cx="1488281" cy="700616"/>
          </a:xfrm>
          <a:prstGeom prst="curvedDownArrow">
            <a:avLst>
              <a:gd name="adj1" fmla="val 49094"/>
              <a:gd name="adj2" fmla="val 105985"/>
              <a:gd name="adj3" fmla="val 83417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 altLang="ru-RU"/>
          </a:p>
        </p:txBody>
      </p:sp>
      <p:sp>
        <p:nvSpPr>
          <p:cNvPr id="28688" name="AutoShape 12"/>
          <p:cNvSpPr>
            <a:spLocks noChangeArrowheads="1"/>
          </p:cNvSpPr>
          <p:nvPr/>
        </p:nvSpPr>
        <p:spPr bwMode="auto">
          <a:xfrm>
            <a:off x="3161110" y="4000500"/>
            <a:ext cx="582215" cy="1303867"/>
          </a:xfrm>
          <a:prstGeom prst="downArrow">
            <a:avLst>
              <a:gd name="adj1" fmla="val 50000"/>
              <a:gd name="adj2" fmla="val 28495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 altLang="ru-RU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250657" y="1714500"/>
            <a:ext cx="1494235" cy="2000251"/>
          </a:xfrm>
          <a:prstGeom prst="rect">
            <a:avLst/>
          </a:prstGeom>
          <a:solidFill>
            <a:srgbClr val="79ADEB">
              <a:alpha val="9000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4477942" y="2254251"/>
            <a:ext cx="725090" cy="1009649"/>
          </a:xfrm>
          <a:prstGeom prst="righ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1710928" y="2190751"/>
            <a:ext cx="670322" cy="1115483"/>
          </a:xfrm>
          <a:prstGeom prst="lef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2571750" y="6477000"/>
            <a:ext cx="1616869" cy="2108200"/>
          </a:xfrm>
          <a:prstGeom prst="rect">
            <a:avLst/>
          </a:prstGeom>
          <a:solidFill>
            <a:srgbClr val="79ADEB">
              <a:alpha val="6000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5"/>
          <p:cNvSpPr>
            <a:spLocks noChangeArrowheads="1"/>
          </p:cNvSpPr>
          <p:nvPr/>
        </p:nvSpPr>
        <p:spPr bwMode="auto">
          <a:xfrm>
            <a:off x="0" y="3810001"/>
            <a:ext cx="1875235" cy="738664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–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41 147,5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alt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4" name="TextBox 25"/>
          <p:cNvSpPr>
            <a:spLocks noChangeArrowheads="1"/>
          </p:cNvSpPr>
          <p:nvPr/>
        </p:nvSpPr>
        <p:spPr bwMode="auto">
          <a:xfrm>
            <a:off x="214313" y="5429251"/>
            <a:ext cx="1607344" cy="1077218"/>
          </a:xfrm>
          <a:custGeom>
            <a:avLst/>
            <a:gdLst>
              <a:gd name="T0" fmla="*/ 0 w 3929090"/>
              <a:gd name="T1" fmla="*/ 0 h 2585323"/>
              <a:gd name="T2" fmla="*/ 1 w 3929090"/>
              <a:gd name="T3" fmla="*/ 0 h 2585323"/>
              <a:gd name="T4" fmla="*/ 1 w 3929090"/>
              <a:gd name="T5" fmla="*/ 0 h 2585323"/>
              <a:gd name="T6" fmla="*/ 0 w 3929090"/>
              <a:gd name="T7" fmla="*/ 0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Общее образование</a:t>
            </a:r>
          </a:p>
          <a:p>
            <a:pPr algn="ctr" defTabSz="912813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168 158,0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7" name="TextBox 25"/>
          <p:cNvSpPr>
            <a:spLocks noChangeArrowheads="1"/>
          </p:cNvSpPr>
          <p:nvPr/>
        </p:nvSpPr>
        <p:spPr bwMode="auto">
          <a:xfrm>
            <a:off x="2303860" y="5429251"/>
            <a:ext cx="2089547" cy="738664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 –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21 424,0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5"/>
          <p:cNvSpPr>
            <a:spLocks noChangeArrowheads="1"/>
          </p:cNvSpPr>
          <p:nvPr/>
        </p:nvSpPr>
        <p:spPr bwMode="auto">
          <a:xfrm>
            <a:off x="5143500" y="5334000"/>
            <a:ext cx="1607344" cy="984251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образования– </a:t>
            </a:r>
          </a:p>
          <a:p>
            <a:pPr algn="ctr" defTabSz="912813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11 497,7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30" name="TextBox 25"/>
          <p:cNvSpPr>
            <a:spLocks noChangeArrowheads="1"/>
          </p:cNvSpPr>
          <p:nvPr/>
        </p:nvSpPr>
        <p:spPr bwMode="auto">
          <a:xfrm>
            <a:off x="5089922" y="3810001"/>
            <a:ext cx="1660922" cy="738664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Молодежная политика –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107157" y="785786"/>
            <a:ext cx="508992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по разделу «Дошкольное образование» составило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25 642,4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тыс.рублей  от плана –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61 722,2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рублей, исполнение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41,5%.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Сеть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образовательных учреждений, реализующих в районе программу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образования,  в настоящее время включает 4 учреждения.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данному разделу реализуются: подпрограмма «Развитие системы дошкольного образования»; подпрограмма «Пожарная безопасность».</a:t>
            </a:r>
          </a:p>
        </p:txBody>
      </p:sp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6054328" y="285751"/>
            <a:ext cx="7303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9218" name="Диаграмма 2"/>
          <p:cNvGraphicFramePr>
            <a:graphicFrameLocks/>
          </p:cNvGraphicFramePr>
          <p:nvPr/>
        </p:nvGraphicFramePr>
        <p:xfrm>
          <a:off x="5214938" y="190500"/>
          <a:ext cx="1643062" cy="2166938"/>
        </p:xfrm>
        <a:graphic>
          <a:graphicData uri="http://schemas.openxmlformats.org/presentationml/2006/ole">
            <p:oleObj spid="_x0000_s9218" name="Worksheet" r:id="rId3" imgW="2543302" imgH="1219320" progId="Excel.Sheet.8">
              <p:embed/>
            </p:oleObj>
          </a:graphicData>
        </a:graphic>
      </p:graphicFrame>
      <p:sp>
        <p:nvSpPr>
          <p:cNvPr id="9224" name="TextBox 2"/>
          <p:cNvSpPr txBox="1">
            <a:spLocks noChangeArrowheads="1"/>
          </p:cNvSpPr>
          <p:nvPr/>
        </p:nvSpPr>
        <p:spPr bwMode="auto">
          <a:xfrm>
            <a:off x="267891" y="2714612"/>
            <a:ext cx="417909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ОБЩЕГО ОБРАЗОВАНИЯ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 образовательным учреждениям относятся 5 школ района.</a:t>
            </a:r>
          </a:p>
        </p:txBody>
      </p:sp>
      <p:graphicFrame>
        <p:nvGraphicFramePr>
          <p:cNvPr id="9219" name="Диаграмма 10"/>
          <p:cNvGraphicFramePr>
            <a:graphicFrameLocks/>
          </p:cNvGraphicFramePr>
          <p:nvPr/>
        </p:nvGraphicFramePr>
        <p:xfrm>
          <a:off x="998538" y="5075238"/>
          <a:ext cx="2216148" cy="2068530"/>
        </p:xfrm>
        <a:graphic>
          <a:graphicData uri="http://schemas.openxmlformats.org/presentationml/2006/ole">
            <p:oleObj spid="_x0000_s9219" name="Worksheet" r:id="rId4" imgW="742866" imgH="714420" progId="Excel.Sheet.8">
              <p:embed/>
            </p:oleObj>
          </a:graphicData>
        </a:graphic>
      </p:graphicFrame>
      <p:pic>
        <p:nvPicPr>
          <p:cNvPr id="9" name="Picture 4" descr="images (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53" y="3714752"/>
            <a:ext cx="1428760" cy="18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2625329" y="3524252"/>
            <a:ext cx="6896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/>
              <a:t>.</a:t>
            </a:r>
          </a:p>
        </p:txBody>
      </p:sp>
      <p:sp>
        <p:nvSpPr>
          <p:cNvPr id="9227" name="TextBox 2"/>
          <p:cNvSpPr txBox="1">
            <a:spLocks noChangeArrowheads="1"/>
          </p:cNvSpPr>
          <p:nvPr/>
        </p:nvSpPr>
        <p:spPr bwMode="auto">
          <a:xfrm>
            <a:off x="1571612" y="4000501"/>
            <a:ext cx="392909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Расходы осуществляют следующие учреждения района: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МБУ ДО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Яковлевский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Дом детского творчества»;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МБУ ДО«Детский оздоровительно-образовательного спортивного центра» с. Яковлевка;</a:t>
            </a:r>
          </a:p>
        </p:txBody>
      </p:sp>
      <p:sp>
        <p:nvSpPr>
          <p:cNvPr id="9228" name="Прямоугольник 12"/>
          <p:cNvSpPr>
            <a:spLocks noChangeArrowheads="1"/>
          </p:cNvSpPr>
          <p:nvPr/>
        </p:nvSpPr>
        <p:spPr bwMode="auto">
          <a:xfrm>
            <a:off x="1500188" y="190500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ДОШКОЛЬНОГО ОБРАЗОВАНИЯ</a:t>
            </a:r>
            <a:endParaRPr lang="ru-RU" sz="1400">
              <a:solidFill>
                <a:srgbClr val="C00000"/>
              </a:solidFill>
            </a:endParaRPr>
          </a:p>
        </p:txBody>
      </p:sp>
      <p:sp>
        <p:nvSpPr>
          <p:cNvPr id="9229" name="Прямоугольник 14"/>
          <p:cNvSpPr>
            <a:spLocks noChangeArrowheads="1"/>
          </p:cNvSpPr>
          <p:nvPr/>
        </p:nvSpPr>
        <p:spPr bwMode="auto">
          <a:xfrm>
            <a:off x="3321844" y="3333752"/>
            <a:ext cx="342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</a:t>
            </a:r>
          </a:p>
        </p:txBody>
      </p:sp>
      <p:graphicFrame>
        <p:nvGraphicFramePr>
          <p:cNvPr id="9220" name="Object 13"/>
          <p:cNvGraphicFramePr>
            <a:graphicFrameLocks/>
          </p:cNvGraphicFramePr>
          <p:nvPr/>
        </p:nvGraphicFramePr>
        <p:xfrm>
          <a:off x="4356100" y="5430838"/>
          <a:ext cx="2501900" cy="3133725"/>
        </p:xfrm>
        <a:graphic>
          <a:graphicData uri="http://schemas.openxmlformats.org/presentationml/2006/ole">
            <p:oleObj spid="_x0000_s9220" name="Worksheet" r:id="rId6" imgW="1524090" imgH="1676430" progId="Excel.Sheet.8">
              <p:embed/>
            </p:oleObj>
          </a:graphicData>
        </a:graphic>
      </p:graphicFrame>
      <p:sp>
        <p:nvSpPr>
          <p:cNvPr id="9230" name="TextBox 2"/>
          <p:cNvSpPr txBox="1">
            <a:spLocks noChangeArrowheads="1"/>
          </p:cNvSpPr>
          <p:nvPr/>
        </p:nvSpPr>
        <p:spPr bwMode="auto">
          <a:xfrm>
            <a:off x="3321844" y="5500694"/>
            <a:ext cx="1928813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МБ загородное стационарное учреждение отдыха и оздоровления детей «Юность»;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МБУ ДО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Яковлевская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детская школа искусств».</a:t>
            </a:r>
          </a:p>
        </p:txBody>
      </p:sp>
      <p:sp>
        <p:nvSpPr>
          <p:cNvPr id="9231" name="TextBox 18"/>
          <p:cNvSpPr txBox="1">
            <a:spLocks noChangeArrowheads="1"/>
          </p:cNvSpPr>
          <p:nvPr/>
        </p:nvSpPr>
        <p:spPr bwMode="auto">
          <a:xfrm>
            <a:off x="6107906" y="5048252"/>
            <a:ext cx="68640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9232" name="TextBox 2"/>
          <p:cNvSpPr txBox="1">
            <a:spLocks noChangeArrowheads="1"/>
          </p:cNvSpPr>
          <p:nvPr/>
        </p:nvSpPr>
        <p:spPr bwMode="auto">
          <a:xfrm>
            <a:off x="160735" y="7143767"/>
            <a:ext cx="455414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МОЛОДЕЖНАЯ ПОЛИТИКА И ОЗДОРОВЛЕНИЕ ДЕТЕЙ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Исполнение за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квартал 2022 год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составило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87,91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%. При плане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368,3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 рублей  произведены расходы в сумме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13 840,0 тыс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http://edu.vgasu.vrn.ru/sub-faculties/pb/Shared%20Documents/%D0%A4%D0%BE%D1%82%D0%BE%D0%B3%D1%80%D0%B0%D1%84%D0%B8%D0%B8%20%D0%BA%D0%B0%D1%84%D0%B5%D0%B4%D1%80%D1%8B/%D0%A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7810501"/>
            <a:ext cx="803672" cy="104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http://gukovest.ru/old/images/stories/_so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6286500"/>
            <a:ext cx="1982391" cy="238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http://www.funlib.ru/cimg/2014/101918/44257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6" y="3810001"/>
            <a:ext cx="2143125" cy="2571751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07133" y="1619229"/>
            <a:ext cx="2143140" cy="2095515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В рамках подпрограммы «Сохранение и развитие библиотечно-информационного дела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районе» на 2019-2025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годы расходы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составили 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7 708,7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тыс. рублей, при плане –  15 550,4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тыс. рублей,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исполнение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49,57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%</a:t>
            </a:r>
            <a:r>
              <a:rPr lang="ru-RU" altLang="ru-RU" sz="1200" b="1" dirty="0" smtClean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285992" y="2095483"/>
            <a:ext cx="2428891" cy="2547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214313" y="1524000"/>
            <a:ext cx="6372225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2000240" y="2143108"/>
            <a:ext cx="2714644" cy="2476517"/>
          </a:xfrm>
          <a:prstGeom prst="roundRect">
            <a:avLst>
              <a:gd name="adj" fmla="val 16667"/>
            </a:avLst>
          </a:prstGeom>
          <a:noFill/>
          <a:ln w="1905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lIns="0" tIns="0" rIns="0" bIns="0" anchor="b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5400" b="1" dirty="0" smtClean="0">
                <a:ln w="254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22 818,2</a:t>
            </a:r>
            <a:endParaRPr lang="ru-RU" altLang="ru-RU" sz="5400" b="1" dirty="0" smtClean="0">
              <a:ln w="254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600" b="1" dirty="0" smtClean="0">
                <a:ln w="254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  <a:endParaRPr lang="ru-RU" altLang="ru-RU" sz="3600" b="1" dirty="0">
              <a:ln w="254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714884" y="4190997"/>
            <a:ext cx="1982405" cy="4572032"/>
          </a:xfrm>
          <a:prstGeom prst="rect">
            <a:avLst/>
          </a:prstGeom>
          <a:solidFill>
            <a:schemeClr val="tx1">
              <a:alpha val="3000"/>
            </a:scheme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В рамках подпрограммы «Сохранение и развитие культуры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муниципальном районе» на 2019-2025 годы расходы составили – 7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708,7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тыс. рублей, от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плана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15 550,4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тыс. рублей или 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49,5%.</a:t>
            </a:r>
            <a:endParaRPr lang="ru-RU" altLang="ru-RU" sz="12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9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5781" y="190500"/>
            <a:ext cx="6172200" cy="1227667"/>
          </a:xfrm>
        </p:spPr>
        <p:txBody>
          <a:bodyPr/>
          <a:lstStyle/>
          <a:p>
            <a:pPr defTabSz="912813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за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квартал 2022 год на культуру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0" y="6572264"/>
            <a:ext cx="2089562" cy="2286016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По подпрограмме «Пожарная безопасность» в учреждениях культуры запланировано 140,0 тыс. рублей, на отчетную дату исполнение составило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46,4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тыс. рублей,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исполнение –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24,42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%</a:t>
            </a:r>
            <a:r>
              <a:rPr lang="ru-RU" altLang="ru-RU" sz="1300" b="1" dirty="0" smtClean="0"/>
              <a:t>.</a:t>
            </a:r>
            <a:endParaRPr lang="ru-RU" altLang="ru-RU" sz="1300" b="1" dirty="0" smtClean="0"/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2357430" y="4953002"/>
            <a:ext cx="2143140" cy="2952771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В рамках муниципальной программы «Развитие культуры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муниципальном районе» на 2019-2025 годы  на обеспечение деятельности МКУ «Управление культуры»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Яковлевского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района было потрачено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18 576,12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тыс. рублей от плана 30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887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,4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тыс. рублей, исполнение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60,14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%</a:t>
            </a:r>
            <a:r>
              <a:rPr lang="ru-RU" altLang="ru-RU" sz="1300" b="1" dirty="0" smtClean="0"/>
              <a:t>.</a:t>
            </a:r>
            <a:endParaRPr lang="ru-RU" altLang="ru-RU" sz="1300" b="1" dirty="0" smtClean="0"/>
          </a:p>
        </p:txBody>
      </p:sp>
      <p:pic>
        <p:nvPicPr>
          <p:cNvPr id="29709" name="Picture 15" descr="https://sovminlnr.ru/uploads/posts/2017-10/1507104197_kultyr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61297" y="2000251"/>
            <a:ext cx="1900238" cy="180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22" y="1905000"/>
            <a:ext cx="1782357" cy="186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14" y="2000251"/>
            <a:ext cx="214314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357430" y="2857489"/>
            <a:ext cx="2071702" cy="1887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6232" y="681567"/>
            <a:ext cx="6531769" cy="620184"/>
          </a:xfrm>
        </p:spPr>
        <p:txBody>
          <a:bodyPr/>
          <a:lstStyle/>
          <a:p>
            <a:pPr defTabSz="912813"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3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квартал 2022 год  </a:t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на социальную политику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107156" y="1809751"/>
            <a:ext cx="6372225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393406" y="3238501"/>
            <a:ext cx="520304" cy="6477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1982391" y="3238500"/>
            <a:ext cx="466725" cy="626533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29" name="TextBox 9"/>
          <p:cNvSpPr txBox="1">
            <a:spLocks noChangeArrowheads="1"/>
          </p:cNvSpPr>
          <p:nvPr/>
        </p:nvSpPr>
        <p:spPr bwMode="auto">
          <a:xfrm>
            <a:off x="2143125" y="2000251"/>
            <a:ext cx="39019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44 430,5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30730" name="TextBox 9"/>
          <p:cNvSpPr txBox="1">
            <a:spLocks noChangeArrowheads="1"/>
          </p:cNvSpPr>
          <p:nvPr/>
        </p:nvSpPr>
        <p:spPr bwMode="auto">
          <a:xfrm>
            <a:off x="1" y="4286251"/>
            <a:ext cx="2089547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Пенсионное обеспечение</a:t>
            </a:r>
          </a:p>
          <a:p>
            <a:pPr algn="ctr"/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973,1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тыс. руб.                            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при плане 2 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500,0 тыс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. рублей, 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59,37 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% (доплата к пенсии муниципальным служащим)</a:t>
            </a:r>
          </a:p>
        </p:txBody>
      </p:sp>
      <p:sp>
        <p:nvSpPr>
          <p:cNvPr id="30731" name="TextBox 9"/>
          <p:cNvSpPr txBox="1">
            <a:spLocks noChangeArrowheads="1"/>
          </p:cNvSpPr>
          <p:nvPr/>
        </p:nvSpPr>
        <p:spPr bwMode="auto">
          <a:xfrm>
            <a:off x="4339828" y="3714751"/>
            <a:ext cx="2518172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39 769,16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тыс.руб. при плане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68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714,0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57,88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(компенсация части родительской платы </a:t>
            </a:r>
          </a:p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за содержание ребенка в учреждениях образования) .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По данному разделу приобретено жилье детям-сиротам в сумме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  <p:sp>
        <p:nvSpPr>
          <p:cNvPr id="21" name="Стрелка вправо 20"/>
          <p:cNvSpPr/>
          <p:nvPr/>
        </p:nvSpPr>
        <p:spPr>
          <a:xfrm rot="8087829">
            <a:off x="1775354" y="5166254"/>
            <a:ext cx="1278467" cy="35242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2736296">
            <a:off x="3696097" y="5461530"/>
            <a:ext cx="1301751" cy="35242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34" name="TextBox 9"/>
          <p:cNvSpPr txBox="1">
            <a:spLocks noChangeArrowheads="1"/>
          </p:cNvSpPr>
          <p:nvPr/>
        </p:nvSpPr>
        <p:spPr bwMode="auto">
          <a:xfrm>
            <a:off x="2089548" y="6000751"/>
            <a:ext cx="2196703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По разделу «Социальное обеспечение населения» исполнение составило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2 130,3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рублей при годовом плане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981,3 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рублей, исполнение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71,46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 В рамках данного раздела исполняются полномочия краевого бюджета по обеспечению мер социальной поддержки педагогическим работникам района. </a:t>
            </a:r>
          </a:p>
        </p:txBody>
      </p:sp>
      <p:pic>
        <p:nvPicPr>
          <p:cNvPr id="30735" name="Picture 23" descr="http://vest-news.org/files/news_images/2016/07/21/83992_6167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735" y="5715000"/>
            <a:ext cx="187523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0" y="7715252"/>
            <a:ext cx="2303860" cy="1238249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100" b="1" dirty="0" smtClean="0"/>
          </a:p>
        </p:txBody>
      </p:sp>
      <p:pic>
        <p:nvPicPr>
          <p:cNvPr id="30737" name="Picture 21" descr="http://avtohata.net/images/resized/images/stories/articles/2013/proishestviya/04-2013/03/pensioner_540_3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8" y="5871634"/>
            <a:ext cx="1910946" cy="184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4125516" y="7810501"/>
            <a:ext cx="2732484" cy="1333500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200" b="1" dirty="0" smtClean="0"/>
              <a:t>Социальная поддержка пенсионеров –</a:t>
            </a:r>
            <a:r>
              <a:rPr lang="ru-RU" altLang="ru-RU" sz="1200" b="1" dirty="0" smtClean="0"/>
              <a:t>  при плане 120,0 тыс. рублей, исполнение 120,0 тыс. рублей или 100 % (мероприятия по социализации пожилых людей в обществе).</a:t>
            </a:r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2830380" y="5283730"/>
            <a:ext cx="1013884" cy="35242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90501"/>
            <a:ext cx="6536531" cy="866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321469" y="285751"/>
            <a:ext cx="63186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Основные показатели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бюджета муниципального района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за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3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квартал 2022 год 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тыс. рублей</a:t>
            </a:r>
          </a:p>
        </p:txBody>
      </p:sp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6682978" y="0"/>
            <a:ext cx="23436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1</a:t>
            </a:r>
          </a:p>
        </p:txBody>
      </p:sp>
      <p:sp>
        <p:nvSpPr>
          <p:cNvPr id="44043" name="Rectangle 9"/>
          <p:cNvSpPr>
            <a:spLocks noChangeArrowheads="1"/>
          </p:cNvSpPr>
          <p:nvPr/>
        </p:nvSpPr>
        <p:spPr bwMode="auto">
          <a:xfrm>
            <a:off x="134541" y="963084"/>
            <a:ext cx="6588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4102" name="Group 70"/>
          <p:cNvGraphicFramePr>
            <a:graphicFrameLocks noGrp="1"/>
          </p:cNvGraphicFramePr>
          <p:nvPr/>
        </p:nvGraphicFramePr>
        <p:xfrm>
          <a:off x="357165" y="2643174"/>
          <a:ext cx="6357983" cy="6000792"/>
        </p:xfrm>
        <a:graphic>
          <a:graphicData uri="http://schemas.openxmlformats.org/drawingml/2006/table">
            <a:tbl>
              <a:tblPr/>
              <a:tblGrid>
                <a:gridCol w="357191"/>
                <a:gridCol w="1928826"/>
                <a:gridCol w="1580325"/>
                <a:gridCol w="1546535"/>
                <a:gridCol w="945106"/>
              </a:tblGrid>
              <a:tr h="127694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План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Исполнено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10925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313 745,0</a:t>
                      </a:r>
                    </a:p>
                  </a:txBody>
                  <a:tcPr marL="51437" marR="51437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206 468,6</a:t>
                      </a:r>
                    </a:p>
                  </a:txBody>
                  <a:tcPr marL="51437" marR="51437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65,8</a:t>
                      </a:r>
                    </a:p>
                  </a:txBody>
                  <a:tcPr marL="51437" marR="51437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10925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всего,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347 704,3</a:t>
                      </a:r>
                    </a:p>
                  </a:txBody>
                  <a:tcPr marL="51437" marR="51437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224 634,8</a:t>
                      </a:r>
                    </a:p>
                  </a:txBody>
                  <a:tcPr marL="51437" marR="51437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64,6</a:t>
                      </a:r>
                    </a:p>
                  </a:txBody>
                  <a:tcPr marL="51437" marR="51437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7678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доходы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661 449,3</a:t>
                      </a:r>
                    </a:p>
                  </a:txBody>
                  <a:tcPr marL="51437" marR="51437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431 103,4</a:t>
                      </a:r>
                    </a:p>
                  </a:txBody>
                  <a:tcPr marL="51437" marR="51437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65,2</a:t>
                      </a:r>
                    </a:p>
                  </a:txBody>
                  <a:tcPr marL="51437" marR="51437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10375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677 240,0</a:t>
                      </a:r>
                    </a:p>
                  </a:txBody>
                  <a:tcPr marL="51437" marR="51437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430 946,9</a:t>
                      </a:r>
                    </a:p>
                  </a:txBody>
                  <a:tcPr marL="51437" marR="51437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63,6</a:t>
                      </a:r>
                    </a:p>
                  </a:txBody>
                  <a:tcPr marL="51437" marR="51437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7333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-15 790,7</a:t>
                      </a:r>
                    </a:p>
                  </a:txBody>
                  <a:tcPr marL="51437" marR="51437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-7 301,3</a:t>
                      </a:r>
                    </a:p>
                  </a:txBody>
                  <a:tcPr marL="51437" marR="51437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51437" marR="51437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321469" y="2000251"/>
            <a:ext cx="6372225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3" descr="http://www.proprofs.com/quiz-school/topic_images/p18lq7ediepl816p6s04171vo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39000"/>
            <a:ext cx="1607344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7" y="4667251"/>
            <a:ext cx="167876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339835" y="1809731"/>
            <a:ext cx="2236303" cy="2478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317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476251"/>
            <a:ext cx="6531769" cy="620183"/>
          </a:xfrm>
        </p:spPr>
        <p:txBody>
          <a:bodyPr/>
          <a:lstStyle/>
          <a:p>
            <a:pPr defTabSz="912813" eaLnBrk="1" hangingPunct="1"/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3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квартал 2022 год</a:t>
            </a:r>
            <a:b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на физическую культуру и спорт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0" y="1524000"/>
            <a:ext cx="6372225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4339829" y="1809751"/>
            <a:ext cx="2250281" cy="2506133"/>
          </a:xfrm>
          <a:prstGeom prst="roundRect">
            <a:avLst>
              <a:gd name="adj" fmla="val 16667"/>
            </a:avLst>
          </a:prstGeom>
          <a:solidFill>
            <a:schemeClr val="accent5">
              <a:alpha val="6000"/>
            </a:schemeClr>
          </a:solidFill>
          <a:ln w="19050">
            <a:solidFill>
              <a:schemeClr val="bg2"/>
            </a:solidFill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txBody>
          <a:bodyPr lIns="126000" rIns="12600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200" b="1" dirty="0" smtClean="0"/>
              <a:t>4 140,59</a:t>
            </a:r>
            <a:r>
              <a:rPr lang="ru-RU" altLang="ru-RU" sz="2200" b="1" dirty="0" smtClean="0"/>
              <a:t> </a:t>
            </a:r>
            <a:r>
              <a:rPr lang="ru-RU" altLang="ru-RU" sz="2200" b="1" dirty="0" smtClean="0"/>
              <a:t>тыс. руб.</a:t>
            </a:r>
          </a:p>
        </p:txBody>
      </p:sp>
      <p:sp>
        <p:nvSpPr>
          <p:cNvPr id="31752" name="Прямоугольник 16"/>
          <p:cNvSpPr>
            <a:spLocks noChangeArrowheads="1"/>
          </p:cNvSpPr>
          <p:nvPr/>
        </p:nvSpPr>
        <p:spPr bwMode="auto">
          <a:xfrm>
            <a:off x="107156" y="1714501"/>
            <a:ext cx="40719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и спорта в </a:t>
            </a:r>
            <a:r>
              <a:rPr lang="ru-RU" altLang="ru-RU" sz="1600" b="1" dirty="0" err="1"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муниципальном районе» на 2019-2025 годы исполняется двумя учреждениями района: МКУ «Центр обеспечения и сопровождения образования» -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2 085,1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Администрацией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района- 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2 055,5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</a:p>
        </p:txBody>
      </p:sp>
      <p:sp>
        <p:nvSpPr>
          <p:cNvPr id="31753" name="Прямоугольник 17"/>
          <p:cNvSpPr>
            <a:spLocks noChangeArrowheads="1"/>
          </p:cNvSpPr>
          <p:nvPr/>
        </p:nvSpPr>
        <p:spPr bwMode="auto">
          <a:xfrm>
            <a:off x="1928802" y="5048254"/>
            <a:ext cx="482204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Средства были направлены на организацию, проведение и участие в спортивных мероприятиях. Исполнение составило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4 140,6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. рублей от плана –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13 312,4 тыс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. рублей </a:t>
            </a:r>
          </a:p>
          <a:p>
            <a:pPr algn="ctr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составило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31,1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%.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По данному разделу запланировано строительство спортивных площадок на условиях </a:t>
            </a:r>
            <a:r>
              <a:rPr lang="ru-RU" altLang="ru-RU" sz="1600" b="1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из средств краевого бюджета.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4" name="Picture 4" descr="http://hakasiya19.ru/_ph/14/595936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2031" y="7334271"/>
            <a:ext cx="1564790" cy="180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6" descr="https://riamo.ru/files/image/00/25/58/gallery%21mw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04247" y="7281518"/>
            <a:ext cx="1465646" cy="157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8" descr="http://novgorod.er.ru/media/userdata/news/2013/05/14/f8d22883f79ab1423fe168896254a3d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55620" y="7524771"/>
            <a:ext cx="1151912" cy="136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amara.doski.ru/i/62/96/46296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" y="1714500"/>
            <a:ext cx="6643688" cy="708871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6232" y="476251"/>
            <a:ext cx="6531769" cy="62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Расходы бюджета </a:t>
            </a:r>
            <a:r>
              <a:rPr lang="ru-RU" sz="2200" b="1" dirty="0" err="1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муниципального района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за 3 квартал 2022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год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/>
            </a:r>
            <a:b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на средства массовой информации</a:t>
            </a:r>
          </a:p>
        </p:txBody>
      </p:sp>
      <p:sp>
        <p:nvSpPr>
          <p:cNvPr id="32772" name="TextBox 9"/>
          <p:cNvSpPr txBox="1">
            <a:spLocks noChangeArrowheads="1"/>
          </p:cNvSpPr>
          <p:nvPr/>
        </p:nvSpPr>
        <p:spPr bwMode="auto">
          <a:xfrm>
            <a:off x="160735" y="1905000"/>
            <a:ext cx="3964781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     Расходы осуществляются в рамках муниципальной Программы «Информационное обеспечение органов местного самоуправления  района» на 2019-2025 годы на обеспечение деятельности  МБУ «Редакция районной газеты «Сельский труженик». </a:t>
            </a:r>
          </a:p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    За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квартал 2022 год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расходы составили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3 214,2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. рублей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при запланированных годовых ассигнованиях  – 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3 980,0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80,76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2773" name="Picture 2" descr="http://st-uni.ru/uploads/posts/2012-03/1332313639_sel-truz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70041">
            <a:off x="4160044" y="2264834"/>
            <a:ext cx="2383631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14313" y="1524000"/>
            <a:ext cx="6372225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267891" y="285751"/>
            <a:ext cx="632224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b="1" dirty="0" err="1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на обслуживание муниципального долга </a:t>
            </a:r>
          </a:p>
          <a:p>
            <a:pPr algn="ctr" defTabSz="912813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за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3 квартал 2022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год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Bookman Old Style" pitchFamily="18" charset="0"/>
              </a:rPr>
            </a:b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214313" y="1524000"/>
            <a:ext cx="6372225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5" name="Прямоугольник 3"/>
          <p:cNvSpPr>
            <a:spLocks noChangeArrowheads="1"/>
          </p:cNvSpPr>
          <p:nvPr/>
        </p:nvSpPr>
        <p:spPr bwMode="auto">
          <a:xfrm>
            <a:off x="2035969" y="1619251"/>
            <a:ext cx="4607719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Структура муниципального долга представлена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бюджетным кредитом в размере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5 000,0 тыс. рублей, привлеченным в местный бюджет из краевого бюджета.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25 декабря 2017 года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Яковлевский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муниципальный район заключил договор № 03/17 о предоставлении бюджетного кредита в сумме 5 000,0 тыс. рублей сроком на три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года.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отчетном году осуществлен возврат денежных средств по данному заимствованию в бюджет ПК в полном объеме.</a:t>
            </a:r>
            <a:endParaRPr lang="ru-RU" sz="1400" dirty="0" smtClean="0"/>
          </a:p>
          <a:p>
            <a:pPr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2678906" y="5643570"/>
            <a:ext cx="401836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квартал 2022 год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погашение процентов по муниципальному долгу было направлено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16,00 тыс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Проценты выплачиваются в рамках Муниципальной программы «Экономическое развитие и инновационная экономика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муниципального района» на 2019-2025 годы, 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Прямоугольник 7"/>
          <p:cNvSpPr>
            <a:spLocks noChangeArrowheads="1"/>
          </p:cNvSpPr>
          <p:nvPr/>
        </p:nvSpPr>
        <p:spPr bwMode="auto">
          <a:xfrm>
            <a:off x="160735" y="7334251"/>
            <a:ext cx="45005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подпрограмма «Повышение эффективности управления муниципальными финансами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муниципальном районе» на 2019-2025 годы.</a:t>
            </a:r>
          </a:p>
        </p:txBody>
      </p:sp>
      <p:pic>
        <p:nvPicPr>
          <p:cNvPr id="10248" name="Picture 12" descr="Картинки по запросу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1298" y="7143767"/>
            <a:ext cx="2035969" cy="178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4" descr="Картинки по запросу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891" y="1809751"/>
            <a:ext cx="1725215" cy="219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Прямоугольник 10"/>
          <p:cNvSpPr>
            <a:spLocks noChangeArrowheads="1"/>
          </p:cNvSpPr>
          <p:nvPr/>
        </p:nvSpPr>
        <p:spPr bwMode="auto">
          <a:xfrm>
            <a:off x="2303852" y="4357686"/>
            <a:ext cx="43934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- 28 мая 2018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Яковлевский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муниципальный район заключил договор № 01/18 о предоставлении бюджетного кредита в сумме 3 170,0 тыс. рублей  сроком на три года. В отчетном году осуществлен возврат денежных средств по данному заимствованию в бюджет ПК в полном объеме.</a:t>
            </a:r>
            <a:endParaRPr lang="ru-RU" sz="1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6232" y="476251"/>
            <a:ext cx="6531769" cy="62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Расходы бюджета </a:t>
            </a:r>
            <a:r>
              <a:rPr lang="ru-RU" sz="2200" b="1" dirty="0" err="1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муниципального района за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3 квартал 2022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год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/>
            </a:r>
            <a:b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</a:br>
            <a:r>
              <a:rPr lang="ru-RU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на межбюджетные трансферты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160735" y="1524000"/>
            <a:ext cx="6372225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157" y="1809751"/>
            <a:ext cx="6531769" cy="276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Выравнивание бюджетной обеспеченности сельских поселений, входящих в состав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муниципального района производилось в отчетном периоде по муниципальной программе «Экономическое развитие и инновационная экономика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района на 2019-2025 годы», подпрограмме «Повышение эффективности управления муниципальными финансами в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Яковлевском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районе» на 2019-2025 годы за счет средств районного фонда финансовой поддержки, образованного за счет средств краевого бюджета и средств районного бюджета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3653" y="4667251"/>
            <a:ext cx="2003042" cy="3748467"/>
          </a:xfrm>
          <a:prstGeom prst="rect">
            <a:avLst/>
          </a:prstGeom>
          <a:blipFill>
            <a:blip r:embed="rId2" cstate="print">
              <a:extLst/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33800" name="Picture 7" descr="«Ничего лучше наших русских рублей нет!» Доверие к национальной валюте раст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8067" y="6953251"/>
            <a:ext cx="2168128" cy="219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hape 6"/>
          <p:cNvSpPr/>
          <p:nvPr/>
        </p:nvSpPr>
        <p:spPr>
          <a:xfrm rot="1942749">
            <a:off x="2268737" y="4443240"/>
            <a:ext cx="1624005" cy="2739465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sp>
      <p:sp>
        <p:nvSpPr>
          <p:cNvPr id="33804" name="WordArt 5"/>
          <p:cNvSpPr>
            <a:spLocks noChangeArrowheads="1" noChangeShapeType="1" noTextEdit="1"/>
          </p:cNvSpPr>
          <p:nvPr/>
        </p:nvSpPr>
        <p:spPr bwMode="auto">
          <a:xfrm>
            <a:off x="535782" y="6096001"/>
            <a:ext cx="1088231" cy="85301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>
                <a:ln w="6600">
                  <a:solidFill>
                    <a:srgbClr val="17375E"/>
                  </a:solidFill>
                  <a:round/>
                  <a:headEnd/>
                  <a:tailEnd/>
                </a:ln>
                <a:solidFill>
                  <a:srgbClr val="6699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/>
                <a:cs typeface="Times New Roman"/>
              </a:rPr>
              <a:t>Бюджет</a:t>
            </a:r>
          </a:p>
        </p:txBody>
      </p:sp>
      <p:sp>
        <p:nvSpPr>
          <p:cNvPr id="9" name="Прямоугольник 8"/>
          <p:cNvSpPr/>
          <p:nvPr/>
        </p:nvSpPr>
        <p:spPr>
          <a:xfrm rot="21416434">
            <a:off x="2097526" y="5139822"/>
            <a:ext cx="1939505" cy="624257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>
              <a:defRPr/>
            </a:pPr>
            <a:r>
              <a:rPr lang="ru-RU" sz="1600" dirty="0"/>
              <a:t>Межбюджетные трансферты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/>
          <a:srcRect l="38300" t="55600" r="41503" b="499"/>
          <a:stretch/>
        </p:blipFill>
        <p:spPr>
          <a:xfrm>
            <a:off x="4125521" y="4953003"/>
            <a:ext cx="2571768" cy="3932448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428868" y="4786315"/>
          <a:ext cx="4321995" cy="4214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997"/>
                <a:gridCol w="1170541"/>
                <a:gridCol w="990457"/>
              </a:tblGrid>
              <a:tr h="811004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краевого бюджета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местного бюджета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</a:tr>
              <a:tr h="581475">
                <a:tc>
                  <a:txBody>
                    <a:bodyPr/>
                    <a:lstStyle/>
                    <a:p>
                      <a:r>
                        <a:rPr lang="ru-RU" sz="15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Яковлевское</a:t>
                      </a: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504,1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464,3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</a:tr>
              <a:tr h="581475">
                <a:tc>
                  <a:txBody>
                    <a:bodyPr/>
                    <a:lstStyle/>
                    <a:p>
                      <a:r>
                        <a:rPr lang="ru-RU" sz="15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Новосысоевское</a:t>
                      </a: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378,1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609,2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</a:tr>
              <a:tr h="581475">
                <a:tc>
                  <a:txBody>
                    <a:bodyPr/>
                    <a:lstStyle/>
                    <a:p>
                      <a:r>
                        <a:rPr lang="ru-RU" sz="15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Варфоломеевское</a:t>
                      </a: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614,2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052,3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</a:tr>
              <a:tr h="581475">
                <a:tc>
                  <a:txBody>
                    <a:bodyPr/>
                    <a:lstStyle/>
                    <a:p>
                      <a:r>
                        <a:rPr lang="ru-RU" sz="15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Яблоновское</a:t>
                      </a: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615,2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806,8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</a:tr>
              <a:tr h="581475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Покровское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444,3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477,4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</a:tr>
              <a:tr h="496464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8 555,9</a:t>
                      </a:r>
                      <a:endParaRPr lang="ru-RU" sz="1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410,0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5025" y="761974"/>
            <a:ext cx="6161528" cy="2872581"/>
          </a:xfrm>
          <a:prstGeom prst="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AutoFit/>
            <a:flatTx/>
          </a:bodyPr>
          <a:lstStyle/>
          <a:p>
            <a:pPr algn="ctr">
              <a:defRPr/>
            </a:pP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r>
              <a:rPr lang="ru-RU" sz="4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4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4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2182" y="2762238"/>
            <a:ext cx="5786478" cy="723274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Финансовое управление администрации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Яковлевского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муниципального района</a:t>
            </a:r>
          </a:p>
          <a:p>
            <a:pPr algn="ctr"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Яковлевка, пер. Почтовый,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д.7</a:t>
            </a:r>
          </a:p>
          <a:p>
            <a:pPr algn="ctr"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8 (42371) 91-3-01</a:t>
            </a:r>
          </a:p>
          <a:p>
            <a:pPr algn="ctr">
              <a:defRPr/>
            </a:pP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эл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адрес: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fin710@findept.primorsky.ru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0" descr="http://us.123rf.com/450wm/igorms77/igorms771302/igorms77130200032/17925953-%D0%A1%D1%82%D0%B5%D0%BA%D0%B8-%D0%BC%D0%BE%D0%BD%D0%B5%D1%82-%D0%BD%D0%B0-%D1%84%D0%BE%D0%BD%D0%B5-%D0%B1%D0%B0%D0%BD%D0%BA%D0%BD%D0%BE%D1%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" y="2428911"/>
            <a:ext cx="6582966" cy="714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82204" y="476252"/>
            <a:ext cx="6172200" cy="628649"/>
          </a:xfrm>
        </p:spPr>
        <p:txBody>
          <a:bodyPr/>
          <a:lstStyle/>
          <a:p>
            <a:pPr eaLnBrk="1" hangingPunct="1"/>
            <a:r>
              <a:rPr lang="ru-RU" sz="2300" b="1" dirty="0" smtClean="0">
                <a:solidFill>
                  <a:srgbClr val="C00000"/>
                </a:solidFill>
                <a:latin typeface="Bookman Old Style" pitchFamily="18" charset="0"/>
              </a:rPr>
              <a:t>Исполнение доходной части бюджета </a:t>
            </a:r>
            <a:r>
              <a:rPr lang="ru-RU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</a:t>
            </a:r>
            <a:b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за 3 квартал 2022 год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017985" y="1619251"/>
            <a:ext cx="4536281" cy="522816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50000">
                <a:srgbClr val="A8DAA8"/>
              </a:gs>
              <a:gs pos="100000">
                <a:srgbClr val="C8FFC8"/>
              </a:gs>
            </a:gsLst>
            <a:lin ang="0"/>
          </a:gra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ru-RU" altLang="ru-RU" b="1" dirty="0">
                <a:solidFill>
                  <a:srgbClr val="004442"/>
                </a:solidFill>
              </a:rPr>
              <a:t>Общий объем – </a:t>
            </a:r>
            <a:r>
              <a:rPr lang="ru-RU" altLang="ru-RU" b="1" dirty="0" smtClean="0">
                <a:solidFill>
                  <a:srgbClr val="004442"/>
                </a:solidFill>
              </a:rPr>
              <a:t>431 103,46 тыс.руб</a:t>
            </a:r>
            <a:r>
              <a:rPr lang="ru-RU" altLang="ru-RU" b="1" dirty="0">
                <a:solidFill>
                  <a:srgbClr val="004442"/>
                </a:solidFill>
              </a:rPr>
              <a:t>.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60734" y="2476500"/>
            <a:ext cx="2052638" cy="7471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4442"/>
                </a:solidFill>
              </a:rPr>
              <a:t>Налоговые доходы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4442"/>
                </a:solidFill>
              </a:rPr>
              <a:t>201 437,34 </a:t>
            </a:r>
            <a:r>
              <a:rPr lang="ru-RU" sz="1400" b="1" dirty="0">
                <a:solidFill>
                  <a:srgbClr val="004442"/>
                </a:solidFill>
              </a:rPr>
              <a:t>тыс.руб.</a:t>
            </a: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2357437" y="2476501"/>
            <a:ext cx="2053829" cy="723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4442"/>
                </a:solidFill>
              </a:rPr>
              <a:t>Неналоговые доходы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4442"/>
                </a:solidFill>
              </a:rPr>
              <a:t>5 031,27 тыс.руб</a:t>
            </a:r>
            <a:r>
              <a:rPr lang="ru-RU" sz="1400" b="1" dirty="0">
                <a:solidFill>
                  <a:srgbClr val="004442"/>
                </a:solidFill>
              </a:rPr>
              <a:t>.</a:t>
            </a:r>
            <a:endParaRPr lang="ru-RU" sz="1400" dirty="0">
              <a:solidFill>
                <a:srgbClr val="004442"/>
              </a:solidFill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4607719" y="2476500"/>
            <a:ext cx="2052638" cy="7471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srgbClr val="004442"/>
                </a:solidFill>
              </a:rPr>
              <a:t>Безвозмездные перечисления</a:t>
            </a:r>
          </a:p>
          <a:p>
            <a:pPr algn="ctr">
              <a:defRPr/>
            </a:pPr>
            <a:r>
              <a:rPr lang="ru-RU" sz="1300" b="1" dirty="0" smtClean="0">
                <a:solidFill>
                  <a:srgbClr val="004442"/>
                </a:solidFill>
              </a:rPr>
              <a:t>224 634,85 </a:t>
            </a:r>
            <a:r>
              <a:rPr lang="ru-RU" sz="1300" b="1" dirty="0">
                <a:solidFill>
                  <a:srgbClr val="004442"/>
                </a:solidFill>
              </a:rPr>
              <a:t>тыс.руб.</a:t>
            </a:r>
          </a:p>
        </p:txBody>
      </p:sp>
      <p:sp>
        <p:nvSpPr>
          <p:cNvPr id="15368" name="Rectangle 21"/>
          <p:cNvSpPr>
            <a:spLocks noChangeArrowheads="1"/>
          </p:cNvSpPr>
          <p:nvPr/>
        </p:nvSpPr>
        <p:spPr bwMode="auto">
          <a:xfrm>
            <a:off x="160734" y="3524251"/>
            <a:ext cx="2052638" cy="762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Налог на доходы физических лиц –  </a:t>
            </a:r>
          </a:p>
          <a:p>
            <a:pPr algn="ctr" defTabSz="912813"/>
            <a:r>
              <a:rPr lang="ru-RU" altLang="ru-RU" sz="1100" b="1" dirty="0" smtClean="0">
                <a:solidFill>
                  <a:srgbClr val="003B3A"/>
                </a:solidFill>
              </a:rPr>
              <a:t>180 387,60 тыс</a:t>
            </a:r>
            <a:r>
              <a:rPr lang="ru-RU" altLang="ru-RU" sz="1100" b="1" dirty="0">
                <a:solidFill>
                  <a:srgbClr val="003B3A"/>
                </a:solidFill>
              </a:rPr>
              <a:t>. руб</a:t>
            </a:r>
            <a:r>
              <a:rPr lang="ru-RU" altLang="ru-RU" sz="1200" b="1" dirty="0">
                <a:solidFill>
                  <a:srgbClr val="003B3A"/>
                </a:solidFill>
              </a:rPr>
              <a:t>.</a:t>
            </a:r>
          </a:p>
        </p:txBody>
      </p:sp>
      <p:sp>
        <p:nvSpPr>
          <p:cNvPr id="15369" name="Rectangle 22"/>
          <p:cNvSpPr>
            <a:spLocks noChangeArrowheads="1"/>
          </p:cNvSpPr>
          <p:nvPr/>
        </p:nvSpPr>
        <p:spPr bwMode="auto">
          <a:xfrm>
            <a:off x="160734" y="5619751"/>
            <a:ext cx="2052638" cy="569383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Налоги на совокупный доход –  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8 275,10 </a:t>
            </a:r>
            <a:r>
              <a:rPr lang="ru-RU" altLang="ru-RU" sz="1100" b="1" dirty="0">
                <a:solidFill>
                  <a:srgbClr val="003B3A"/>
                </a:solidFill>
              </a:rPr>
              <a:t>тыс. руб.</a:t>
            </a:r>
          </a:p>
        </p:txBody>
      </p:sp>
      <p:sp>
        <p:nvSpPr>
          <p:cNvPr id="15370" name="Rectangle 23"/>
          <p:cNvSpPr>
            <a:spLocks noChangeArrowheads="1"/>
          </p:cNvSpPr>
          <p:nvPr/>
        </p:nvSpPr>
        <p:spPr bwMode="auto">
          <a:xfrm>
            <a:off x="160734" y="6381751"/>
            <a:ext cx="2052638" cy="762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Государственная пошлина – 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1 603,65 </a:t>
            </a:r>
            <a:r>
              <a:rPr lang="ru-RU" altLang="ru-RU" sz="1100" b="1" dirty="0">
                <a:solidFill>
                  <a:srgbClr val="003B3A"/>
                </a:solidFill>
              </a:rPr>
              <a:t>тыс. руб.</a:t>
            </a:r>
          </a:p>
        </p:txBody>
      </p:sp>
      <p:sp>
        <p:nvSpPr>
          <p:cNvPr id="15371" name="Rectangle 24"/>
          <p:cNvSpPr>
            <a:spLocks noChangeArrowheads="1"/>
          </p:cNvSpPr>
          <p:nvPr/>
        </p:nvSpPr>
        <p:spPr bwMode="auto">
          <a:xfrm>
            <a:off x="2411016" y="5619751"/>
            <a:ext cx="2052638" cy="793749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Доходы от оказания платных услуг (работ) и компенсации затрат государства 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– 11,25 тыс</a:t>
            </a:r>
            <a:r>
              <a:rPr lang="ru-RU" altLang="ru-RU" sz="1100" b="1" dirty="0">
                <a:solidFill>
                  <a:srgbClr val="004442"/>
                </a:solidFill>
              </a:rPr>
              <a:t>. руб.</a:t>
            </a:r>
          </a:p>
        </p:txBody>
      </p:sp>
      <p:sp>
        <p:nvSpPr>
          <p:cNvPr id="15372" name="Rectangle 25"/>
          <p:cNvSpPr>
            <a:spLocks noChangeArrowheads="1"/>
          </p:cNvSpPr>
          <p:nvPr/>
        </p:nvSpPr>
        <p:spPr bwMode="auto">
          <a:xfrm>
            <a:off x="2411016" y="4762500"/>
            <a:ext cx="2052638" cy="762000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Платежи при пользовании природными ресурсами – 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94,76 </a:t>
            </a:r>
            <a:r>
              <a:rPr lang="ru-RU" altLang="ru-RU" sz="11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73" name="Rectangle 27"/>
          <p:cNvSpPr>
            <a:spLocks noChangeArrowheads="1"/>
          </p:cNvSpPr>
          <p:nvPr/>
        </p:nvSpPr>
        <p:spPr bwMode="auto">
          <a:xfrm>
            <a:off x="2411016" y="6572251"/>
            <a:ext cx="2052638" cy="687916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Доходы от продажи материальных и нематериальных активов – 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334,28 </a:t>
            </a:r>
            <a:r>
              <a:rPr lang="ru-RU" altLang="ru-RU" sz="11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74" name="Rectangle 30"/>
          <p:cNvSpPr>
            <a:spLocks noChangeArrowheads="1"/>
          </p:cNvSpPr>
          <p:nvPr/>
        </p:nvSpPr>
        <p:spPr bwMode="auto">
          <a:xfrm>
            <a:off x="4661298" y="4953000"/>
            <a:ext cx="2053828" cy="857251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Субвенции – 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179 198,47 </a:t>
            </a:r>
            <a:r>
              <a:rPr lang="ru-RU" altLang="ru-RU" sz="14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75" name="Rectangle 31"/>
          <p:cNvSpPr>
            <a:spLocks noChangeArrowheads="1"/>
          </p:cNvSpPr>
          <p:nvPr/>
        </p:nvSpPr>
        <p:spPr bwMode="auto">
          <a:xfrm>
            <a:off x="4661297" y="3524251"/>
            <a:ext cx="2052638" cy="476249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Дотации –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8 443,7 тыс</a:t>
            </a:r>
            <a:r>
              <a:rPr lang="ru-RU" altLang="ru-RU" sz="1400" b="1" dirty="0">
                <a:solidFill>
                  <a:srgbClr val="004442"/>
                </a:solidFill>
              </a:rPr>
              <a:t>. руб.</a:t>
            </a:r>
          </a:p>
        </p:txBody>
      </p:sp>
      <p:sp>
        <p:nvSpPr>
          <p:cNvPr id="15376" name="Line 32"/>
          <p:cNvSpPr>
            <a:spLocks noChangeShapeType="1"/>
          </p:cNvSpPr>
          <p:nvPr/>
        </p:nvSpPr>
        <p:spPr bwMode="auto">
          <a:xfrm>
            <a:off x="1553766" y="2190751"/>
            <a:ext cx="0" cy="2878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7" name="Line 33"/>
          <p:cNvSpPr>
            <a:spLocks noChangeShapeType="1"/>
          </p:cNvSpPr>
          <p:nvPr/>
        </p:nvSpPr>
        <p:spPr bwMode="auto">
          <a:xfrm>
            <a:off x="3429000" y="2190751"/>
            <a:ext cx="0" cy="2878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Line 34"/>
          <p:cNvSpPr>
            <a:spLocks noChangeShapeType="1"/>
          </p:cNvSpPr>
          <p:nvPr/>
        </p:nvSpPr>
        <p:spPr bwMode="auto">
          <a:xfrm>
            <a:off x="5250656" y="2190751"/>
            <a:ext cx="0" cy="2878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9" name="Line 35"/>
          <p:cNvSpPr>
            <a:spLocks noChangeShapeType="1"/>
          </p:cNvSpPr>
          <p:nvPr/>
        </p:nvSpPr>
        <p:spPr bwMode="auto">
          <a:xfrm>
            <a:off x="1232297" y="3238500"/>
            <a:ext cx="0" cy="2878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Line 36"/>
          <p:cNvSpPr>
            <a:spLocks noChangeShapeType="1"/>
          </p:cNvSpPr>
          <p:nvPr/>
        </p:nvSpPr>
        <p:spPr bwMode="auto">
          <a:xfrm>
            <a:off x="3429000" y="3238500"/>
            <a:ext cx="0" cy="2878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1" name="Line 37"/>
          <p:cNvSpPr>
            <a:spLocks noChangeShapeType="1"/>
          </p:cNvSpPr>
          <p:nvPr/>
        </p:nvSpPr>
        <p:spPr bwMode="auto">
          <a:xfrm>
            <a:off x="5572125" y="3238500"/>
            <a:ext cx="0" cy="2878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Rectangle 23"/>
          <p:cNvSpPr>
            <a:spLocks noChangeArrowheads="1"/>
          </p:cNvSpPr>
          <p:nvPr/>
        </p:nvSpPr>
        <p:spPr bwMode="auto">
          <a:xfrm>
            <a:off x="160734" y="4476751"/>
            <a:ext cx="2052638" cy="95250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Налоги на товары (работы, услуги), реализуемые на территории РФ –    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11 170,99 тыс</a:t>
            </a:r>
            <a:r>
              <a:rPr lang="ru-RU" altLang="ru-RU" sz="1100" b="1" dirty="0">
                <a:solidFill>
                  <a:srgbClr val="003B3A"/>
                </a:solidFill>
              </a:rPr>
              <a:t>. руб.</a:t>
            </a:r>
          </a:p>
        </p:txBody>
      </p:sp>
      <p:sp>
        <p:nvSpPr>
          <p:cNvPr id="15383" name="Rectangle 27"/>
          <p:cNvSpPr>
            <a:spLocks noChangeArrowheads="1"/>
          </p:cNvSpPr>
          <p:nvPr/>
        </p:nvSpPr>
        <p:spPr bwMode="auto">
          <a:xfrm>
            <a:off x="2411016" y="3524251"/>
            <a:ext cx="2052638" cy="1047749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Доходы от использования имущества, находящегося в государственной и муниципальной собственности –  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4 274,60 </a:t>
            </a:r>
            <a:r>
              <a:rPr lang="ru-RU" altLang="ru-RU" sz="11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84" name="Rectangle 26"/>
          <p:cNvSpPr>
            <a:spLocks noChangeArrowheads="1"/>
          </p:cNvSpPr>
          <p:nvPr/>
        </p:nvSpPr>
        <p:spPr bwMode="auto">
          <a:xfrm>
            <a:off x="2411016" y="7429501"/>
            <a:ext cx="2052638" cy="673100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200" b="1" dirty="0">
                <a:solidFill>
                  <a:srgbClr val="004442"/>
                </a:solidFill>
              </a:rPr>
              <a:t>Штрафы, санкции, возмещение ущерба–  </a:t>
            </a:r>
            <a:r>
              <a:rPr lang="ru-RU" altLang="ru-RU" sz="1200" b="1" dirty="0" smtClean="0">
                <a:solidFill>
                  <a:srgbClr val="004442"/>
                </a:solidFill>
              </a:rPr>
              <a:t>319,72 тыс</a:t>
            </a:r>
            <a:r>
              <a:rPr lang="ru-RU" altLang="ru-RU" sz="1200" b="1" dirty="0">
                <a:solidFill>
                  <a:srgbClr val="004442"/>
                </a:solidFill>
              </a:rPr>
              <a:t>. руб.</a:t>
            </a:r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321469" y="1524000"/>
            <a:ext cx="6372225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5386" name="Picture 32" descr="https://s.pfst.net/2013.03/23305008806a431ddfd957542236644c989a80c6ea9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" y="7334251"/>
            <a:ext cx="129063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7" name="Rectangle 31"/>
          <p:cNvSpPr>
            <a:spLocks noChangeArrowheads="1"/>
          </p:cNvSpPr>
          <p:nvPr/>
        </p:nvSpPr>
        <p:spPr bwMode="auto">
          <a:xfrm>
            <a:off x="4661297" y="4191001"/>
            <a:ext cx="2052638" cy="666751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Субсидии –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28 205,97 тыс</a:t>
            </a:r>
            <a:r>
              <a:rPr lang="ru-RU" altLang="ru-RU" sz="1400" b="1" dirty="0">
                <a:solidFill>
                  <a:srgbClr val="004442"/>
                </a:solidFill>
              </a:rPr>
              <a:t>. руб.</a:t>
            </a:r>
          </a:p>
        </p:txBody>
      </p:sp>
      <p:sp>
        <p:nvSpPr>
          <p:cNvPr id="15388" name="Rectangle 31"/>
          <p:cNvSpPr>
            <a:spLocks noChangeArrowheads="1"/>
          </p:cNvSpPr>
          <p:nvPr/>
        </p:nvSpPr>
        <p:spPr bwMode="auto">
          <a:xfrm>
            <a:off x="4661297" y="5905501"/>
            <a:ext cx="2052638" cy="666751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Иные межбюджетные –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8 786,71 тыс</a:t>
            </a:r>
            <a:r>
              <a:rPr lang="ru-RU" altLang="ru-RU" sz="1400" b="1" dirty="0">
                <a:solidFill>
                  <a:srgbClr val="004442"/>
                </a:solidFill>
              </a:rPr>
              <a:t>. руб.</a:t>
            </a:r>
          </a:p>
        </p:txBody>
      </p:sp>
      <p:sp>
        <p:nvSpPr>
          <p:cNvPr id="15389" name="Rectangle 26"/>
          <p:cNvSpPr>
            <a:spLocks noChangeArrowheads="1"/>
          </p:cNvSpPr>
          <p:nvPr/>
        </p:nvSpPr>
        <p:spPr bwMode="auto">
          <a:xfrm>
            <a:off x="2411016" y="8286751"/>
            <a:ext cx="2052638" cy="673100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200" b="1" dirty="0">
                <a:solidFill>
                  <a:srgbClr val="004442"/>
                </a:solidFill>
              </a:rPr>
              <a:t>Невыясненные поступления –  </a:t>
            </a:r>
          </a:p>
          <a:p>
            <a:pPr algn="ctr" defTabSz="912813"/>
            <a:r>
              <a:rPr lang="ru-RU" altLang="ru-RU" sz="1200" b="1" dirty="0" smtClean="0">
                <a:solidFill>
                  <a:srgbClr val="004442"/>
                </a:solidFill>
              </a:rPr>
              <a:t>3,34 </a:t>
            </a:r>
            <a:r>
              <a:rPr lang="ru-RU" altLang="ru-RU" sz="1200" b="1" dirty="0">
                <a:solidFill>
                  <a:srgbClr val="004442"/>
                </a:solidFill>
              </a:rPr>
              <a:t>тыс. руб.</a:t>
            </a:r>
          </a:p>
        </p:txBody>
      </p:sp>
      <p:pic>
        <p:nvPicPr>
          <p:cNvPr id="15390" name="Picture 6" descr="http://infoption.ru/images/155118c7d0586e4979b22d2fdd0132f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2031" y="6858001"/>
            <a:ext cx="1862138" cy="180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5047" y="190501"/>
            <a:ext cx="6375797" cy="14774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Структура налоговых и неналоговых  доходов  бюджета </a:t>
            </a:r>
            <a:r>
              <a:rPr lang="ru-RU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муниципального района                                          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за 3 квартал 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2022 год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/>
        </p:nvGraphicFramePr>
        <p:xfrm>
          <a:off x="-270272" y="-480484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6682978" y="0"/>
            <a:ext cx="23436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7</a:t>
            </a:r>
          </a:p>
        </p:txBody>
      </p:sp>
      <p:graphicFrame>
        <p:nvGraphicFramePr>
          <p:cNvPr id="9" name="Диаграмма 8"/>
          <p:cNvGraphicFramePr>
            <a:graphicFrameLocks noGrp="1"/>
          </p:cNvGraphicFramePr>
          <p:nvPr/>
        </p:nvGraphicFramePr>
        <p:xfrm>
          <a:off x="285728" y="1809751"/>
          <a:ext cx="642941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90" y="6096011"/>
            <a:ext cx="2286016" cy="280033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375047" y="1714500"/>
            <a:ext cx="6372225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9132" y="1809731"/>
            <a:ext cx="2321735" cy="4000528"/>
          </a:xfrm>
          <a:prstGeom prst="rect">
            <a:avLst/>
          </a:prstGeom>
          <a:blipFill>
            <a:blip r:embed="rId6" cstate="print">
              <a:extLst/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516" y="357670"/>
            <a:ext cx="5292090" cy="1272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Calibri"/>
              <a:cs typeface="Calibri"/>
            </a:endParaRPr>
          </a:p>
          <a:p>
            <a:pPr marL="1814195" marR="5080" indent="-1403985">
              <a:lnSpc>
                <a:spcPct val="100000"/>
              </a:lnSpc>
            </a:pPr>
            <a:r>
              <a:rPr sz="2000" b="1" spc="-10" dirty="0">
                <a:solidFill>
                  <a:srgbClr val="1F3863"/>
                </a:solidFill>
                <a:latin typeface="Times New Roman" pitchFamily="18" charset="0"/>
                <a:cs typeface="Times New Roman" pitchFamily="18" charset="0"/>
              </a:rPr>
              <a:t>Сведения</a:t>
            </a:r>
            <a:r>
              <a:rPr sz="2000" b="1" spc="-30" dirty="0">
                <a:solidFill>
                  <a:srgbClr val="1F386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1F3863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b="1" spc="-20" dirty="0">
                <a:solidFill>
                  <a:srgbClr val="1F386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solidFill>
                  <a:srgbClr val="1F3863"/>
                </a:solidFill>
                <a:latin typeface="Times New Roman" pitchFamily="18" charset="0"/>
                <a:cs typeface="Times New Roman" pitchFamily="18" charset="0"/>
              </a:rPr>
              <a:t>межбюджетных</a:t>
            </a:r>
            <a:r>
              <a:rPr sz="2000" b="1" spc="-50" dirty="0">
                <a:solidFill>
                  <a:srgbClr val="1F386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1F3863"/>
                </a:solidFill>
                <a:latin typeface="Times New Roman" pitchFamily="18" charset="0"/>
                <a:cs typeface="Times New Roman" pitchFamily="18" charset="0"/>
              </a:rPr>
              <a:t>трансфертах</a:t>
            </a:r>
            <a:r>
              <a:rPr sz="2000" b="1" spc="-30" dirty="0">
                <a:solidFill>
                  <a:srgbClr val="1F386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1F3863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sz="2000" b="1" spc="-440" dirty="0">
                <a:solidFill>
                  <a:srgbClr val="1F386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1F3863"/>
                </a:solidFill>
                <a:latin typeface="Times New Roman" pitchFamily="18" charset="0"/>
                <a:cs typeface="Times New Roman" pitchFamily="18" charset="0"/>
              </a:rPr>
              <a:t>краевого</a:t>
            </a:r>
            <a:r>
              <a:rPr sz="2000" b="1" spc="-35" dirty="0">
                <a:solidFill>
                  <a:srgbClr val="1F386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5" dirty="0">
                <a:solidFill>
                  <a:srgbClr val="1F3863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71480" y="2857488"/>
            <a:ext cx="5849620" cy="0"/>
          </a:xfrm>
          <a:custGeom>
            <a:avLst/>
            <a:gdLst/>
            <a:ahLst/>
            <a:cxnLst/>
            <a:rect l="l" t="t" r="r" b="b"/>
            <a:pathLst>
              <a:path w="5849620">
                <a:moveTo>
                  <a:pt x="0" y="0"/>
                </a:moveTo>
                <a:lnTo>
                  <a:pt x="5849112" y="0"/>
                </a:lnTo>
              </a:path>
            </a:pathLst>
          </a:custGeom>
          <a:ln w="914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 flipV="1">
            <a:off x="493776" y="2500298"/>
            <a:ext cx="5849620" cy="369511"/>
          </a:xfrm>
          <a:custGeom>
            <a:avLst/>
            <a:gdLst/>
            <a:ahLst/>
            <a:cxnLst/>
            <a:rect l="l" t="t" r="r" b="b"/>
            <a:pathLst>
              <a:path w="5849620">
                <a:moveTo>
                  <a:pt x="0" y="0"/>
                </a:moveTo>
                <a:lnTo>
                  <a:pt x="5849112" y="0"/>
                </a:lnTo>
              </a:path>
            </a:pathLst>
          </a:custGeom>
          <a:ln w="914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821561" y="1774873"/>
            <a:ext cx="2271395" cy="557076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123189">
              <a:lnSpc>
                <a:spcPct val="142600"/>
              </a:lnSpc>
              <a:spcBef>
                <a:spcPts val="145"/>
              </a:spcBef>
            </a:pPr>
            <a:r>
              <a:rPr sz="1200" spc="-1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endParaRPr sz="1200">
              <a:latin typeface="Calibri"/>
              <a:cs typeface="Calibri"/>
            </a:endParaRPr>
          </a:p>
        </p:txBody>
      </p:sp>
      <p:pic>
        <p:nvPicPr>
          <p:cNvPr id="59" name="object 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686" y="1993573"/>
            <a:ext cx="646065" cy="576414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5655691" y="2568831"/>
            <a:ext cx="7092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A383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sz="1200" b="1" spc="-5" dirty="0">
                <a:solidFill>
                  <a:srgbClr val="3A3838"/>
                </a:solidFill>
                <a:latin typeface="Calibri"/>
                <a:cs typeface="Calibri"/>
              </a:rPr>
              <a:t>тыс.руб.):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66" name="object 66"/>
          <p:cNvGraphicFramePr>
            <a:graphicFrameLocks noGrp="1"/>
          </p:cNvGraphicFramePr>
          <p:nvPr/>
        </p:nvGraphicFramePr>
        <p:xfrm>
          <a:off x="500042" y="2857488"/>
          <a:ext cx="6143667" cy="4145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3404"/>
                <a:gridCol w="1071570"/>
                <a:gridCol w="928693"/>
              </a:tblGrid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1255"/>
                        </a:lnSpc>
                      </a:pPr>
                      <a:r>
                        <a:rPr sz="1600" b="1" spc="-10" baseline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600" b="1" spc="-1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600" b="1" spc="-10" baseline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2829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b="1" spc="-10" baseline="0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sz="1600" b="1" spc="-10" baseline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5430">
                        <a:lnSpc>
                          <a:spcPts val="1255"/>
                        </a:lnSpc>
                      </a:pPr>
                      <a:r>
                        <a:rPr sz="1600" b="1" spc="-10" baseline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600" b="1" spc="-1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600" b="1" spc="-10" baseline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543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b="1" spc="-10" baseline="0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sz="1600" b="1" spc="-10" baseline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488614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</a:t>
                      </a:r>
                      <a:r>
                        <a:rPr sz="1400" b="1" spc="-10"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sz="1400" spc="-1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278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347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704,3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334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224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634,9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3340" marB="0">
                    <a:solidFill>
                      <a:srgbClr val="92D050"/>
                    </a:solidFill>
                  </a:tcPr>
                </a:tc>
              </a:tr>
              <a:tr h="33751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000" b="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sz="1000" b="0" spc="-1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2789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334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0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334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36470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b="0" spc="-10" dirty="0"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системы Российской Федерации</a:t>
                      </a:r>
                      <a:endParaRPr sz="1400" b="0" spc="-1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2789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443,7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334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200" b="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200" b="0" spc="-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443,7</a:t>
                      </a:r>
                      <a:endParaRPr sz="12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334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54398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b="0" spc="-10" dirty="0"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</a:t>
                      </a:r>
                      <a:r>
                        <a:rPr sz="1400" b="0" spc="-10">
                          <a:latin typeface="Times New Roman" pitchFamily="18" charset="0"/>
                          <a:cs typeface="Times New Roman" pitchFamily="18" charset="0"/>
                        </a:rPr>
                        <a:t>Российской </a:t>
                      </a:r>
                      <a:r>
                        <a:rPr sz="1400" b="0" spc="-10" smtClean="0">
                          <a:latin typeface="Times New Roman" pitchFamily="18" charset="0"/>
                          <a:cs typeface="Times New Roman" pitchFamily="18" charset="0"/>
                        </a:rPr>
                        <a:t>Федерации</a:t>
                      </a:r>
                      <a:r>
                        <a:rPr lang="ru-RU" sz="1400" b="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 (межбюджетные субсидии)</a:t>
                      </a:r>
                      <a:endParaRPr sz="1400" b="0" spc="-1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2789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200" b="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lang="ru-RU" sz="1200" b="0" spc="-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532,0</a:t>
                      </a:r>
                      <a:endParaRPr sz="12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334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200" b="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r>
                        <a:rPr lang="ru-RU" sz="1200" b="0" spc="-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206,0</a:t>
                      </a:r>
                      <a:endParaRPr sz="12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334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7109">
                <a:tc>
                  <a:txBody>
                    <a:bodyPr/>
                    <a:lstStyle/>
                    <a:p>
                      <a:pPr marL="51435" marR="340995" indent="12065">
                        <a:lnSpc>
                          <a:spcPct val="114999"/>
                        </a:lnSpc>
                        <a:spcBef>
                          <a:spcPts val="254"/>
                        </a:spcBef>
                      </a:pPr>
                      <a:r>
                        <a:rPr lang="ru-RU" sz="14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</a:t>
                      </a:r>
                      <a:endParaRPr sz="1400" spc="-1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989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288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697,7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68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179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198,5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58" marB="0"/>
                </a:tc>
              </a:tr>
              <a:tr h="730195">
                <a:tc>
                  <a:txBody>
                    <a:bodyPr/>
                    <a:lstStyle/>
                    <a:p>
                      <a:pPr marL="51435" marR="114935">
                        <a:lnSpc>
                          <a:spcPct val="114599"/>
                        </a:lnSpc>
                        <a:spcBef>
                          <a:spcPts val="260"/>
                        </a:spcBef>
                      </a:pPr>
                      <a:r>
                        <a:rPr lang="ru-RU" sz="14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sz="1400" spc="-1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048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4 030,3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689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786,7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58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516" y="214283"/>
            <a:ext cx="529209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4195" marR="5080" indent="-1403985" algn="ctr">
              <a:lnSpc>
                <a:spcPct val="100000"/>
              </a:lnSpc>
            </a:pPr>
            <a:r>
              <a:rPr lang="ru-RU" sz="2000" b="1" spc="-10" dirty="0" smtClean="0">
                <a:solidFill>
                  <a:srgbClr val="1F3863"/>
                </a:solidFill>
                <a:latin typeface="Times New Roman" pitchFamily="18" charset="0"/>
                <a:cs typeface="Times New Roman" pitchFamily="18" charset="0"/>
              </a:rPr>
              <a:t>Доходы бюджета ЯМР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93776" y="3200400"/>
            <a:ext cx="5849620" cy="0"/>
          </a:xfrm>
          <a:custGeom>
            <a:avLst/>
            <a:gdLst/>
            <a:ahLst/>
            <a:cxnLst/>
            <a:rect l="l" t="t" r="r" b="b"/>
            <a:pathLst>
              <a:path w="5849620">
                <a:moveTo>
                  <a:pt x="0" y="0"/>
                </a:moveTo>
                <a:lnTo>
                  <a:pt x="5849112" y="0"/>
                </a:lnTo>
              </a:path>
            </a:pathLst>
          </a:custGeom>
          <a:ln w="914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821561" y="1774873"/>
            <a:ext cx="2271395" cy="557076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123189">
              <a:lnSpc>
                <a:spcPct val="142600"/>
              </a:lnSpc>
              <a:spcBef>
                <a:spcPts val="145"/>
              </a:spcBef>
            </a:pPr>
            <a:r>
              <a:rPr sz="1200" spc="-1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endParaRPr sz="1200">
              <a:latin typeface="Calibri"/>
              <a:cs typeface="Calibri"/>
            </a:endParaRPr>
          </a:p>
        </p:txBody>
      </p:sp>
      <p:pic>
        <p:nvPicPr>
          <p:cNvPr id="59" name="object 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686" y="785787"/>
            <a:ext cx="646065" cy="785818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5655691" y="642910"/>
            <a:ext cx="7092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A3838"/>
                </a:solidFill>
                <a:latin typeface="Calibri"/>
                <a:cs typeface="Calibri"/>
              </a:rPr>
              <a:t>(тыс.руб.):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66" name="object 66"/>
          <p:cNvGraphicFramePr>
            <a:graphicFrameLocks noGrp="1"/>
          </p:cNvGraphicFramePr>
          <p:nvPr/>
        </p:nvGraphicFramePr>
        <p:xfrm>
          <a:off x="642917" y="928661"/>
          <a:ext cx="6143670" cy="6883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6049"/>
                <a:gridCol w="897390"/>
                <a:gridCol w="972842"/>
                <a:gridCol w="476788"/>
                <a:gridCol w="1380601"/>
              </a:tblGrid>
              <a:tr h="7930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1255"/>
                        </a:lnSpc>
                      </a:pPr>
                      <a:r>
                        <a:rPr sz="1200" b="1" spc="-10" baseline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200" b="1" spc="-1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200" b="1" spc="-10" baseline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2829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b="1" spc="-10" baseline="0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sz="1200" b="1" spc="-10" baseline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5430">
                        <a:lnSpc>
                          <a:spcPts val="1255"/>
                        </a:lnSpc>
                      </a:pPr>
                      <a:r>
                        <a:rPr lang="ru-RU" sz="1200" b="1" spc="-1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 квартал </a:t>
                      </a:r>
                      <a:r>
                        <a:rPr sz="1200" b="1" spc="-10" baseline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200" b="1" spc="-1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200" b="1" spc="-10" baseline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543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b="1" spc="-10" baseline="0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sz="1200" b="1" spc="-10" baseline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1200" b="1" spc="-1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sz="1200" b="1" spc="-10" baseline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543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1100" b="1" spc="-1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Пояснение причин отклонения более чем на 5%</a:t>
                      </a:r>
                      <a:endParaRPr sz="1100" b="1" spc="-10" baseline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56112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0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1000" b="1" spc="-1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НЕНАЛОГОВЫЕ ДОХОДЫ,</a:t>
                      </a:r>
                      <a:r>
                        <a:rPr sz="1000" b="1" spc="-1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b="1" spc="-10" dirty="0">
                          <a:latin typeface="Times New Roman" pitchFamily="18" charset="0"/>
                          <a:cs typeface="Times New Roman" pitchFamily="18" charset="0"/>
                        </a:rPr>
                        <a:t>ВСЕГО (тыс.руб.)</a:t>
                      </a:r>
                      <a:endParaRPr sz="1000" spc="-1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278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313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745,0</a:t>
                      </a:r>
                      <a:endParaRPr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334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206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468,6</a:t>
                      </a:r>
                      <a:endParaRPr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334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65,8</a:t>
                      </a:r>
                      <a:endParaRPr sz="1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334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3340" marB="0">
                    <a:solidFill>
                      <a:srgbClr val="92D050"/>
                    </a:solidFill>
                  </a:tcPr>
                </a:tc>
              </a:tr>
              <a:tr h="304872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000" b="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sz="1000" b="0" spc="-1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2789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275</a:t>
                      </a:r>
                      <a:r>
                        <a:rPr lang="ru-RU" sz="1000" b="1" spc="-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053,0</a:t>
                      </a:r>
                      <a:endParaRPr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334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r>
                        <a:rPr lang="ru-RU" sz="1000" b="1" spc="-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387,6</a:t>
                      </a:r>
                      <a:endParaRPr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334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65,6</a:t>
                      </a:r>
                      <a:endParaRPr sz="1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334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334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3008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0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lang="ru-RU" sz="1000" spc="-1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на  товары ( работы, услуги),  реализуемые  на  территории  РФ</a:t>
                      </a:r>
                      <a:endParaRPr sz="1000" spc="-1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2789" marB="0"/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000" spc="-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000" spc="-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170,9</a:t>
                      </a:r>
                      <a:endParaRPr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93,1</a:t>
                      </a:r>
                      <a:endParaRPr sz="1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marL="14604" algn="l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3340" marB="0"/>
                </a:tc>
              </a:tr>
              <a:tr h="474858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000" b="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lang="ru-RU" sz="1000" b="0" spc="-1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совокупный доход (ЕНВД, ЕСХН, патент)</a:t>
                      </a:r>
                      <a:endParaRPr sz="1000" b="0" spc="-1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2789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b="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  11</a:t>
                      </a:r>
                      <a:r>
                        <a:rPr lang="ru-RU" sz="1000" b="0" spc="-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478,0</a:t>
                      </a:r>
                      <a:endParaRPr sz="10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334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b="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000" b="0" spc="-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275,1</a:t>
                      </a:r>
                      <a:endParaRPr sz="10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334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72,1</a:t>
                      </a:r>
                      <a:endParaRPr sz="1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334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l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0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334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5301">
                <a:tc>
                  <a:txBody>
                    <a:bodyPr/>
                    <a:lstStyle/>
                    <a:p>
                      <a:pPr marL="51435" marR="114935">
                        <a:lnSpc>
                          <a:spcPct val="114599"/>
                        </a:lnSpc>
                        <a:spcBef>
                          <a:spcPts val="260"/>
                        </a:spcBef>
                      </a:pPr>
                      <a:r>
                        <a:rPr lang="ru-RU" sz="10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</a:t>
                      </a:r>
                      <a:r>
                        <a:rPr lang="ru-RU" sz="1000" spc="-1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пошлина</a:t>
                      </a:r>
                      <a:endParaRPr sz="1000" spc="-1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048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689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603,7</a:t>
                      </a:r>
                      <a:endParaRPr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58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80,2</a:t>
                      </a:r>
                      <a:endParaRPr sz="1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58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</a:pPr>
                      <a:endParaRPr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58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3063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000" spc="-1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  использования  имущества</a:t>
                      </a:r>
                      <a:endParaRPr sz="1000" spc="-1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1688" marB="0"/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600,0</a:t>
                      </a:r>
                      <a:endParaRPr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1066" marB="0"/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274,6</a:t>
                      </a:r>
                      <a:endParaRPr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1688" marB="0"/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76,3</a:t>
                      </a:r>
                      <a:endParaRPr sz="1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1688" marB="0"/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1688" marB="0"/>
                </a:tc>
              </a:tr>
              <a:tr h="3776740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Плата  за  негативное  воздействие на ОС</a:t>
                      </a: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000" spc="-1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000" spc="-1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  оказания  платных  услуг</a:t>
                      </a:r>
                      <a:endParaRPr lang="ru-RU" sz="1000" spc="-1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000" spc="-1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 продажи  имущества</a:t>
                      </a: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000" spc="-1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000" spc="-1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000" spc="-1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1000" b="1" spc="-1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000" spc="-1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spc="-1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000" spc="-1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spc="-1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000" spc="-1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spc="-1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spc="-1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b="1" spc="-1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 ВСЕГО</a:t>
                      </a:r>
                    </a:p>
                  </a:txBody>
                  <a:tcPr marL="0" marR="0" marT="21688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0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 1 470,0</a:t>
                      </a:r>
                    </a:p>
                    <a:p>
                      <a:pPr marL="2006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lang="ru-RU" sz="1000" spc="-5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006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0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15,00</a:t>
                      </a:r>
                    </a:p>
                    <a:p>
                      <a:pPr marL="2006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lang="ru-RU" sz="1000" spc="-5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006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0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5 500,0</a:t>
                      </a:r>
                    </a:p>
                    <a:p>
                      <a:pPr marL="2006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lang="ru-RU" sz="1000" spc="-5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006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0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629,0</a:t>
                      </a:r>
                    </a:p>
                    <a:p>
                      <a:pPr marL="2006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0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     -</a:t>
                      </a:r>
                    </a:p>
                    <a:p>
                      <a:pPr marL="2006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lang="ru-RU" sz="1000" spc="-5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29260" indent="-228600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ru-RU" sz="10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347</a:t>
                      </a:r>
                      <a:r>
                        <a:rPr lang="ru-RU" sz="1000" b="1" spc="-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704,3</a:t>
                      </a:r>
                      <a:endParaRPr lang="ru-RU" sz="1000" b="1" spc="-5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29260" indent="-228600">
                        <a:lnSpc>
                          <a:spcPct val="100000"/>
                        </a:lnSpc>
                        <a:spcBef>
                          <a:spcPts val="265"/>
                        </a:spcBef>
                        <a:buAutoNum type="arabicPlain" startAt="368"/>
                      </a:pPr>
                      <a:endParaRPr lang="ru-RU" sz="1000" spc="-5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29260" indent="-228600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ru-RU" sz="1000" spc="-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8 443,7</a:t>
                      </a:r>
                    </a:p>
                    <a:p>
                      <a:pPr marL="429260" indent="-228600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endParaRPr lang="ru-RU" sz="1000" spc="-5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29260" indent="-228600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ru-RU" sz="1000" spc="-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36 532,6</a:t>
                      </a:r>
                    </a:p>
                    <a:p>
                      <a:pPr marL="429260" indent="-228600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endParaRPr lang="ru-RU" sz="1000" spc="-5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29260" indent="-228600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ru-RU" sz="1000" spc="-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288 697,7</a:t>
                      </a:r>
                    </a:p>
                    <a:p>
                      <a:pPr marL="429260" indent="-228600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ru-RU" sz="1000" spc="-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14 030,3</a:t>
                      </a:r>
                    </a:p>
                    <a:p>
                      <a:pPr marL="429260" indent="-228600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ru-RU" sz="10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661</a:t>
                      </a:r>
                      <a:r>
                        <a:rPr lang="ru-RU" sz="1000" b="1" spc="-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449,3</a:t>
                      </a:r>
                      <a:endParaRPr lang="ru-RU" sz="1000" b="1" spc="-5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1066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94,8</a:t>
                      </a: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000" spc="-5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000" spc="-5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334,3</a:t>
                      </a: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000" spc="-5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319,7</a:t>
                      </a: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000" spc="-5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3,34</a:t>
                      </a: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000" spc="-5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224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634,9</a:t>
                      </a: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443,7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205,9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179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198,5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786,7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431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103,5</a:t>
                      </a:r>
                      <a:endParaRPr sz="1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1688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6,08</a:t>
                      </a: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50,8</a:t>
                      </a: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64,6</a:t>
                      </a: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77,2</a:t>
                      </a: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62,1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</a:t>
                      </a: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62,6</a:t>
                      </a: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65,2</a:t>
                      </a:r>
                      <a:endParaRPr sz="1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1688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sz="1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1688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Savina\Рабочий стол\Яна Савина\Савина (работа)\СЛАЙДЫ 2013\Бюджет для граждан 2016\картинки\ндфл\702cdae6ac97a00f8cf40da70eb38053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3000"/>
          </a:blip>
          <a:srcRect/>
          <a:stretch>
            <a:fillRect/>
          </a:stretch>
        </p:blipFill>
        <p:spPr bwMode="auto">
          <a:xfrm>
            <a:off x="332185" y="971551"/>
            <a:ext cx="6193631" cy="72009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08315"/>
            <a:ext cx="4807744" cy="293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822041" y="2381235"/>
            <a:ext cx="192880" cy="342899"/>
          </a:xfrm>
          <a:prstGeom prst="rect">
            <a:avLst/>
          </a:prstGeom>
          <a:solidFill>
            <a:srgbClr val="922E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89922" y="2286000"/>
            <a:ext cx="1371600" cy="400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факт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22041" y="1809731"/>
            <a:ext cx="192880" cy="342899"/>
          </a:xfrm>
          <a:prstGeom prst="rect">
            <a:avLst/>
          </a:prstGeom>
          <a:solidFill>
            <a:srgbClr val="E3D90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89923" y="1714500"/>
            <a:ext cx="935831" cy="400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план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29262" y="952475"/>
            <a:ext cx="1328738" cy="72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тыс.рублей</a:t>
            </a:r>
          </a:p>
        </p:txBody>
      </p:sp>
      <p:sp>
        <p:nvSpPr>
          <p:cNvPr id="26" name="Овал 25"/>
          <p:cNvSpPr/>
          <p:nvPr/>
        </p:nvSpPr>
        <p:spPr>
          <a:xfrm rot="21393797">
            <a:off x="4007644" y="5156200"/>
            <a:ext cx="592931" cy="660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393413" y="3143240"/>
            <a:ext cx="2346745" cy="571504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  <a:ln>
            <a:noFill/>
          </a:ln>
          <a:effectLst>
            <a:outerShdw blurRad="292100" dist="1397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3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Является основным источником доходов бюджета </a:t>
            </a:r>
            <a:r>
              <a:rPr lang="ru-RU" sz="1300" b="1" dirty="0" err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pPr algn="ctr"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Норматив отчислений по налогу на доходы физических лиц в бюджет района в 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году составляет 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90,07 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algn="ctr"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Данный норматив сложился из дополнительного норматива в 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размере 77,07%, 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применяемого для </a:t>
            </a:r>
            <a:r>
              <a:rPr lang="ru-RU" sz="1300" b="1" dirty="0" err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в соответствии с Законом Приморского края «О краевом бюджете на 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  <a:p>
            <a:pPr algn="ctr">
              <a:defRPr/>
            </a:pP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годов»  и основного норматива отчислений от НДФЛ в бюджет района – 13 процентов. </a:t>
            </a:r>
          </a:p>
          <a:p>
            <a:pPr algn="ctr">
              <a:defRPr/>
            </a:pPr>
            <a:endParaRPr lang="ru-RU" sz="16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8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" name="Object 1"/>
          <p:cNvGraphicFramePr>
            <a:graphicFrameLocks noChangeAspect="1"/>
          </p:cNvGraphicFramePr>
          <p:nvPr/>
        </p:nvGraphicFramePr>
        <p:xfrm>
          <a:off x="321468" y="1005417"/>
          <a:ext cx="5464985" cy="4923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428605" y="190471"/>
            <a:ext cx="6061373" cy="66675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Налог на доходы физических лиц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28605" y="190471"/>
            <a:ext cx="6061373" cy="104775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Акцизы по подакцизным товарам (продукции),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производимым на территории РФ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077" name="TextBox 25"/>
          <p:cNvSpPr>
            <a:spLocks noChangeArrowheads="1"/>
          </p:cNvSpPr>
          <p:nvPr/>
        </p:nvSpPr>
        <p:spPr bwMode="auto">
          <a:xfrm>
            <a:off x="267891" y="4286250"/>
            <a:ext cx="2678906" cy="1954381"/>
          </a:xfrm>
          <a:custGeom>
            <a:avLst/>
            <a:gdLst>
              <a:gd name="T0" fmla="*/ 0 w 3929090"/>
              <a:gd name="T1" fmla="*/ 0 h 2585323"/>
              <a:gd name="T2" fmla="*/ 170903 w 3929090"/>
              <a:gd name="T3" fmla="*/ 0 h 2585323"/>
              <a:gd name="T4" fmla="*/ 170903 w 3929090"/>
              <a:gd name="T5" fmla="*/ 1834354315 h 2585323"/>
              <a:gd name="T6" fmla="*/ 0 w 3929090"/>
              <a:gd name="T7" fmla="*/ 1834354315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С 1 января 2017 года</a:t>
            </a:r>
          </a:p>
          <a:p>
            <a:pPr algn="ctr" eaLnBrk="0" hangingPunct="0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данный налог зачисляется в бюджет района по дифференцированному нормативу отчислений поступления от акцизов на автомобильный и прямогонный бензин, дизельное топливо, моторные масла для дизельных и (или) карбюраторных (</a:t>
            </a:r>
            <a:r>
              <a:rPr lang="ru-RU" sz="1100" b="1" dirty="0" err="1">
                <a:latin typeface="Times New Roman" pitchFamily="18" charset="0"/>
                <a:cs typeface="Times New Roman" pitchFamily="18" charset="0"/>
              </a:rPr>
              <a:t>инжекторных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) двигателей, производимые на территории РФ в размере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0,174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3078" name="Text Box 269"/>
          <p:cNvSpPr txBox="1">
            <a:spLocks noChangeArrowheads="1"/>
          </p:cNvSpPr>
          <p:nvPr/>
        </p:nvSpPr>
        <p:spPr bwMode="auto">
          <a:xfrm>
            <a:off x="5518548" y="1524001"/>
            <a:ext cx="11787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3074" name="Диаграмма 2"/>
          <p:cNvGraphicFramePr>
            <a:graphicFrameLocks/>
          </p:cNvGraphicFramePr>
          <p:nvPr/>
        </p:nvGraphicFramePr>
        <p:xfrm>
          <a:off x="3071811" y="3500430"/>
          <a:ext cx="2000263" cy="2071702"/>
        </p:xfrm>
        <a:graphic>
          <a:graphicData uri="http://schemas.openxmlformats.org/presentationml/2006/ole">
            <p:oleObj spid="_x0000_s3074" name="Worksheet" r:id="rId4" imgW="2543302" imgH="2867130" progId="Excel.Sheet.8">
              <p:embed/>
            </p:oleObj>
          </a:graphicData>
        </a:graphic>
      </p:graphicFrame>
      <p:sp>
        <p:nvSpPr>
          <p:cNvPr id="3079" name="Text Box 269"/>
          <p:cNvSpPr txBox="1">
            <a:spLocks noChangeArrowheads="1"/>
          </p:cNvSpPr>
          <p:nvPr/>
        </p:nvSpPr>
        <p:spPr bwMode="auto">
          <a:xfrm>
            <a:off x="3321844" y="5715001"/>
            <a:ext cx="1446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/>
              <a:t>за 3 квартал 2022 год</a:t>
            </a:r>
            <a:endParaRPr lang="ru-RU" sz="1200" b="1" dirty="0"/>
          </a:p>
        </p:txBody>
      </p:sp>
      <p:graphicFrame>
        <p:nvGraphicFramePr>
          <p:cNvPr id="3075" name="Диаграмма 10"/>
          <p:cNvGraphicFramePr>
            <a:graphicFrameLocks/>
          </p:cNvGraphicFramePr>
          <p:nvPr/>
        </p:nvGraphicFramePr>
        <p:xfrm>
          <a:off x="3000373" y="6072198"/>
          <a:ext cx="3857627" cy="2714644"/>
        </p:xfrm>
        <a:graphic>
          <a:graphicData uri="http://schemas.openxmlformats.org/presentationml/2006/ole">
            <p:oleObj spid="_x0000_s3075" name="Worksheet" r:id="rId5" imgW="2314499" imgH="1847880" progId="Excel.Sheet.8">
              <p:embed/>
            </p:oleObj>
          </a:graphicData>
        </a:graphic>
      </p:graphicFrame>
      <p:sp>
        <p:nvSpPr>
          <p:cNvPr id="3080" name="Text Box 269"/>
          <p:cNvSpPr txBox="1">
            <a:spLocks noChangeArrowheads="1"/>
          </p:cNvSpPr>
          <p:nvPr/>
        </p:nvSpPr>
        <p:spPr bwMode="auto">
          <a:xfrm>
            <a:off x="5089922" y="8745498"/>
            <a:ext cx="14466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За 3 квартал 2022 год</a:t>
            </a:r>
            <a:endParaRPr lang="ru-RU" sz="1200" b="1" dirty="0"/>
          </a:p>
        </p:txBody>
      </p:sp>
      <p:pic>
        <p:nvPicPr>
          <p:cNvPr id="3081" name="Picture 2" descr="https://im0-tub-ru.yandex.net/i?id=9022a2c0152f3bf6a3b1a9a41ce7501e&amp;n=33&amp;h=215&amp;w=4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735" y="1619251"/>
            <a:ext cx="2656284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4" descr="https://im1-tub-ru.yandex.net/i?id=a9f310abff8a9cbd2bd30741162fae4a&amp;n=33&amp;h=215&amp;w=3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9" y="6667500"/>
            <a:ext cx="264320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https://im3-tub-ru.yandex.net/i?id=f5800e21260e789a6b3cc9d5d26ce402&amp;n=33&amp;h=215&amp;w=44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66060" y="1357290"/>
            <a:ext cx="219194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26372</TotalTime>
  <Words>3513</Words>
  <Application>Microsoft Office PowerPoint</Application>
  <PresentationFormat>Экран (4:3)</PresentationFormat>
  <Paragraphs>535</Paragraphs>
  <Slides>34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Тема Office</vt:lpstr>
      <vt:lpstr>Worksheet</vt:lpstr>
      <vt:lpstr>Лист Microsoft Office Excel 97-2003</vt:lpstr>
      <vt:lpstr>Слайд 1</vt:lpstr>
      <vt:lpstr>Слайд 2</vt:lpstr>
      <vt:lpstr>Слайд 3</vt:lpstr>
      <vt:lpstr>Исполнение доходной части бюджета Яковлевского муниципального района  за 3 квартал 2022 год</vt:lpstr>
      <vt:lpstr>Слайд 5</vt:lpstr>
      <vt:lpstr>Слайд 6</vt:lpstr>
      <vt:lpstr>Слайд 7</vt:lpstr>
      <vt:lpstr>Слайд 8</vt:lpstr>
      <vt:lpstr>Слайд 9</vt:lpstr>
      <vt:lpstr>Единый сельскохозяйственный налог</vt:lpstr>
      <vt:lpstr>Слайд 11</vt:lpstr>
      <vt:lpstr>Слайд 12</vt:lpstr>
      <vt:lpstr>Слайд 13</vt:lpstr>
      <vt:lpstr>Слайд 14</vt:lpstr>
      <vt:lpstr>Доходы от использования имущества и прав, находящихся в государственной и муниципальной собственности</vt:lpstr>
      <vt:lpstr>Слайд 16</vt:lpstr>
      <vt:lpstr>Слайд 17</vt:lpstr>
      <vt:lpstr>Слайд 18</vt:lpstr>
      <vt:lpstr> РАСХОДЫ бюджета Яковлевского муниципального района за 3 квартал 2022 год</vt:lpstr>
      <vt:lpstr>Исполнение плана бюджета Яковлевского муниципального района по расходам в разрезе основных разделов и подразделов                  за 3 квартал 2022 год         тыс.руб. </vt:lpstr>
      <vt:lpstr>Структура расходов бюджета Яковлевского муниципального района  за 3 квратал 2022 год </vt:lpstr>
      <vt:lpstr>Слайд 22</vt:lpstr>
      <vt:lpstr>Слайд 23</vt:lpstr>
      <vt:lpstr>Слайд 24</vt:lpstr>
      <vt:lpstr>Расходы бюджета Яковлевского муниципального района за 3 квартал  2022 год на жилищно-коммунальное хозяйство</vt:lpstr>
      <vt:lpstr>Расходы бюджета Яковлевского муниципального района за 3 квартал 2022 год на образование</vt:lpstr>
      <vt:lpstr>Слайд 27</vt:lpstr>
      <vt:lpstr>Расходы бюджета Яковлевского муниципального района за 3 квартал 2022 год на культуру</vt:lpstr>
      <vt:lpstr>Расходы бюджета Яковлевского муниципального района за 3 квартал 2022 год   на социальную политику</vt:lpstr>
      <vt:lpstr>Расходы бюджета Яковлевского муниципального района за 3 квартал 2022 год на физическую культуру и спорт</vt:lpstr>
      <vt:lpstr>Слайд 31</vt:lpstr>
      <vt:lpstr>Слайд 32</vt:lpstr>
      <vt:lpstr>Слайд 33</vt:lpstr>
      <vt:lpstr>Слайд 34</vt:lpstr>
    </vt:vector>
  </TitlesOfParts>
  <Company>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Лось</dc:creator>
  <cp:lastModifiedBy>фин</cp:lastModifiedBy>
  <cp:revision>2861</cp:revision>
  <cp:lastPrinted>2014-05-22T08:02:27Z</cp:lastPrinted>
  <dcterms:created xsi:type="dcterms:W3CDTF">2010-07-02T14:14:42Z</dcterms:created>
  <dcterms:modified xsi:type="dcterms:W3CDTF">2022-12-13T04:13:28Z</dcterms:modified>
</cp:coreProperties>
</file>