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5" r:id="rId1"/>
  </p:sldMasterIdLst>
  <p:notesMasterIdLst>
    <p:notesMasterId r:id="rId24"/>
  </p:notesMasterIdLst>
  <p:handoutMasterIdLst>
    <p:handoutMasterId r:id="rId25"/>
  </p:handoutMasterIdLst>
  <p:sldIdLst>
    <p:sldId id="575" r:id="rId2"/>
    <p:sldId id="539" r:id="rId3"/>
    <p:sldId id="496" r:id="rId4"/>
    <p:sldId id="576" r:id="rId5"/>
    <p:sldId id="586" r:id="rId6"/>
    <p:sldId id="577" r:id="rId7"/>
    <p:sldId id="599" r:id="rId8"/>
    <p:sldId id="600" r:id="rId9"/>
    <p:sldId id="601" r:id="rId10"/>
    <p:sldId id="584" r:id="rId11"/>
    <p:sldId id="553" r:id="rId12"/>
    <p:sldId id="552" r:id="rId13"/>
    <p:sldId id="555" r:id="rId14"/>
    <p:sldId id="558" r:id="rId15"/>
    <p:sldId id="590" r:id="rId16"/>
    <p:sldId id="591" r:id="rId17"/>
    <p:sldId id="593" r:id="rId18"/>
    <p:sldId id="560" r:id="rId19"/>
    <p:sldId id="598" r:id="rId20"/>
    <p:sldId id="595" r:id="rId21"/>
    <p:sldId id="578" r:id="rId22"/>
    <p:sldId id="541" r:id="rId23"/>
  </p:sldIdLst>
  <p:sldSz cx="9144000" cy="6858000" type="screen4x3"/>
  <p:notesSz cx="6797675" cy="987266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000000"/>
    <a:srgbClr val="FFFF00"/>
    <a:srgbClr val="B25693"/>
    <a:srgbClr val="922E62"/>
    <a:srgbClr val="E3D90D"/>
    <a:srgbClr val="4CEB13"/>
    <a:srgbClr val="0066FF"/>
    <a:srgbClr val="9BBB59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58" autoAdjust="0"/>
    <p:restoredTop sz="84554" autoAdjust="0"/>
  </p:normalViewPr>
  <p:slideViewPr>
    <p:cSldViewPr>
      <p:cViewPr>
        <p:scale>
          <a:sx n="100" d="100"/>
          <a:sy n="100" d="100"/>
        </p:scale>
        <p:origin x="-72" y="-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46400" cy="49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27" tIns="45363" rIns="90727" bIns="45363" numCol="1" anchor="t" anchorCtr="0" compatLnSpc="1">
            <a:prstTxWarp prst="textNoShape">
              <a:avLst/>
            </a:prstTxWarp>
          </a:bodyPr>
          <a:lstStyle>
            <a:lvl1pPr defTabSz="90805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 bwMode="auto">
          <a:xfrm>
            <a:off x="3849688" y="0"/>
            <a:ext cx="2946400" cy="49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27" tIns="45363" rIns="90727" bIns="45363" numCol="1" anchor="t" anchorCtr="0" compatLnSpc="1">
            <a:prstTxWarp prst="textNoShape">
              <a:avLst/>
            </a:prstTxWarp>
          </a:bodyPr>
          <a:lstStyle>
            <a:lvl1pPr algn="r" defTabSz="908050">
              <a:defRPr sz="1200">
                <a:latin typeface="Arial" charset="0"/>
              </a:defRPr>
            </a:lvl1pPr>
          </a:lstStyle>
          <a:p>
            <a:pPr>
              <a:defRPr/>
            </a:pPr>
            <a:fld id="{1BFD6168-D31C-4D25-8C49-684493834918}" type="datetimeFigureOut">
              <a:rPr lang="ru-RU"/>
              <a:pPr>
                <a:defRPr/>
              </a:pPr>
              <a:t>18.11.2022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 bwMode="auto">
          <a:xfrm>
            <a:off x="0" y="9376978"/>
            <a:ext cx="2946400" cy="49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27" tIns="45363" rIns="90727" bIns="45363" numCol="1" anchor="b" anchorCtr="0" compatLnSpc="1">
            <a:prstTxWarp prst="textNoShape">
              <a:avLst/>
            </a:prstTxWarp>
          </a:bodyPr>
          <a:lstStyle>
            <a:lvl1pPr defTabSz="90805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 bwMode="auto">
          <a:xfrm>
            <a:off x="3849688" y="9376978"/>
            <a:ext cx="2946400" cy="49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27" tIns="45363" rIns="90727" bIns="45363" numCol="1" anchor="b" anchorCtr="0" compatLnSpc="1">
            <a:prstTxWarp prst="textNoShape">
              <a:avLst/>
            </a:prstTxWarp>
          </a:bodyPr>
          <a:lstStyle>
            <a:lvl1pPr algn="r" defTabSz="908050">
              <a:defRPr sz="1200">
                <a:latin typeface="Arial" charset="0"/>
              </a:defRPr>
            </a:lvl1pPr>
          </a:lstStyle>
          <a:p>
            <a:pPr>
              <a:defRPr/>
            </a:pPr>
            <a:fld id="{5BDEAAF1-395C-4FF3-A501-1D6A00A4AD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50778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46400" cy="49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27" tIns="45363" rIns="90727" bIns="45363" numCol="1" anchor="t" anchorCtr="0" compatLnSpc="1">
            <a:prstTxWarp prst="textNoShape">
              <a:avLst/>
            </a:prstTxWarp>
          </a:bodyPr>
          <a:lstStyle>
            <a:lvl1pPr defTabSz="908050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 bwMode="auto">
          <a:xfrm>
            <a:off x="3849688" y="0"/>
            <a:ext cx="2946400" cy="49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27" tIns="45363" rIns="90727" bIns="45363" numCol="1" anchor="t" anchorCtr="0" compatLnSpc="1">
            <a:prstTxWarp prst="textNoShape">
              <a:avLst/>
            </a:prstTxWarp>
          </a:bodyPr>
          <a:lstStyle>
            <a:lvl1pPr algn="r" defTabSz="908050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4369B908-FEFB-4A7B-A75F-5C8902F9734B}" type="datetimeFigureOut">
              <a:rPr lang="ru-RU"/>
              <a:pPr>
                <a:defRPr/>
              </a:pPr>
              <a:t>18.11.2022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 bwMode="auto">
          <a:xfrm>
            <a:off x="679450" y="4690068"/>
            <a:ext cx="5438775" cy="444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27" tIns="45363" rIns="90727" bIns="4536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 bwMode="auto">
          <a:xfrm>
            <a:off x="0" y="9376978"/>
            <a:ext cx="2946400" cy="49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27" tIns="45363" rIns="90727" bIns="45363" numCol="1" anchor="b" anchorCtr="0" compatLnSpc="1">
            <a:prstTxWarp prst="textNoShape">
              <a:avLst/>
            </a:prstTxWarp>
          </a:bodyPr>
          <a:lstStyle>
            <a:lvl1pPr defTabSz="908050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 bwMode="auto">
          <a:xfrm>
            <a:off x="3849688" y="9376978"/>
            <a:ext cx="2946400" cy="49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27" tIns="45363" rIns="90727" bIns="45363" numCol="1" anchor="b" anchorCtr="0" compatLnSpc="1">
            <a:prstTxWarp prst="textNoShape">
              <a:avLst/>
            </a:prstTxWarp>
          </a:bodyPr>
          <a:lstStyle>
            <a:lvl1pPr algn="r" defTabSz="908050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8064109D-3546-4EC6-9CA4-85CCF6A14D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44196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4820" name="Номер слайда 3"/>
          <p:cNvSpPr txBox="1">
            <a:spLocks noGrp="1"/>
          </p:cNvSpPr>
          <p:nvPr/>
        </p:nvSpPr>
        <p:spPr bwMode="auto">
          <a:xfrm>
            <a:off x="3849688" y="9376978"/>
            <a:ext cx="2946400" cy="49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727" tIns="45363" rIns="90727" bIns="45363" anchor="b"/>
          <a:lstStyle>
            <a:lvl1pPr defTabSz="908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08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08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08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08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DF4094B2-13CA-4591-8340-113939788A3B}" type="slidenum">
              <a:rPr lang="ru-RU" sz="1200">
                <a:latin typeface="Calibri" pitchFamily="34" charset="0"/>
              </a:rPr>
              <a:pPr algn="r" eaLnBrk="1" hangingPunct="1"/>
              <a:t>1</a:t>
            </a:fld>
            <a:endParaRPr lang="ru-RU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64109D-3546-4EC6-9CA4-85CCF6A14DBC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3556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64109D-3546-4EC6-9CA4-85CCF6A14DBC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25636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64109D-3546-4EC6-9CA4-85CCF6A14DBC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70248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64109D-3546-4EC6-9CA4-85CCF6A14DBC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27899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64109D-3546-4EC6-9CA4-85CCF6A14DBC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03857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64109D-3546-4EC6-9CA4-85CCF6A14DBC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9236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64109D-3546-4EC6-9CA4-85CCF6A14DBC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47384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64109D-3546-4EC6-9CA4-85CCF6A14DBC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63196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64109D-3546-4EC6-9CA4-85CCF6A14DBC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44154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80BE750-0C09-431F-A215-136185FAF3DD}" type="datetime1">
              <a:rPr lang="ru-RU" smtClean="0"/>
              <a:pPr>
                <a:defRPr/>
              </a:pPr>
              <a:t>18.11.2022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00FD0E-058A-4FE0-A594-A49CD009EB2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7AB4232-8367-4D6F-B6AB-E3B62A08D6A4}" type="datetime1">
              <a:rPr lang="ru-RU" smtClean="0"/>
              <a:pPr>
                <a:defRPr/>
              </a:pPr>
              <a:t>18.11.2022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42AE41-4EBD-4DBB-8842-9915E2AC075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711216-9C3D-4715-9EBA-F5848703A3C9}" type="datetime1">
              <a:rPr lang="ru-RU" smtClean="0"/>
              <a:pPr>
                <a:defRPr/>
              </a:pPr>
              <a:t>18.11.2022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70927E-29CB-44F3-97B3-17CA3A015E2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1_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271FC9-7CF8-446B-B3AC-4745C6325CF7}" type="datetime1">
              <a:rPr lang="ru-RU"/>
              <a:pPr>
                <a:defRPr/>
              </a:pPr>
              <a:t>18.11.2022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4199F-2AA3-4DA6-803F-E5506296DE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61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330ABB9-CD61-44F0-841A-E2721BB17CF6}" type="datetime1">
              <a:rPr lang="ru-RU" smtClean="0"/>
              <a:pPr>
                <a:defRPr/>
              </a:pPr>
              <a:t>18.11.2022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420CEA-53E8-4826-9D3C-B14D4E000FD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EA4B491-4E45-4217-AB51-2EF0F8793041}" type="datetime1">
              <a:rPr lang="ru-RU" smtClean="0"/>
              <a:pPr>
                <a:defRPr/>
              </a:pPr>
              <a:t>18.11.2022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D294A3-DA0F-4A1D-B86F-DAC884157A9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7878EEA-EAEC-400F-ADA7-0F9BB6F2FA47}" type="datetime1">
              <a:rPr lang="ru-RU" smtClean="0"/>
              <a:pPr>
                <a:defRPr/>
              </a:pPr>
              <a:t>18.11.2022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4996D9-E6B2-4CE8-B84D-347EB0BB8B5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32E51B0-7595-4E3A-9515-80E5598BF390}" type="datetime1">
              <a:rPr lang="ru-RU" smtClean="0"/>
              <a:pPr>
                <a:defRPr/>
              </a:pPr>
              <a:t>18.11.2022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A96B83-4C06-4E8D-A39E-45AD7F816A8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E3DBA6-9BA4-4A42-9E8E-DE72ACB2C1EF}" type="datetime1">
              <a:rPr lang="ru-RU" smtClean="0"/>
              <a:pPr>
                <a:defRPr/>
              </a:pPr>
              <a:t>18.11.2022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E9802F-1E96-4993-AFF3-006B2F611BF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E538226-2699-4A38-96F6-D5B0B60FBABC}" type="datetime1">
              <a:rPr lang="ru-RU" smtClean="0"/>
              <a:pPr>
                <a:defRPr/>
              </a:pPr>
              <a:t>18.11.2022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FE1AB7-35A4-4517-9266-FC71B47A4D9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F2C326-9862-40FF-9197-20849D50EBCB}" type="datetime1">
              <a:rPr lang="ru-RU" smtClean="0"/>
              <a:pPr>
                <a:defRPr/>
              </a:pPr>
              <a:t>18.11.2022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4DF801-AB74-4BE1-BE90-D43E9F248FA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0F213E-5F49-4512-B401-DE259AE32007}" type="datetime1">
              <a:rPr lang="ru-RU" smtClean="0"/>
              <a:pPr>
                <a:defRPr/>
              </a:pPr>
              <a:t>18.11.2022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43C109-5810-4506-948B-A5AF38A41F2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fld id="{7F2E97DA-8E7D-4017-9E95-39499A429136}" type="datetime1">
              <a:rPr lang="ru-RU" smtClean="0"/>
              <a:pPr>
                <a:defRPr/>
              </a:pPr>
              <a:t>18.11.2022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fld id="{E0E19262-243B-44FF-8A51-D93EE5900F5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</p:sldLayoutIdLst>
  <p:hf sldNum="0" hdr="0" ftr="0" dt="0"/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8.jpeg"/><Relationship Id="rId7" Type="http://schemas.openxmlformats.org/officeDocument/2006/relationships/image" Target="../media/image21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4.jpe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4" descr="DSC0997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TextBox 7"/>
          <p:cNvSpPr txBox="1">
            <a:spLocks noChangeArrowheads="1"/>
          </p:cNvSpPr>
          <p:nvPr/>
        </p:nvSpPr>
        <p:spPr bwMode="auto">
          <a:xfrm>
            <a:off x="3059113" y="5857875"/>
            <a:ext cx="3530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b="1" dirty="0" smtClean="0">
                <a:solidFill>
                  <a:srgbClr val="FFC000"/>
                </a:solidFill>
              </a:rPr>
              <a:t>10</a:t>
            </a:r>
            <a:r>
              <a:rPr lang="ru-RU" b="1" dirty="0" smtClean="0">
                <a:solidFill>
                  <a:srgbClr val="FFC000"/>
                </a:solidFill>
              </a:rPr>
              <a:t> ноября 202</a:t>
            </a:r>
            <a:r>
              <a:rPr lang="ru-RU" b="1" dirty="0">
                <a:solidFill>
                  <a:srgbClr val="FFC000"/>
                </a:solidFill>
              </a:rPr>
              <a:t>2</a:t>
            </a:r>
            <a:r>
              <a:rPr lang="ru-RU" b="1" dirty="0" smtClean="0">
                <a:solidFill>
                  <a:srgbClr val="FFC000"/>
                </a:solidFill>
              </a:rPr>
              <a:t> </a:t>
            </a:r>
            <a:r>
              <a:rPr lang="ru-RU" b="1" dirty="0">
                <a:solidFill>
                  <a:srgbClr val="FFC000"/>
                </a:solidFill>
              </a:rPr>
              <a:t>года</a:t>
            </a:r>
          </a:p>
          <a:p>
            <a:pPr algn="ctr" eaLnBrk="1" hangingPunct="1"/>
            <a:r>
              <a:rPr lang="ru-RU" b="1" dirty="0">
                <a:solidFill>
                  <a:srgbClr val="FFC000"/>
                </a:solidFill>
              </a:rPr>
              <a:t>с. Яковлевка </a:t>
            </a:r>
          </a:p>
        </p:txBody>
      </p:sp>
      <p:sp>
        <p:nvSpPr>
          <p:cNvPr id="6217" name="Text Box 73"/>
          <p:cNvSpPr txBox="1">
            <a:spLocks noChangeArrowheads="1"/>
          </p:cNvSpPr>
          <p:nvPr/>
        </p:nvSpPr>
        <p:spPr bwMode="auto">
          <a:xfrm>
            <a:off x="0" y="428604"/>
            <a:ext cx="9121775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dirty="0">
                <a:ln/>
                <a:solidFill>
                  <a:schemeClr val="accent3"/>
                </a:solidFill>
              </a:rPr>
              <a:t>Бюджет</a:t>
            </a:r>
            <a:r>
              <a:rPr lang="en-US" sz="4800" b="1" dirty="0">
                <a:ln/>
                <a:solidFill>
                  <a:schemeClr val="accent3"/>
                </a:solidFill>
              </a:rPr>
              <a:t> </a:t>
            </a:r>
            <a:r>
              <a:rPr lang="ru-RU" sz="4800" b="1" dirty="0">
                <a:ln/>
                <a:solidFill>
                  <a:schemeClr val="accent3"/>
                </a:solidFill>
              </a:rPr>
              <a:t>                                 </a:t>
            </a:r>
            <a:r>
              <a:rPr lang="ru-RU" sz="3600" b="1" dirty="0" err="1">
                <a:ln/>
                <a:solidFill>
                  <a:schemeClr val="accent3"/>
                </a:solidFill>
              </a:rPr>
              <a:t>Яковлевского</a:t>
            </a:r>
            <a:r>
              <a:rPr lang="ru-RU" sz="3600" b="1" dirty="0">
                <a:ln/>
                <a:solidFill>
                  <a:schemeClr val="accent3"/>
                </a:solidFill>
              </a:rPr>
              <a:t> муниципального района </a:t>
            </a:r>
          </a:p>
          <a:p>
            <a:pPr algn="ctr">
              <a:defRPr/>
            </a:pPr>
            <a:r>
              <a:rPr lang="ru-RU" sz="4800" b="1" dirty="0">
                <a:ln/>
                <a:solidFill>
                  <a:schemeClr val="accent3"/>
                </a:solidFill>
              </a:rPr>
              <a:t> </a:t>
            </a:r>
            <a:r>
              <a:rPr lang="ru-RU" sz="4000" b="1" dirty="0">
                <a:ln/>
                <a:solidFill>
                  <a:schemeClr val="accent3"/>
                </a:solidFill>
              </a:rPr>
              <a:t>на </a:t>
            </a:r>
            <a:r>
              <a:rPr lang="ru-RU" sz="4000" b="1" dirty="0" smtClean="0">
                <a:ln/>
                <a:solidFill>
                  <a:schemeClr val="accent3"/>
                </a:solidFill>
              </a:rPr>
              <a:t>2023 </a:t>
            </a:r>
            <a:r>
              <a:rPr lang="ru-RU" sz="4000" b="1" dirty="0">
                <a:ln/>
                <a:solidFill>
                  <a:schemeClr val="accent3"/>
                </a:solidFill>
              </a:rPr>
              <a:t>год и плановый период </a:t>
            </a:r>
            <a:r>
              <a:rPr lang="ru-RU" sz="4000" b="1" dirty="0" smtClean="0">
                <a:ln/>
                <a:solidFill>
                  <a:schemeClr val="accent3"/>
                </a:solidFill>
              </a:rPr>
              <a:t>2024 </a:t>
            </a:r>
            <a:r>
              <a:rPr lang="ru-RU" sz="4000" b="1" dirty="0">
                <a:ln/>
                <a:solidFill>
                  <a:schemeClr val="accent3"/>
                </a:solidFill>
              </a:rPr>
              <a:t>и </a:t>
            </a:r>
            <a:r>
              <a:rPr lang="ru-RU" sz="4000" b="1" dirty="0" smtClean="0">
                <a:ln/>
                <a:solidFill>
                  <a:schemeClr val="accent3"/>
                </a:solidFill>
              </a:rPr>
              <a:t>2025 </a:t>
            </a:r>
            <a:r>
              <a:rPr lang="ru-RU" sz="4000" b="1" dirty="0">
                <a:ln/>
                <a:solidFill>
                  <a:schemeClr val="accent3"/>
                </a:solidFill>
              </a:rPr>
              <a:t>годов       </a:t>
            </a:r>
            <a:r>
              <a:rPr lang="en-US" sz="4000" b="1" dirty="0" smtClean="0">
                <a:ln/>
                <a:solidFill>
                  <a:schemeClr val="accent3"/>
                </a:solidFill>
              </a:rPr>
              <a:t>                   </a:t>
            </a:r>
            <a:r>
              <a:rPr lang="ru-RU" sz="4000" b="1" dirty="0" smtClean="0">
                <a:ln/>
                <a:solidFill>
                  <a:schemeClr val="accent3"/>
                </a:solidFill>
              </a:rPr>
              <a:t>     </a:t>
            </a:r>
            <a:r>
              <a:rPr lang="ru-RU" sz="4800" b="1" dirty="0" smtClean="0">
                <a:ln/>
                <a:solidFill>
                  <a:schemeClr val="accent3"/>
                </a:solidFill>
              </a:rPr>
              <a:t>ДЛЯ ГРАЖДАН</a:t>
            </a:r>
          </a:p>
          <a:p>
            <a:pPr algn="ctr">
              <a:defRPr/>
            </a:pPr>
            <a:r>
              <a:rPr lang="ru-RU" sz="2800" b="1" dirty="0">
                <a:ln/>
                <a:solidFill>
                  <a:schemeClr val="accent3"/>
                </a:solidFill>
              </a:rPr>
              <a:t>(в соответствии с проектом решения Думы </a:t>
            </a:r>
            <a:r>
              <a:rPr lang="ru-RU" sz="2800" b="1" dirty="0" err="1">
                <a:ln/>
                <a:solidFill>
                  <a:schemeClr val="accent3"/>
                </a:solidFill>
              </a:rPr>
              <a:t>Яковлевского</a:t>
            </a:r>
            <a:r>
              <a:rPr lang="ru-RU" sz="2800" b="1" dirty="0">
                <a:ln/>
                <a:solidFill>
                  <a:schemeClr val="accent3"/>
                </a:solidFill>
              </a:rPr>
              <a:t> муниципального района)</a:t>
            </a:r>
          </a:p>
          <a:p>
            <a:pPr algn="ctr">
              <a:defRPr/>
            </a:pPr>
            <a:endParaRPr lang="ru-RU" sz="4800" b="1" dirty="0">
              <a:ln/>
              <a:solidFill>
                <a:schemeClr val="accent3"/>
              </a:solidFill>
            </a:endParaRPr>
          </a:p>
        </p:txBody>
      </p:sp>
      <p:sp>
        <p:nvSpPr>
          <p:cNvPr id="2053" name="Text Box 7"/>
          <p:cNvSpPr txBox="1">
            <a:spLocks noChangeArrowheads="1"/>
          </p:cNvSpPr>
          <p:nvPr/>
        </p:nvSpPr>
        <p:spPr bwMode="auto">
          <a:xfrm>
            <a:off x="8910638" y="0"/>
            <a:ext cx="233362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700" b="1"/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2263322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277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1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Распределение  расходов бюджета </a:t>
            </a:r>
            <a:r>
              <a:rPr lang="ru-RU" sz="18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Яковлевского</a:t>
            </a:r>
            <a:r>
              <a:rPr lang="ru-RU" sz="1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 муниципального района по разделам классификации расходов за 2022 год, проект на 2023 год и плановый период 2024 и 2025 годов, рублей </a:t>
            </a:r>
            <a:r>
              <a:rPr lang="ru-RU" sz="1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1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18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1922609"/>
              </p:ext>
            </p:extLst>
          </p:nvPr>
        </p:nvGraphicFramePr>
        <p:xfrm>
          <a:off x="35496" y="1196752"/>
          <a:ext cx="8928992" cy="6304271"/>
        </p:xfrm>
        <a:graphic>
          <a:graphicData uri="http://schemas.openxmlformats.org/drawingml/2006/table">
            <a:tbl>
              <a:tblPr/>
              <a:tblGrid>
                <a:gridCol w="504056"/>
                <a:gridCol w="1898533"/>
                <a:gridCol w="1440160"/>
                <a:gridCol w="1379741"/>
                <a:gridCol w="1186222"/>
                <a:gridCol w="1296144"/>
                <a:gridCol w="1224136"/>
              </a:tblGrid>
              <a:tr h="576064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Код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раздела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Отчет за 2021 год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Утверждено            на 2022 год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Проект на 2023 год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Проект на 2024 год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Проект на 2025 год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</a:tr>
              <a:tr h="32893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0100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67 681 956,45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89 671 716,28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91 841 135,08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94 833 992,08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97 451 617,08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</a:tr>
              <a:tr h="32893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0300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</a:t>
                      </a: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безопас-ность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 </a:t>
                      </a: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правоохрани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тельная деятельность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811 136,04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</a:tr>
              <a:tr h="32893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0400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15 685 381,94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35 305 752,87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18 980 873,07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18 773 349,76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19 273 349,76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</a:tr>
              <a:tr h="32893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0500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61 233 148,55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28 113 635,20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23 987 723,22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20 882 335,50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25 500 885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</a:tr>
              <a:tr h="3372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0700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312 118 267,97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376 129 258,03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385 721 259,35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416 863 398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437 546 658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</a:tr>
              <a:tr h="397631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0800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Культура, кинематография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25 101 896,44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36 492 018,80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40 094 434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38 166 198,88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38 225 266,91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</a:tr>
              <a:tr h="37895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73 046 961,69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74 835 391,56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87 423 873,97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86 262 737,71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87 909 526,26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</a:tr>
              <a:tr h="32893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1100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1 854 218,11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13 312 449,97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13 351 085,90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4 609 615,32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1 020 187,63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</a:tr>
              <a:tr h="50964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1200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Средства массовой информации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3 829 848,73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3 980 000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4 200 000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4 400 000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4 600 000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</a:tr>
              <a:tr h="501461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1300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Обслуживание муниципального долга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99 000,03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200 000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100 000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100 000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100 000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</a:tr>
              <a:tr h="501461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1400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Межбюджетные транс ферты общего характера бюджетам муниципальных образований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20 594 100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19 199 800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16 699 550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15 666 900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15 665 900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</a:tr>
              <a:tr h="46038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Условно утверждаемые расходы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9 000 000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19 000 000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</a:tr>
              <a:tr h="40533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235" marR="6235" marT="623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расходов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582 055 916,15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677 240 022,71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682 399 934,59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709 558 527,25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746 293 390,64</a:t>
                      </a:r>
                    </a:p>
                  </a:txBody>
                  <a:tcPr marL="6235" marR="6235" marT="623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7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81826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4012645"/>
            <a:ext cx="2498725" cy="164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13" y="2000250"/>
            <a:ext cx="2643187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4143375"/>
            <a:ext cx="2286000" cy="194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/>
          </a:blip>
          <a:srcRect/>
          <a:stretch>
            <a:fillRect/>
          </a:stretch>
        </p:blipFill>
        <p:spPr bwMode="auto">
          <a:xfrm>
            <a:off x="428596" y="1500174"/>
            <a:ext cx="3131878" cy="15762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  <p:sp>
        <p:nvSpPr>
          <p:cNvPr id="245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77838" y="214313"/>
            <a:ext cx="8666162" cy="1071562"/>
          </a:xfrm>
          <a:ln>
            <a:solidFill>
              <a:schemeClr val="bg1">
                <a:alpha val="56862"/>
              </a:schemeClr>
            </a:solidFill>
            <a:miter lim="800000"/>
            <a:headEnd/>
            <a:tailEnd/>
          </a:ln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912813" eaLnBrk="1" hangingPunct="1">
              <a:lnSpc>
                <a:spcPct val="100000"/>
              </a:lnSpc>
            </a:pPr>
            <a:r>
              <a:rPr lang="ru-RU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Расходы бюджета </a:t>
            </a:r>
            <a:r>
              <a:rPr lang="ru-RU" sz="2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Яковлевского</a:t>
            </a:r>
            <a:r>
              <a:rPr lang="ru-RU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муниципального района в 2023 году на жилищно-коммунальное хозяйство</a:t>
            </a:r>
          </a:p>
        </p:txBody>
      </p:sp>
      <p:sp>
        <p:nvSpPr>
          <p:cNvPr id="50180" name="Line 4"/>
          <p:cNvSpPr>
            <a:spLocks noChangeShapeType="1"/>
          </p:cNvSpPr>
          <p:nvPr/>
        </p:nvSpPr>
        <p:spPr bwMode="auto">
          <a:xfrm>
            <a:off x="428625" y="1357313"/>
            <a:ext cx="8496300" cy="0"/>
          </a:xfrm>
          <a:prstGeom prst="line">
            <a:avLst/>
          </a:prstGeom>
          <a:noFill/>
          <a:ln w="47625" cmpd="dbl">
            <a:solidFill>
              <a:schemeClr val="accent1">
                <a:lumMod val="50000"/>
              </a:schemeClr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4584" name="AutoShape 6"/>
          <p:cNvSpPr>
            <a:spLocks noChangeArrowheads="1"/>
          </p:cNvSpPr>
          <p:nvPr/>
        </p:nvSpPr>
        <p:spPr bwMode="auto">
          <a:xfrm>
            <a:off x="428625" y="1505738"/>
            <a:ext cx="3143250" cy="1571625"/>
          </a:xfrm>
          <a:prstGeom prst="roundRect">
            <a:avLst>
              <a:gd name="adj" fmla="val 16667"/>
            </a:avLst>
          </a:prstGeom>
          <a:solidFill>
            <a:srgbClr val="92D050">
              <a:alpha val="5882"/>
            </a:srgbClr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lIns="126000" rIns="126000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defTabSz="912813"/>
            <a:endParaRPr lang="ru-RU" altLang="ru-RU"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</a:endParaRPr>
          </a:p>
          <a:p>
            <a:pPr algn="ctr" defTabSz="912813"/>
            <a:r>
              <a:rPr lang="ru-RU" alt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</a:rPr>
              <a:t>23 987 723,22 рублей</a:t>
            </a:r>
            <a:endParaRPr lang="ru-RU" alt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50188" name="AutoShape 12"/>
          <p:cNvSpPr>
            <a:spLocks noChangeArrowheads="1"/>
          </p:cNvSpPr>
          <p:nvPr/>
        </p:nvSpPr>
        <p:spPr bwMode="auto">
          <a:xfrm>
            <a:off x="927894" y="3077363"/>
            <a:ext cx="785812" cy="500062"/>
          </a:xfrm>
          <a:prstGeom prst="downArrow">
            <a:avLst>
              <a:gd name="adj1" fmla="val 23649"/>
              <a:gd name="adj2" fmla="val 25000"/>
            </a:avLst>
          </a:prstGeom>
          <a:solidFill>
            <a:schemeClr val="accent5">
              <a:lumMod val="90000"/>
              <a:alpha val="60000"/>
            </a:schemeClr>
          </a:solidFill>
          <a:ln w="1587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12813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12813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12813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12813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endParaRPr lang="ru-RU" altLang="ru-RU" sz="1800" smtClean="0"/>
          </a:p>
        </p:txBody>
      </p:sp>
      <p:sp>
        <p:nvSpPr>
          <p:cNvPr id="24586" name="TextBox 15"/>
          <p:cNvSpPr txBox="1">
            <a:spLocks noChangeArrowheads="1"/>
          </p:cNvSpPr>
          <p:nvPr/>
        </p:nvSpPr>
        <p:spPr bwMode="auto">
          <a:xfrm>
            <a:off x="215177" y="3714750"/>
            <a:ext cx="221124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dirty="0"/>
              <a:t>Жилищное хозяйство  </a:t>
            </a:r>
          </a:p>
          <a:p>
            <a:pPr algn="ctr" eaLnBrk="1" hangingPunct="1"/>
            <a:r>
              <a:rPr lang="ru-RU" altLang="ru-RU" sz="1400" b="1" dirty="0" smtClean="0"/>
              <a:t>4 320 000,00 рублей</a:t>
            </a:r>
            <a:endParaRPr lang="ru-RU" altLang="ru-RU" sz="1400" b="1" dirty="0"/>
          </a:p>
        </p:txBody>
      </p:sp>
      <p:sp>
        <p:nvSpPr>
          <p:cNvPr id="24587" name="TextBox 17"/>
          <p:cNvSpPr txBox="1">
            <a:spLocks noChangeArrowheads="1"/>
          </p:cNvSpPr>
          <p:nvPr/>
        </p:nvSpPr>
        <p:spPr bwMode="auto">
          <a:xfrm>
            <a:off x="2928938" y="3643313"/>
            <a:ext cx="221456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dirty="0"/>
              <a:t>Благоустройство – </a:t>
            </a:r>
          </a:p>
          <a:p>
            <a:pPr algn="ctr" eaLnBrk="1" hangingPunct="1"/>
            <a:r>
              <a:rPr lang="ru-RU" altLang="ru-RU" sz="1400" b="1" dirty="0" smtClean="0"/>
              <a:t>1 246 200,00 рублей</a:t>
            </a:r>
            <a:endParaRPr lang="ru-RU" altLang="ru-RU" sz="1400" b="1" dirty="0"/>
          </a:p>
          <a:p>
            <a:pPr algn="ctr" eaLnBrk="1" hangingPunct="1"/>
            <a:endParaRPr lang="ru-RU" altLang="ru-RU" sz="1400" b="1" dirty="0"/>
          </a:p>
        </p:txBody>
      </p:sp>
      <p:sp>
        <p:nvSpPr>
          <p:cNvPr id="24588" name="TextBox 18"/>
          <p:cNvSpPr txBox="1">
            <a:spLocks noChangeArrowheads="1"/>
          </p:cNvSpPr>
          <p:nvPr/>
        </p:nvSpPr>
        <p:spPr bwMode="auto">
          <a:xfrm>
            <a:off x="5643563" y="1500188"/>
            <a:ext cx="335756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400" b="1" dirty="0"/>
              <a:t>Другие вопросы в области жилищно-коммунального хозяйства – </a:t>
            </a:r>
            <a:r>
              <a:rPr lang="ru-RU" altLang="ru-RU" sz="1400" b="1" dirty="0" smtClean="0"/>
              <a:t>3 693 553,90 рублей.</a:t>
            </a:r>
            <a:endParaRPr lang="ru-RU" altLang="ru-RU" sz="1400" b="1" dirty="0"/>
          </a:p>
          <a:p>
            <a:pPr algn="ctr" eaLnBrk="1" hangingPunct="1"/>
            <a:endParaRPr lang="ru-RU" altLang="ru-RU" sz="1400" b="1" dirty="0"/>
          </a:p>
        </p:txBody>
      </p:sp>
      <p:pic>
        <p:nvPicPr>
          <p:cNvPr id="24589" name="Picture 2" descr="http://pavpos.ru/files/articles/2014/08/28/articles_28082014_91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8" y="4429125"/>
            <a:ext cx="2571750" cy="16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AutoShape 12"/>
          <p:cNvSpPr>
            <a:spLocks noChangeArrowheads="1"/>
          </p:cNvSpPr>
          <p:nvPr/>
        </p:nvSpPr>
        <p:spPr bwMode="auto">
          <a:xfrm rot="19622814">
            <a:off x="2589213" y="3114675"/>
            <a:ext cx="868362" cy="655638"/>
          </a:xfrm>
          <a:prstGeom prst="downArrow">
            <a:avLst>
              <a:gd name="adj1" fmla="val 22364"/>
              <a:gd name="adj2" fmla="val 25000"/>
            </a:avLst>
          </a:prstGeom>
          <a:solidFill>
            <a:schemeClr val="accent5">
              <a:lumMod val="90000"/>
              <a:alpha val="60000"/>
            </a:schemeClr>
          </a:solidFill>
          <a:ln w="1587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12813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12813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12813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12813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endParaRPr lang="ru-RU" altLang="ru-RU" sz="1800" smtClean="0"/>
          </a:p>
        </p:txBody>
      </p:sp>
      <p:sp>
        <p:nvSpPr>
          <p:cNvPr id="22" name="AutoShape 12"/>
          <p:cNvSpPr>
            <a:spLocks noChangeArrowheads="1"/>
          </p:cNvSpPr>
          <p:nvPr/>
        </p:nvSpPr>
        <p:spPr bwMode="auto">
          <a:xfrm rot="16200000">
            <a:off x="4317206" y="1183482"/>
            <a:ext cx="866775" cy="2071688"/>
          </a:xfrm>
          <a:prstGeom prst="downArrow">
            <a:avLst>
              <a:gd name="adj1" fmla="val 21453"/>
              <a:gd name="adj2" fmla="val 25000"/>
            </a:avLst>
          </a:prstGeom>
          <a:solidFill>
            <a:schemeClr val="accent5">
              <a:lumMod val="90000"/>
              <a:alpha val="60000"/>
            </a:schemeClr>
          </a:solidFill>
          <a:ln w="1587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12813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12813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12813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12813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endParaRPr lang="ru-RU" altLang="ru-RU" sz="1800" smtClean="0"/>
          </a:p>
        </p:txBody>
      </p:sp>
      <p:sp>
        <p:nvSpPr>
          <p:cNvPr id="24592" name="TextBox 23"/>
          <p:cNvSpPr txBox="1">
            <a:spLocks noChangeArrowheads="1"/>
          </p:cNvSpPr>
          <p:nvPr/>
        </p:nvSpPr>
        <p:spPr bwMode="auto">
          <a:xfrm>
            <a:off x="5682208" y="3928269"/>
            <a:ext cx="3429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dirty="0"/>
              <a:t>Коммунальное хозяйство  </a:t>
            </a:r>
          </a:p>
          <a:p>
            <a:pPr algn="ctr" eaLnBrk="1" hangingPunct="1"/>
            <a:r>
              <a:rPr lang="ru-RU" altLang="ru-RU" sz="1400" b="1" dirty="0" smtClean="0"/>
              <a:t>14 727 969,32 рублей</a:t>
            </a:r>
            <a:endParaRPr lang="ru-RU" altLang="ru-RU" sz="1400" b="1" dirty="0"/>
          </a:p>
        </p:txBody>
      </p:sp>
      <p:sp>
        <p:nvSpPr>
          <p:cNvPr id="26" name="AutoShape 12"/>
          <p:cNvSpPr>
            <a:spLocks noChangeArrowheads="1"/>
          </p:cNvSpPr>
          <p:nvPr/>
        </p:nvSpPr>
        <p:spPr bwMode="auto">
          <a:xfrm rot="18131348">
            <a:off x="4495007" y="2086769"/>
            <a:ext cx="868362" cy="2781300"/>
          </a:xfrm>
          <a:prstGeom prst="downArrow">
            <a:avLst>
              <a:gd name="adj1" fmla="val 20887"/>
              <a:gd name="adj2" fmla="val 25000"/>
            </a:avLst>
          </a:prstGeom>
          <a:solidFill>
            <a:schemeClr val="accent5">
              <a:lumMod val="90000"/>
              <a:alpha val="60000"/>
            </a:schemeClr>
          </a:solidFill>
          <a:ln w="1587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>
            <a:lvl1pPr defTabSz="912813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12813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12813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12813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12813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endParaRPr lang="ru-RU" altLang="ru-RU" sz="1800" smtClean="0"/>
          </a:p>
        </p:txBody>
      </p:sp>
      <p:sp>
        <p:nvSpPr>
          <p:cNvPr id="24594" name="TextBox 15"/>
          <p:cNvSpPr txBox="1">
            <a:spLocks noChangeArrowheads="1"/>
          </p:cNvSpPr>
          <p:nvPr/>
        </p:nvSpPr>
        <p:spPr bwMode="auto">
          <a:xfrm>
            <a:off x="1" y="5657295"/>
            <a:ext cx="271462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ru-RU" altLang="ru-RU" sz="1100" b="1" dirty="0"/>
              <a:t>Средства запланированы </a:t>
            </a:r>
            <a:r>
              <a:rPr lang="ru-RU" altLang="ru-RU" sz="1100" b="1" dirty="0" smtClean="0"/>
              <a:t>на:            - уплату ежемесячных взносов на капитальный ремонт МКД;</a:t>
            </a:r>
          </a:p>
          <a:p>
            <a:pPr algn="just" eaLnBrk="1" hangingPunct="1"/>
            <a:r>
              <a:rPr lang="ru-RU" altLang="ru-RU" sz="1100" b="1" dirty="0"/>
              <a:t>-</a:t>
            </a:r>
            <a:r>
              <a:rPr lang="ru-RU" altLang="ru-RU" sz="1100" b="1" dirty="0" smtClean="0"/>
              <a:t> содержание и капитальный ремонт </a:t>
            </a:r>
            <a:r>
              <a:rPr lang="ru-RU" altLang="ru-RU" sz="1100" b="1" dirty="0"/>
              <a:t>муниципального</a:t>
            </a:r>
          </a:p>
          <a:p>
            <a:pPr algn="just" eaLnBrk="1" hangingPunct="1"/>
            <a:r>
              <a:rPr lang="ru-RU" altLang="ru-RU" sz="1100" b="1" dirty="0"/>
              <a:t> жилищного </a:t>
            </a:r>
            <a:r>
              <a:rPr lang="ru-RU" altLang="ru-RU" sz="1100" b="1" dirty="0" smtClean="0"/>
              <a:t>фонда</a:t>
            </a:r>
            <a:endParaRPr lang="ru-RU" altLang="ru-RU" sz="1100" b="1" dirty="0"/>
          </a:p>
        </p:txBody>
      </p:sp>
      <p:sp>
        <p:nvSpPr>
          <p:cNvPr id="24595" name="TextBox 23"/>
          <p:cNvSpPr txBox="1">
            <a:spLocks noChangeArrowheads="1"/>
          </p:cNvSpPr>
          <p:nvPr/>
        </p:nvSpPr>
        <p:spPr bwMode="auto">
          <a:xfrm>
            <a:off x="5786438" y="6088063"/>
            <a:ext cx="3143250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100" b="1" dirty="0"/>
              <a:t> Данные средства  планируется направить на содержание и модернизацию </a:t>
            </a:r>
          </a:p>
          <a:p>
            <a:pPr algn="ctr" eaLnBrk="1" hangingPunct="1"/>
            <a:r>
              <a:rPr lang="ru-RU" altLang="ru-RU" sz="1100" b="1" dirty="0"/>
              <a:t>коммунальной </a:t>
            </a:r>
            <a:r>
              <a:rPr lang="ru-RU" altLang="ru-RU" sz="1100" b="1" dirty="0" smtClean="0"/>
              <a:t>инфраструктуры </a:t>
            </a:r>
            <a:endParaRPr lang="ru-RU" altLang="ru-RU" sz="1100" b="1" dirty="0"/>
          </a:p>
          <a:p>
            <a:pPr algn="ctr" eaLnBrk="1" hangingPunct="1">
              <a:buFontTx/>
              <a:buChar char="-"/>
            </a:pPr>
            <a:endParaRPr lang="ru-RU" altLang="ru-RU" sz="1100" b="1" dirty="0"/>
          </a:p>
        </p:txBody>
      </p:sp>
      <p:sp>
        <p:nvSpPr>
          <p:cNvPr id="24596" name="TextBox 17"/>
          <p:cNvSpPr txBox="1">
            <a:spLocks noChangeArrowheads="1"/>
          </p:cNvSpPr>
          <p:nvPr/>
        </p:nvSpPr>
        <p:spPr bwMode="auto">
          <a:xfrm>
            <a:off x="2643188" y="6143625"/>
            <a:ext cx="300037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100" b="1" dirty="0" smtClean="0"/>
              <a:t>Расходы предусматривают оплату уличного освещения и уборку территорий кладбищ </a:t>
            </a:r>
            <a:r>
              <a:rPr lang="ru-RU" altLang="ru-RU" sz="1100" b="1" dirty="0" err="1" smtClean="0"/>
              <a:t>Яковлевского</a:t>
            </a:r>
            <a:r>
              <a:rPr lang="ru-RU" altLang="ru-RU" sz="1100" b="1" dirty="0" smtClean="0"/>
              <a:t> района</a:t>
            </a:r>
            <a:endParaRPr lang="ru-RU" altLang="ru-RU" sz="11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4786313"/>
            <a:ext cx="2214562" cy="166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8813" y="1285875"/>
            <a:ext cx="1992312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857750"/>
            <a:ext cx="2143125" cy="158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3370384" y="1287463"/>
            <a:ext cx="2496172" cy="15557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5606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13" y="1231900"/>
            <a:ext cx="1951037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Рисунок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4714875"/>
            <a:ext cx="2000250" cy="165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8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142875"/>
            <a:ext cx="8229600" cy="757238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>
              <a:lnSpc>
                <a:spcPct val="100000"/>
              </a:lnSpc>
            </a:pPr>
            <a:r>
              <a:rPr lang="ru-RU" sz="2200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Расходы бюджета </a:t>
            </a:r>
            <a:r>
              <a:rPr lang="ru-RU" sz="2200" b="1" cap="none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Яковлевского</a:t>
            </a:r>
            <a:r>
              <a:rPr lang="ru-RU" sz="2200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 муниципального района в 2023 году на </a:t>
            </a:r>
            <a:r>
              <a:rPr lang="ru-RU" sz="2400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образование</a:t>
            </a:r>
          </a:p>
        </p:txBody>
      </p:sp>
      <p:sp>
        <p:nvSpPr>
          <p:cNvPr id="50180" name="Line 4"/>
          <p:cNvSpPr>
            <a:spLocks noChangeShapeType="1"/>
          </p:cNvSpPr>
          <p:nvPr/>
        </p:nvSpPr>
        <p:spPr bwMode="auto">
          <a:xfrm>
            <a:off x="401638" y="1033463"/>
            <a:ext cx="8496300" cy="0"/>
          </a:xfrm>
          <a:prstGeom prst="line">
            <a:avLst/>
          </a:prstGeom>
          <a:noFill/>
          <a:ln w="47625" cmpd="dbl">
            <a:solidFill>
              <a:schemeClr val="accent1">
                <a:lumMod val="50000"/>
              </a:schemeClr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5610" name="AutoShape 6"/>
          <p:cNvSpPr>
            <a:spLocks noChangeArrowheads="1"/>
          </p:cNvSpPr>
          <p:nvPr/>
        </p:nvSpPr>
        <p:spPr bwMode="auto">
          <a:xfrm>
            <a:off x="3175000" y="1287463"/>
            <a:ext cx="2909168" cy="1547812"/>
          </a:xfrm>
          <a:prstGeom prst="roundRect">
            <a:avLst>
              <a:gd name="adj" fmla="val 16667"/>
            </a:avLst>
          </a:prstGeom>
          <a:solidFill>
            <a:srgbClr val="79ADEB">
              <a:alpha val="7059"/>
            </a:srgbClr>
          </a:solidFill>
          <a:ln w="19050">
            <a:solidFill>
              <a:srgbClr val="0070C0"/>
            </a:solidFill>
            <a:round/>
            <a:headEnd/>
            <a:tailEnd/>
          </a:ln>
        </p:spPr>
        <p:txBody>
          <a:bodyPr lIns="126000" rIns="12600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defTabSz="912813"/>
            <a:r>
              <a:rPr lang="ru-RU" alt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385 721 259,35      рублей</a:t>
            </a:r>
            <a:endParaRPr lang="ru-RU" alt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183" name="Rectangle 7"/>
          <p:cNvSpPr>
            <a:spLocks noChangeArrowheads="1"/>
          </p:cNvSpPr>
          <p:nvPr/>
        </p:nvSpPr>
        <p:spPr bwMode="auto">
          <a:xfrm>
            <a:off x="315913" y="1247775"/>
            <a:ext cx="1943100" cy="1543050"/>
          </a:xfrm>
          <a:prstGeom prst="rect">
            <a:avLst/>
          </a:prstGeom>
          <a:solidFill>
            <a:srgbClr val="79ADEB">
              <a:alpha val="5098"/>
            </a:srgbClr>
          </a:solidFill>
          <a:ln w="25400">
            <a:solidFill>
              <a:srgbClr val="0070C0"/>
            </a:solidFill>
            <a:miter lim="800000"/>
            <a:headEnd/>
            <a:tailEnd/>
          </a:ln>
        </p:spPr>
        <p:txBody>
          <a:bodyPr lIns="108000" tIns="0" rIns="108000" bIns="0" anchor="b"/>
          <a:lstStyle>
            <a:lvl1pPr defTabSz="912813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12813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12813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12813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12813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endParaRPr lang="ru-RU" altLang="ru-RU" sz="1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5612" name="Rectangle 8"/>
          <p:cNvSpPr>
            <a:spLocks noChangeArrowheads="1"/>
          </p:cNvSpPr>
          <p:nvPr/>
        </p:nvSpPr>
        <p:spPr bwMode="auto">
          <a:xfrm>
            <a:off x="285750" y="4714875"/>
            <a:ext cx="2071688" cy="1643063"/>
          </a:xfrm>
          <a:prstGeom prst="rect">
            <a:avLst/>
          </a:prstGeom>
          <a:solidFill>
            <a:srgbClr val="79ADEB">
              <a:alpha val="10196"/>
            </a:srgbClr>
          </a:solidFill>
          <a:ln w="25400">
            <a:solidFill>
              <a:srgbClr val="0070C0"/>
            </a:solidFill>
            <a:miter lim="800000"/>
            <a:headEnd/>
            <a:tailEnd/>
          </a:ln>
        </p:spPr>
        <p:txBody>
          <a:bodyPr lIns="108000" tIns="0" rIns="108000" bIns="0"/>
          <a:lstStyle/>
          <a:p>
            <a:pPr algn="ctr" defTabSz="912813"/>
            <a:endParaRPr lang="ru-RU" altLang="ru-RU" sz="1200" b="1"/>
          </a:p>
        </p:txBody>
      </p:sp>
      <p:sp>
        <p:nvSpPr>
          <p:cNvPr id="50185" name="Rectangle 9"/>
          <p:cNvSpPr>
            <a:spLocks noChangeArrowheads="1"/>
          </p:cNvSpPr>
          <p:nvPr/>
        </p:nvSpPr>
        <p:spPr bwMode="auto">
          <a:xfrm>
            <a:off x="6643688" y="4786313"/>
            <a:ext cx="2214562" cy="1652587"/>
          </a:xfrm>
          <a:prstGeom prst="rect">
            <a:avLst/>
          </a:prstGeom>
          <a:solidFill>
            <a:srgbClr val="79ADEB">
              <a:alpha val="5882"/>
            </a:srgbClr>
          </a:solidFill>
          <a:ln w="25400">
            <a:solidFill>
              <a:srgbClr val="0070C0"/>
            </a:solidFill>
            <a:miter lim="800000"/>
            <a:headEnd/>
            <a:tailEnd/>
          </a:ln>
        </p:spPr>
        <p:txBody>
          <a:bodyPr lIns="108000" tIns="0" rIns="108000" bIns="0"/>
          <a:lstStyle/>
          <a:p>
            <a:pPr algn="ctr" defTabSz="912813">
              <a:defRPr/>
            </a:pPr>
            <a:endParaRPr lang="ru-RU" altLang="ru-RU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0186" name="AutoShape 10"/>
          <p:cNvSpPr>
            <a:spLocks noChangeArrowheads="1"/>
          </p:cNvSpPr>
          <p:nvPr/>
        </p:nvSpPr>
        <p:spPr bwMode="auto">
          <a:xfrm rot="7994511">
            <a:off x="1607803" y="3133055"/>
            <a:ext cx="1980772" cy="563419"/>
          </a:xfrm>
          <a:prstGeom prst="curvedUpArrow">
            <a:avLst>
              <a:gd name="adj1" fmla="val 34009"/>
              <a:gd name="adj2" fmla="val 72700"/>
              <a:gd name="adj3" fmla="val 74009"/>
            </a:avLst>
          </a:prstGeom>
          <a:solidFill>
            <a:srgbClr val="79ADEB">
              <a:alpha val="49804"/>
            </a:srgbClr>
          </a:solidFill>
          <a:ln w="25400">
            <a:solidFill>
              <a:srgbClr val="0070C0"/>
            </a:solidFill>
            <a:miter lim="800000"/>
            <a:headEnd/>
            <a:tailEnd/>
          </a:ln>
          <a:scene3d>
            <a:camera prst="orthographicFront">
              <a:rot lat="1800000" lon="600000" rev="21594000"/>
            </a:camera>
            <a:lightRig rig="threePt" dir="t"/>
          </a:scene3d>
        </p:spPr>
        <p:txBody>
          <a:bodyPr wrap="none" anchor="ctr"/>
          <a:lstStyle/>
          <a:p>
            <a:pPr defTabSz="912813">
              <a:defRPr/>
            </a:pPr>
            <a:endParaRPr lang="ru-RU"/>
          </a:p>
        </p:txBody>
      </p:sp>
      <p:sp>
        <p:nvSpPr>
          <p:cNvPr id="25615" name="AutoShape 11"/>
          <p:cNvSpPr>
            <a:spLocks noChangeArrowheads="1"/>
          </p:cNvSpPr>
          <p:nvPr/>
        </p:nvSpPr>
        <p:spPr bwMode="auto">
          <a:xfrm rot="2313247">
            <a:off x="5591175" y="3132138"/>
            <a:ext cx="1984375" cy="525462"/>
          </a:xfrm>
          <a:prstGeom prst="curvedDownArrow">
            <a:avLst>
              <a:gd name="adj1" fmla="val 49094"/>
              <a:gd name="adj2" fmla="val 105985"/>
              <a:gd name="adj3" fmla="val 83417"/>
            </a:avLst>
          </a:prstGeom>
          <a:solidFill>
            <a:srgbClr val="79ADEB">
              <a:alpha val="49803"/>
            </a:srgbClr>
          </a:solidFill>
          <a:ln w="25400">
            <a:solidFill>
              <a:srgbClr val="007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2813"/>
            <a:endParaRPr lang="ru-RU" altLang="ru-RU"/>
          </a:p>
        </p:txBody>
      </p:sp>
      <p:sp>
        <p:nvSpPr>
          <p:cNvPr id="25616" name="AutoShape 12"/>
          <p:cNvSpPr>
            <a:spLocks noChangeArrowheads="1"/>
          </p:cNvSpPr>
          <p:nvPr/>
        </p:nvSpPr>
        <p:spPr bwMode="auto">
          <a:xfrm>
            <a:off x="4214813" y="3000375"/>
            <a:ext cx="776287" cy="977900"/>
          </a:xfrm>
          <a:prstGeom prst="downArrow">
            <a:avLst>
              <a:gd name="adj1" fmla="val 50000"/>
              <a:gd name="adj2" fmla="val 28495"/>
            </a:avLst>
          </a:prstGeom>
          <a:solidFill>
            <a:srgbClr val="79ADEB">
              <a:alpha val="49803"/>
            </a:srgbClr>
          </a:solidFill>
          <a:ln w="25400">
            <a:solidFill>
              <a:srgbClr val="007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2813"/>
            <a:endParaRPr lang="ru-RU" altLang="ru-RU"/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7000875" y="1285875"/>
            <a:ext cx="1992313" cy="1500188"/>
          </a:xfrm>
          <a:prstGeom prst="rect">
            <a:avLst/>
          </a:prstGeom>
          <a:solidFill>
            <a:srgbClr val="79ADEB">
              <a:alpha val="9000"/>
            </a:srgbClr>
          </a:solidFill>
          <a:ln w="25400">
            <a:solidFill>
              <a:srgbClr val="0070C0"/>
            </a:solidFill>
            <a:miter lim="800000"/>
            <a:headEnd/>
            <a:tailEnd/>
          </a:ln>
        </p:spPr>
        <p:txBody>
          <a:bodyPr lIns="108000" tIns="0" rIns="108000" bIns="0"/>
          <a:lstStyle>
            <a:lvl1pPr defTabSz="912813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12813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12813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12813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12813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endParaRPr lang="ru-RU" altLang="ru-RU" sz="12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9" name="Стрелка вправо 18"/>
          <p:cNvSpPr/>
          <p:nvPr/>
        </p:nvSpPr>
        <p:spPr>
          <a:xfrm>
            <a:off x="5970588" y="1690688"/>
            <a:ext cx="966787" cy="757237"/>
          </a:xfrm>
          <a:prstGeom prst="rightArrow">
            <a:avLst/>
          </a:prstGeom>
          <a:solidFill>
            <a:srgbClr val="79ADEB">
              <a:alpha val="49804"/>
            </a:srgbClr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Стрелка влево 19"/>
          <p:cNvSpPr/>
          <p:nvPr/>
        </p:nvSpPr>
        <p:spPr>
          <a:xfrm>
            <a:off x="2281238" y="1643063"/>
            <a:ext cx="893762" cy="836612"/>
          </a:xfrm>
          <a:prstGeom prst="leftArrow">
            <a:avLst/>
          </a:prstGeom>
          <a:solidFill>
            <a:srgbClr val="79ADEB">
              <a:alpha val="49804"/>
            </a:srgbClr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3429000" y="4857750"/>
            <a:ext cx="2155825" cy="1581150"/>
          </a:xfrm>
          <a:prstGeom prst="rect">
            <a:avLst/>
          </a:prstGeom>
          <a:solidFill>
            <a:srgbClr val="79ADEB">
              <a:alpha val="6000"/>
            </a:srgbClr>
          </a:solidFill>
          <a:ln w="25400">
            <a:solidFill>
              <a:srgbClr val="0070C0"/>
            </a:solidFill>
            <a:miter lim="800000"/>
            <a:headEnd/>
            <a:tailEnd/>
          </a:ln>
        </p:spPr>
        <p:txBody>
          <a:bodyPr lIns="108000" tIns="0" rIns="108000" bIns="0"/>
          <a:lstStyle>
            <a:lvl1pPr defTabSz="912813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12813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12813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12813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12813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endParaRPr lang="ru-RU" altLang="ru-RU" sz="12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5" name="TextBox 25"/>
          <p:cNvSpPr>
            <a:spLocks noChangeArrowheads="1"/>
          </p:cNvSpPr>
          <p:nvPr/>
        </p:nvSpPr>
        <p:spPr bwMode="auto">
          <a:xfrm>
            <a:off x="0" y="2857500"/>
            <a:ext cx="2500313" cy="830997"/>
          </a:xfrm>
          <a:custGeom>
            <a:avLst/>
            <a:gdLst>
              <a:gd name="T0" fmla="*/ 0 w 3929090"/>
              <a:gd name="T1" fmla="*/ 0 h 2585323"/>
              <a:gd name="T2" fmla="*/ 3281072 w 3929090"/>
              <a:gd name="T3" fmla="*/ 0 h 2585323"/>
              <a:gd name="T4" fmla="*/ 3281072 w 3929090"/>
              <a:gd name="T5" fmla="*/ 11321709 h 2585323"/>
              <a:gd name="T6" fmla="*/ 0 w 3929090"/>
              <a:gd name="T7" fmla="*/ 11321709 h 2585323"/>
              <a:gd name="T8" fmla="*/ 0 w 3929090"/>
              <a:gd name="T9" fmla="*/ 0 h 25853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929090"/>
              <a:gd name="T16" fmla="*/ 0 h 2585323"/>
              <a:gd name="T17" fmla="*/ 3929090 w 3929090"/>
              <a:gd name="T18" fmla="*/ 2585323 h 25853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929090" h="2585323">
                <a:moveTo>
                  <a:pt x="0" y="0"/>
                </a:moveTo>
                <a:lnTo>
                  <a:pt x="3929090" y="0"/>
                </a:lnTo>
                <a:lnTo>
                  <a:pt x="3929090" y="2585323"/>
                </a:lnTo>
                <a:lnTo>
                  <a:pt x="0" y="2585323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Дошкольное образование – </a:t>
            </a:r>
          </a:p>
          <a:p>
            <a:pPr algn="ctr">
              <a:defRPr/>
            </a:pPr>
            <a:r>
              <a:rPr lang="ru-RU" alt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64 453 568,00 рублей</a:t>
            </a:r>
            <a:r>
              <a:rPr lang="ru-RU" alt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14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22" name="TextBox 25"/>
          <p:cNvSpPr>
            <a:spLocks noChangeArrowheads="1"/>
          </p:cNvSpPr>
          <p:nvPr/>
        </p:nvSpPr>
        <p:spPr bwMode="auto">
          <a:xfrm>
            <a:off x="178593" y="3764816"/>
            <a:ext cx="2143125" cy="830997"/>
          </a:xfrm>
          <a:custGeom>
            <a:avLst/>
            <a:gdLst>
              <a:gd name="T0" fmla="*/ 0 w 3929090"/>
              <a:gd name="T1" fmla="*/ 0 h 2585323"/>
              <a:gd name="T2" fmla="*/ 1 w 3929090"/>
              <a:gd name="T3" fmla="*/ 0 h 2585323"/>
              <a:gd name="T4" fmla="*/ 1 w 3929090"/>
              <a:gd name="T5" fmla="*/ 0 h 2585323"/>
              <a:gd name="T6" fmla="*/ 0 w 3929090"/>
              <a:gd name="T7" fmla="*/ 0 h 2585323"/>
              <a:gd name="T8" fmla="*/ 0 w 3929090"/>
              <a:gd name="T9" fmla="*/ 0 h 25853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929090"/>
              <a:gd name="T16" fmla="*/ 0 h 2585323"/>
              <a:gd name="T17" fmla="*/ 3929090 w 3929090"/>
              <a:gd name="T18" fmla="*/ 2585323 h 25853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929090" h="2585323">
                <a:moveTo>
                  <a:pt x="0" y="0"/>
                </a:moveTo>
                <a:lnTo>
                  <a:pt x="3929090" y="0"/>
                </a:lnTo>
                <a:lnTo>
                  <a:pt x="3929090" y="2585323"/>
                </a:lnTo>
                <a:lnTo>
                  <a:pt x="0" y="2585323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912813"/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Общее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образование -</a:t>
            </a:r>
            <a:endParaRPr lang="ru-RU" altLang="ru-RU" sz="1600" b="1" dirty="0">
              <a:latin typeface="Times New Roman" pitchFamily="18" charset="0"/>
              <a:cs typeface="Times New Roman" pitchFamily="18" charset="0"/>
            </a:endParaRPr>
          </a:p>
          <a:p>
            <a:pPr algn="ctr" defTabSz="912813"/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257 974 096,00 рублей.</a:t>
            </a:r>
            <a:endParaRPr lang="ru-RU" alt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5"/>
          <p:cNvSpPr>
            <a:spLocks noChangeArrowheads="1"/>
          </p:cNvSpPr>
          <p:nvPr/>
        </p:nvSpPr>
        <p:spPr bwMode="auto">
          <a:xfrm>
            <a:off x="3071813" y="4071938"/>
            <a:ext cx="2786062" cy="830997"/>
          </a:xfrm>
          <a:custGeom>
            <a:avLst/>
            <a:gdLst>
              <a:gd name="T0" fmla="*/ 0 w 3929090"/>
              <a:gd name="T1" fmla="*/ 0 h 2585323"/>
              <a:gd name="T2" fmla="*/ 3281072 w 3929090"/>
              <a:gd name="T3" fmla="*/ 0 h 2585323"/>
              <a:gd name="T4" fmla="*/ 3281072 w 3929090"/>
              <a:gd name="T5" fmla="*/ 11321709 h 2585323"/>
              <a:gd name="T6" fmla="*/ 0 w 3929090"/>
              <a:gd name="T7" fmla="*/ 11321709 h 2585323"/>
              <a:gd name="T8" fmla="*/ 0 w 3929090"/>
              <a:gd name="T9" fmla="*/ 0 h 25853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929090"/>
              <a:gd name="T16" fmla="*/ 0 h 2585323"/>
              <a:gd name="T17" fmla="*/ 3929090 w 3929090"/>
              <a:gd name="T18" fmla="*/ 2585323 h 25853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929090" h="2585323">
                <a:moveTo>
                  <a:pt x="0" y="0"/>
                </a:moveTo>
                <a:lnTo>
                  <a:pt x="3929090" y="0"/>
                </a:lnTo>
                <a:lnTo>
                  <a:pt x="3929090" y="2585323"/>
                </a:lnTo>
                <a:lnTo>
                  <a:pt x="0" y="2585323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2813"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Дополнительное образование детей – </a:t>
            </a:r>
            <a:r>
              <a:rPr lang="ru-RU" alt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30 859 908,00 рублей</a:t>
            </a:r>
            <a:r>
              <a:rPr lang="ru-RU" alt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5"/>
          <p:cNvSpPr>
            <a:spLocks noChangeArrowheads="1"/>
          </p:cNvSpPr>
          <p:nvPr/>
        </p:nvSpPr>
        <p:spPr bwMode="auto">
          <a:xfrm>
            <a:off x="6858000" y="4000500"/>
            <a:ext cx="2143125" cy="738664"/>
          </a:xfrm>
          <a:custGeom>
            <a:avLst/>
            <a:gdLst>
              <a:gd name="T0" fmla="*/ 0 w 3929090"/>
              <a:gd name="T1" fmla="*/ 0 h 2585323"/>
              <a:gd name="T2" fmla="*/ 3281072 w 3929090"/>
              <a:gd name="T3" fmla="*/ 0 h 2585323"/>
              <a:gd name="T4" fmla="*/ 3281072 w 3929090"/>
              <a:gd name="T5" fmla="*/ 11321709 h 2585323"/>
              <a:gd name="T6" fmla="*/ 0 w 3929090"/>
              <a:gd name="T7" fmla="*/ 11321709 h 2585323"/>
              <a:gd name="T8" fmla="*/ 0 w 3929090"/>
              <a:gd name="T9" fmla="*/ 0 h 25853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929090"/>
              <a:gd name="T16" fmla="*/ 0 h 2585323"/>
              <a:gd name="T17" fmla="*/ 3929090 w 3929090"/>
              <a:gd name="T18" fmla="*/ 2585323 h 25853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929090" h="2585323">
                <a:moveTo>
                  <a:pt x="0" y="0"/>
                </a:moveTo>
                <a:lnTo>
                  <a:pt x="3929090" y="0"/>
                </a:lnTo>
                <a:lnTo>
                  <a:pt x="3929090" y="2585323"/>
                </a:lnTo>
                <a:lnTo>
                  <a:pt x="0" y="2585323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2813">
              <a:defRPr/>
            </a:pPr>
            <a:r>
              <a:rPr lang="ru-RU" alt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Другие  </a:t>
            </a:r>
            <a:r>
              <a:rPr lang="ru-RU" altLang="ru-RU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вопросы в области образования– </a:t>
            </a:r>
          </a:p>
          <a:p>
            <a:pPr algn="ctr" defTabSz="912813">
              <a:defRPr/>
            </a:pPr>
            <a:r>
              <a:rPr lang="ru-RU" alt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30 703 687,35,00 рублей.</a:t>
            </a:r>
            <a:endParaRPr lang="ru-RU" altLang="ru-RU" sz="14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5"/>
          <p:cNvSpPr>
            <a:spLocks noChangeArrowheads="1"/>
          </p:cNvSpPr>
          <p:nvPr/>
        </p:nvSpPr>
        <p:spPr bwMode="auto">
          <a:xfrm>
            <a:off x="6786563" y="2857500"/>
            <a:ext cx="2214562" cy="738188"/>
          </a:xfrm>
          <a:custGeom>
            <a:avLst/>
            <a:gdLst>
              <a:gd name="T0" fmla="*/ 0 w 3929090"/>
              <a:gd name="T1" fmla="*/ 0 h 2585323"/>
              <a:gd name="T2" fmla="*/ 3281072 w 3929090"/>
              <a:gd name="T3" fmla="*/ 0 h 2585323"/>
              <a:gd name="T4" fmla="*/ 3281072 w 3929090"/>
              <a:gd name="T5" fmla="*/ 11321709 h 2585323"/>
              <a:gd name="T6" fmla="*/ 0 w 3929090"/>
              <a:gd name="T7" fmla="*/ 11321709 h 2585323"/>
              <a:gd name="T8" fmla="*/ 0 w 3929090"/>
              <a:gd name="T9" fmla="*/ 0 h 25853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929090"/>
              <a:gd name="T16" fmla="*/ 0 h 2585323"/>
              <a:gd name="T17" fmla="*/ 3929090 w 3929090"/>
              <a:gd name="T18" fmla="*/ 2585323 h 25853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929090" h="2585323">
                <a:moveTo>
                  <a:pt x="0" y="0"/>
                </a:moveTo>
                <a:lnTo>
                  <a:pt x="3929090" y="0"/>
                </a:lnTo>
                <a:lnTo>
                  <a:pt x="3929090" y="2585323"/>
                </a:lnTo>
                <a:lnTo>
                  <a:pt x="0" y="2585323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Молодежная политика и оздоровление детей – </a:t>
            </a:r>
          </a:p>
          <a:p>
            <a:pPr algn="ctr">
              <a:defRPr/>
            </a:pPr>
            <a:r>
              <a:rPr lang="ru-RU" alt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1 730 000,00 рублей.</a:t>
            </a:r>
            <a:endParaRPr lang="ru-RU" altLang="ru-RU" sz="14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6" descr="http://edu.vgasu.vrn.ru/sub-faculties/pb/Shared%20Documents/%D0%A4%D0%BE%D1%82%D0%BE%D0%B3%D1%80%D0%B0%D1%84%D0%B8%D0%B8%20%D0%BA%D0%B0%D1%84%D0%B5%D0%B4%D1%80%D1%8B/%D0%AD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5857875"/>
            <a:ext cx="1071563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Picture 4" descr="http://gukovest.ru/old/images/stories/_sot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25" y="2714625"/>
            <a:ext cx="285750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2" descr="http://www.funlib.ru/cimg/2014/101918/442570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2786063"/>
            <a:ext cx="2928938" cy="2000250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3" name="Rectangle 7"/>
          <p:cNvSpPr>
            <a:spLocks noChangeArrowheads="1"/>
          </p:cNvSpPr>
          <p:nvPr/>
        </p:nvSpPr>
        <p:spPr bwMode="auto">
          <a:xfrm>
            <a:off x="142844" y="1285860"/>
            <a:ext cx="2928958" cy="3500462"/>
          </a:xfrm>
          <a:prstGeom prst="rect">
            <a:avLst/>
          </a:prstGeom>
          <a:solidFill>
            <a:srgbClr val="FF9966">
              <a:alpha val="5882"/>
            </a:srgbClr>
          </a:solidFill>
          <a:ln w="19050">
            <a:solidFill>
              <a:schemeClr val="accent5">
                <a:lumMod val="50000"/>
              </a:schemeClr>
            </a:solidFill>
            <a:miter lim="800000"/>
            <a:headEnd/>
            <a:tailEnd/>
          </a:ln>
        </p:spPr>
        <p:txBody>
          <a:bodyPr lIns="108000" tIns="0" rIns="108000" bIns="0"/>
          <a:lstStyle>
            <a:lvl1pPr defTabSz="912813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12813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12813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12813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12813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1400" b="1" dirty="0" smtClean="0">
                <a:ln>
                  <a:solidFill>
                    <a:schemeClr val="tx1"/>
                  </a:solidFill>
                </a:ln>
              </a:rPr>
              <a:t>В рамках подпрограммы «Сохранение и развитие библиотечно-информационного дела в </a:t>
            </a:r>
            <a:r>
              <a:rPr lang="ru-RU" altLang="ru-RU" sz="1400" b="1" dirty="0" err="1" smtClean="0">
                <a:ln>
                  <a:solidFill>
                    <a:schemeClr val="tx1"/>
                  </a:solidFill>
                </a:ln>
              </a:rPr>
              <a:t>Яковлевском</a:t>
            </a:r>
            <a:r>
              <a:rPr lang="ru-RU" altLang="ru-RU" sz="1400" b="1" dirty="0" smtClean="0">
                <a:ln>
                  <a:solidFill>
                    <a:schemeClr val="tx1"/>
                  </a:solidFill>
                </a:ln>
              </a:rPr>
              <a:t> районе» на 2019-2025 годы расходы по плану предусмотрены в сумме                17 425 000,00 рублей.</a:t>
            </a:r>
            <a:endParaRPr lang="ru-RU" altLang="ru-RU" sz="1400" b="1" dirty="0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3214678" y="1714488"/>
            <a:ext cx="2796313" cy="19107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0180" name="Line 4"/>
          <p:cNvSpPr>
            <a:spLocks noChangeShapeType="1"/>
          </p:cNvSpPr>
          <p:nvPr/>
        </p:nvSpPr>
        <p:spPr bwMode="auto">
          <a:xfrm>
            <a:off x="285750" y="1143000"/>
            <a:ext cx="8496300" cy="0"/>
          </a:xfrm>
          <a:prstGeom prst="line">
            <a:avLst/>
          </a:prstGeom>
          <a:noFill/>
          <a:ln w="47625" cmpd="dbl">
            <a:solidFill>
              <a:schemeClr val="accent1">
                <a:lumMod val="50000"/>
              </a:schemeClr>
            </a:solidFill>
            <a:round/>
            <a:headEnd/>
            <a:tailEnd/>
          </a:ln>
          <a:ex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0182" name="AutoShape 6"/>
          <p:cNvSpPr>
            <a:spLocks noChangeArrowheads="1"/>
          </p:cNvSpPr>
          <p:nvPr/>
        </p:nvSpPr>
        <p:spPr bwMode="auto">
          <a:xfrm>
            <a:off x="3214678" y="1714488"/>
            <a:ext cx="2796313" cy="1910772"/>
          </a:xfrm>
          <a:prstGeom prst="roundRect">
            <a:avLst>
              <a:gd name="adj" fmla="val 16667"/>
            </a:avLst>
          </a:prstGeom>
          <a:noFill/>
          <a:ln w="19050">
            <a:noFill/>
            <a:miter lim="800000"/>
            <a:headEnd/>
            <a:tailEnd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 lIns="0" tIns="0" rIns="0" bIns="0" anchor="b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defTabSz="912813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12813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12813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12813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12813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endParaRPr lang="ru-RU" alt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40 094 434,00 рублей</a:t>
            </a:r>
            <a:endParaRPr lang="ru-RU" alt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6143636" y="1428736"/>
            <a:ext cx="2857520" cy="3429024"/>
          </a:xfrm>
          <a:prstGeom prst="rect">
            <a:avLst/>
          </a:prstGeom>
          <a:solidFill>
            <a:schemeClr val="tx1">
              <a:alpha val="3000"/>
            </a:schemeClr>
          </a:solidFill>
          <a:ln w="19050">
            <a:solidFill>
              <a:schemeClr val="accent5">
                <a:lumMod val="50000"/>
              </a:schemeClr>
            </a:solidFill>
            <a:miter lim="800000"/>
            <a:headEnd/>
            <a:tailEnd/>
          </a:ln>
        </p:spPr>
        <p:txBody>
          <a:bodyPr lIns="108000" tIns="0" rIns="108000" bIns="0"/>
          <a:lstStyle>
            <a:lvl1pPr defTabSz="912813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12813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12813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12813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12813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1300" b="1" dirty="0" smtClean="0">
                <a:ln>
                  <a:solidFill>
                    <a:schemeClr val="tx1"/>
                  </a:solidFill>
                </a:ln>
              </a:rPr>
              <a:t>На мероприятия подпрограммы «Сохранение и развитие культуры в </a:t>
            </a:r>
            <a:r>
              <a:rPr lang="ru-RU" altLang="ru-RU" sz="1300" b="1" dirty="0" err="1" smtClean="0">
                <a:ln>
                  <a:solidFill>
                    <a:schemeClr val="tx1"/>
                  </a:solidFill>
                </a:ln>
              </a:rPr>
              <a:t>Яковлевском</a:t>
            </a:r>
            <a:r>
              <a:rPr lang="ru-RU" altLang="ru-RU" sz="1300" b="1" dirty="0" smtClean="0">
                <a:ln>
                  <a:solidFill>
                    <a:schemeClr val="tx1"/>
                  </a:solidFill>
                </a:ln>
              </a:rPr>
              <a:t> муниципальном районе» на 2019-2025 годы расходы запланированы в сумме                 16 421 434,00 рублей</a:t>
            </a:r>
            <a:endParaRPr lang="ru-RU" altLang="ru-RU" sz="1200" b="1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27658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142875"/>
            <a:ext cx="8229600" cy="92075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defTabSz="912813" eaLnBrk="1" hangingPunct="1">
              <a:lnSpc>
                <a:spcPct val="100000"/>
              </a:lnSpc>
            </a:pPr>
            <a:r>
              <a:rPr lang="ru-RU" altLang="ru-RU" sz="2800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Расходы бюджета </a:t>
            </a:r>
            <a:r>
              <a:rPr lang="ru-RU" altLang="ru-RU" sz="2800" b="1" cap="none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Яковлевского</a:t>
            </a:r>
            <a:r>
              <a:rPr lang="ru-RU" altLang="ru-RU" sz="2800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муниципального района в 2023 году на культуру, кинематографию</a:t>
            </a:r>
          </a:p>
        </p:txBody>
      </p:sp>
      <p:sp>
        <p:nvSpPr>
          <p:cNvPr id="29" name="Rectangle 7"/>
          <p:cNvSpPr>
            <a:spLocks noChangeArrowheads="1"/>
          </p:cNvSpPr>
          <p:nvPr/>
        </p:nvSpPr>
        <p:spPr bwMode="auto">
          <a:xfrm>
            <a:off x="142844" y="5000636"/>
            <a:ext cx="2928958" cy="1643074"/>
          </a:xfrm>
          <a:prstGeom prst="rect">
            <a:avLst/>
          </a:prstGeom>
          <a:solidFill>
            <a:srgbClr val="FF9966">
              <a:alpha val="5882"/>
            </a:srgbClr>
          </a:solidFill>
          <a:ln w="19050">
            <a:solidFill>
              <a:schemeClr val="accent5">
                <a:lumMod val="50000"/>
              </a:schemeClr>
            </a:solidFill>
            <a:miter lim="800000"/>
            <a:headEnd/>
            <a:tailEnd/>
          </a:ln>
        </p:spPr>
        <p:txBody>
          <a:bodyPr lIns="108000" tIns="0" rIns="108000" bIns="0"/>
          <a:lstStyle>
            <a:lvl1pPr defTabSz="912813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12813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12813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12813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12813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1200" b="1" dirty="0" smtClean="0">
                <a:ln>
                  <a:solidFill>
                    <a:schemeClr val="tx1"/>
                  </a:solidFill>
                </a:ln>
              </a:rPr>
              <a:t> </a:t>
            </a:r>
            <a:r>
              <a:rPr lang="ru-RU" altLang="ru-RU" sz="1600" b="1" dirty="0" smtClean="0">
                <a:ln>
                  <a:solidFill>
                    <a:schemeClr val="tx1"/>
                  </a:solidFill>
                </a:ln>
              </a:rPr>
              <a:t>По подпрограмме «Пожарная безопасность» в учреждениях культуры запланировано 304 000,00 рублей</a:t>
            </a:r>
            <a:endParaRPr lang="ru-RU" altLang="ru-RU" sz="1600" b="1" dirty="0" smtClean="0"/>
          </a:p>
        </p:txBody>
      </p:sp>
      <p:sp>
        <p:nvSpPr>
          <p:cNvPr id="30" name="Rectangle 7"/>
          <p:cNvSpPr>
            <a:spLocks noChangeArrowheads="1"/>
          </p:cNvSpPr>
          <p:nvPr/>
        </p:nvSpPr>
        <p:spPr bwMode="auto">
          <a:xfrm>
            <a:off x="6143636" y="4929198"/>
            <a:ext cx="2857520" cy="1643074"/>
          </a:xfrm>
          <a:prstGeom prst="rect">
            <a:avLst/>
          </a:prstGeom>
          <a:solidFill>
            <a:srgbClr val="FF9966">
              <a:alpha val="5882"/>
            </a:srgbClr>
          </a:solidFill>
          <a:ln w="19050">
            <a:solidFill>
              <a:schemeClr val="accent5">
                <a:lumMod val="50000"/>
              </a:schemeClr>
            </a:solidFill>
            <a:miter lim="800000"/>
            <a:headEnd/>
            <a:tailEnd/>
          </a:ln>
        </p:spPr>
        <p:txBody>
          <a:bodyPr lIns="108000" tIns="0" rIns="108000" bIns="0"/>
          <a:lstStyle>
            <a:lvl1pPr defTabSz="912813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12813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12813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12813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12813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1600" b="1" dirty="0" smtClean="0">
                <a:ln>
                  <a:solidFill>
                    <a:schemeClr val="tx1"/>
                  </a:solidFill>
                </a:ln>
              </a:rPr>
              <a:t>На обеспечение деятельности МКУ «Управление культуры» запланировано средств в сумме 5 000 000,00 рублей</a:t>
            </a:r>
            <a:endParaRPr lang="ru-RU" altLang="ru-RU" sz="1600" b="1" dirty="0" smtClean="0"/>
          </a:p>
        </p:txBody>
      </p:sp>
      <p:sp>
        <p:nvSpPr>
          <p:cNvPr id="31" name="Rectangle 7"/>
          <p:cNvSpPr>
            <a:spLocks noChangeArrowheads="1"/>
          </p:cNvSpPr>
          <p:nvPr/>
        </p:nvSpPr>
        <p:spPr bwMode="auto">
          <a:xfrm>
            <a:off x="3214678" y="3786190"/>
            <a:ext cx="2857520" cy="2786082"/>
          </a:xfrm>
          <a:prstGeom prst="rect">
            <a:avLst/>
          </a:prstGeom>
          <a:solidFill>
            <a:srgbClr val="FF9966">
              <a:alpha val="5882"/>
            </a:srgbClr>
          </a:solidFill>
          <a:ln w="19050">
            <a:solidFill>
              <a:schemeClr val="accent5">
                <a:lumMod val="50000"/>
              </a:schemeClr>
            </a:solidFill>
            <a:miter lim="800000"/>
            <a:headEnd/>
            <a:tailEnd/>
          </a:ln>
        </p:spPr>
        <p:txBody>
          <a:bodyPr lIns="108000" tIns="0" rIns="108000" bIns="0"/>
          <a:lstStyle>
            <a:lvl1pPr defTabSz="912813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12813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12813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12813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12813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1400" b="1" dirty="0" smtClean="0">
                <a:ln>
                  <a:solidFill>
                    <a:schemeClr val="tx1"/>
                  </a:solidFill>
                </a:ln>
              </a:rPr>
              <a:t>На реализацию подпрограммы «Патриотическое воспитание граждан Российской Федерации в </a:t>
            </a:r>
            <a:r>
              <a:rPr lang="ru-RU" altLang="ru-RU" sz="1400" b="1" dirty="0" err="1" smtClean="0">
                <a:ln>
                  <a:solidFill>
                    <a:schemeClr val="tx1"/>
                  </a:solidFill>
                </a:ln>
              </a:rPr>
              <a:t>Яковлевском</a:t>
            </a:r>
            <a:r>
              <a:rPr lang="ru-RU" altLang="ru-RU" sz="1400" b="1" dirty="0" smtClean="0">
                <a:ln>
                  <a:solidFill>
                    <a:schemeClr val="tx1"/>
                  </a:solidFill>
                </a:ln>
              </a:rPr>
              <a:t> районе» на 2019-2025 годы предусмотрено        500 000  рублей</a:t>
            </a:r>
            <a:r>
              <a:rPr lang="ru-RU" altLang="ru-RU" sz="1400" b="1" dirty="0" smtClean="0"/>
              <a:t>.</a:t>
            </a:r>
          </a:p>
        </p:txBody>
      </p:sp>
      <p:pic>
        <p:nvPicPr>
          <p:cNvPr id="27662" name="Picture 8" descr="http://www.funlib.ru/cimg/2014/102115/470042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5286375"/>
            <a:ext cx="178593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3" name="Picture 12" descr="http://bestseller.kz/upload/iblock/89f/89f91ed15fcf5f5f1bf2cffb3fdeb1f4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5" y="5072063"/>
            <a:ext cx="1000125" cy="135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1428750"/>
            <a:ext cx="2214562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22" y="1124744"/>
            <a:ext cx="1922106" cy="1488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475850" y="1578055"/>
            <a:ext cx="2236096" cy="14158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86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34975" y="511175"/>
            <a:ext cx="8709025" cy="465138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defTabSz="912813" eaLnBrk="1" hangingPunct="1"/>
            <a:r>
              <a:rPr lang="ru-RU" sz="2400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Расходы в 2023 году на социальную политику</a:t>
            </a:r>
          </a:p>
        </p:txBody>
      </p:sp>
      <p:sp>
        <p:nvSpPr>
          <p:cNvPr id="50180" name="Line 4"/>
          <p:cNvSpPr>
            <a:spLocks noChangeShapeType="1"/>
          </p:cNvSpPr>
          <p:nvPr/>
        </p:nvSpPr>
        <p:spPr bwMode="auto">
          <a:xfrm>
            <a:off x="38100" y="980728"/>
            <a:ext cx="8496300" cy="0"/>
          </a:xfrm>
          <a:prstGeom prst="line">
            <a:avLst/>
          </a:prstGeom>
          <a:noFill/>
          <a:ln w="47625" cmpd="dbl">
            <a:solidFill>
              <a:schemeClr val="accent5">
                <a:lumMod val="25000"/>
              </a:schemeClr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0183" name="Rectangle 7"/>
          <p:cNvSpPr>
            <a:spLocks noChangeArrowheads="1"/>
          </p:cNvSpPr>
          <p:nvPr/>
        </p:nvSpPr>
        <p:spPr bwMode="auto">
          <a:xfrm>
            <a:off x="38100" y="4834987"/>
            <a:ext cx="2928938" cy="1880137"/>
          </a:xfrm>
          <a:prstGeom prst="rect">
            <a:avLst/>
          </a:prstGeom>
          <a:solidFill>
            <a:schemeClr val="accent5">
              <a:alpha val="8000"/>
            </a:schemeClr>
          </a:solidFill>
          <a:ln w="19050">
            <a:solidFill>
              <a:schemeClr val="bg2"/>
            </a:solidFill>
            <a:miter lim="800000"/>
            <a:headEnd/>
            <a:tailEnd/>
          </a:ln>
        </p:spPr>
        <p:txBody>
          <a:bodyPr lIns="108000" tIns="0" rIns="108000" bIns="0"/>
          <a:lstStyle>
            <a:lvl1pPr defTabSz="912813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12813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12813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12813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12813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sz="1200" b="1" dirty="0" smtClean="0"/>
              <a:t>По Подпрограмме «Доступная среда» на 2019 – 2025 годы предусмотрены расходы на </a:t>
            </a:r>
            <a:r>
              <a:rPr lang="ru-RU" altLang="ru-RU" sz="1100" b="1" dirty="0" smtClean="0"/>
              <a:t>обеспечение  беспрепятственного доступа инвалидов к  объектам социальной инфраструктуры  в сумме </a:t>
            </a:r>
            <a:r>
              <a:rPr lang="ru-RU" altLang="ru-RU" sz="1100" b="1" dirty="0" smtClean="0">
                <a:solidFill>
                  <a:srgbClr val="FF0000"/>
                </a:solidFill>
              </a:rPr>
              <a:t>1 058 000  рублей</a:t>
            </a:r>
            <a:r>
              <a:rPr lang="ru-RU" altLang="ru-RU" sz="1100" b="1" dirty="0" smtClean="0"/>
              <a:t>.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endParaRPr lang="ru-RU" altLang="ru-RU" sz="1100" b="1" dirty="0" smtClean="0"/>
          </a:p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1100" b="1" dirty="0" smtClean="0"/>
              <a:t>На обеспечение мер социальной поддержки педагогическим работникам предусмотрены субвенции из краевого бюджета в сумме </a:t>
            </a:r>
            <a:r>
              <a:rPr lang="ru-RU" altLang="ru-RU" sz="1100" b="1" dirty="0" smtClean="0">
                <a:solidFill>
                  <a:srgbClr val="FF0000"/>
                </a:solidFill>
              </a:rPr>
              <a:t>1 805 000 рублей</a:t>
            </a:r>
            <a:r>
              <a:rPr lang="ru-RU" altLang="ru-RU" sz="1100" b="1" dirty="0" smtClean="0"/>
              <a:t>.</a:t>
            </a:r>
          </a:p>
        </p:txBody>
      </p:sp>
      <p:sp>
        <p:nvSpPr>
          <p:cNvPr id="8" name="Стрелка вправо 7"/>
          <p:cNvSpPr/>
          <p:nvPr/>
        </p:nvSpPr>
        <p:spPr>
          <a:xfrm>
            <a:off x="5796756" y="2168595"/>
            <a:ext cx="693738" cy="485775"/>
          </a:xfrm>
          <a:prstGeom prst="rightArrow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 rot="10800000">
            <a:off x="2643187" y="2051050"/>
            <a:ext cx="622300" cy="469900"/>
          </a:xfrm>
          <a:prstGeom prst="rightArrow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683" name="TextBox 9"/>
          <p:cNvSpPr txBox="1">
            <a:spLocks noChangeArrowheads="1"/>
          </p:cNvSpPr>
          <p:nvPr/>
        </p:nvSpPr>
        <p:spPr bwMode="auto">
          <a:xfrm>
            <a:off x="2833688" y="1054835"/>
            <a:ext cx="34476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87 423 873,97 рублей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84" name="TextBox 9"/>
          <p:cNvSpPr txBox="1">
            <a:spLocks noChangeArrowheads="1"/>
          </p:cNvSpPr>
          <p:nvPr/>
        </p:nvSpPr>
        <p:spPr bwMode="auto">
          <a:xfrm>
            <a:off x="41062" y="2654370"/>
            <a:ext cx="2681521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dirty="0">
                <a:latin typeface="Times New Roman" pitchFamily="18" charset="0"/>
                <a:cs typeface="Times New Roman" pitchFamily="18" charset="0"/>
              </a:rPr>
              <a:t>Пенсионное обеспечение</a:t>
            </a:r>
          </a:p>
          <a:p>
            <a:pPr algn="ctr" eaLnBrk="1" hangingPunct="1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Запланированы средства в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сумме            </a:t>
            </a:r>
            <a:r>
              <a:rPr lang="ru-RU" altLang="ru-RU" sz="1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2 800 000 рублей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выплату пенсии за выслугу лет муниципальным служащим</a:t>
            </a:r>
          </a:p>
        </p:txBody>
      </p:sp>
      <p:sp>
        <p:nvSpPr>
          <p:cNvPr id="28685" name="TextBox 9"/>
          <p:cNvSpPr txBox="1">
            <a:spLocks noChangeArrowheads="1"/>
          </p:cNvSpPr>
          <p:nvPr/>
        </p:nvSpPr>
        <p:spPr bwMode="auto">
          <a:xfrm>
            <a:off x="6143625" y="3462442"/>
            <a:ext cx="3000374" cy="1954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0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выплату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компенсация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части родительской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платы  за присмотр и уход за детьми за счет субвенции из краевого бюджета запланированы расходы в сумме   </a:t>
            </a:r>
            <a:r>
              <a:rPr lang="ru-RU" sz="1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3 577 887 рублей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 eaLnBrk="1" hangingPunct="1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реализацию государственного полномочия по социальной поддержке лиц, принявших на воспитание в семью детей, оставшихся без попечения родителей выделены субвенции в сумме </a:t>
            </a:r>
            <a:r>
              <a:rPr lang="ru-RU" sz="1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49 495 044,55 рублей.</a:t>
            </a:r>
            <a:endParaRPr lang="ru-RU" sz="11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86" name="TextBox 9"/>
          <p:cNvSpPr txBox="1">
            <a:spLocks noChangeArrowheads="1"/>
          </p:cNvSpPr>
          <p:nvPr/>
        </p:nvSpPr>
        <p:spPr bwMode="auto">
          <a:xfrm>
            <a:off x="3068658" y="3913643"/>
            <a:ext cx="3011785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обеспечение  жильем молодых семей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запланированы средства бюджетов всех уровней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в сумме </a:t>
            </a:r>
            <a:r>
              <a:rPr lang="ru-RU" altLang="ru-RU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2 116 536,75 рублей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 eaLnBrk="1" hangingPunct="1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Обеспечение  жилыми помещениями детей-сирот и детей, оставшихся без попечения родителей за счет средств краевого бюджета – </a:t>
            </a:r>
            <a:r>
              <a:rPr lang="ru-RU" altLang="ru-RU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13 447 582,67 рублей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 счет средств федерального бюджета  - </a:t>
            </a:r>
            <a:r>
              <a:rPr lang="ru-RU" altLang="ru-RU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12 784 770 рублей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 eaLnBrk="1" hangingPunct="1"/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Социальные выплаты на обеспечение  жильем граждан Российской Федерации, проживающих в сельской местности – </a:t>
            </a:r>
            <a:r>
              <a:rPr lang="ru-RU" altLang="ru-RU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71 316 рублей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трелка вправо 18"/>
          <p:cNvSpPr/>
          <p:nvPr/>
        </p:nvSpPr>
        <p:spPr>
          <a:xfrm rot="7922270">
            <a:off x="2840037" y="3208072"/>
            <a:ext cx="733425" cy="469900"/>
          </a:xfrm>
          <a:prstGeom prst="rightArrow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 rot="5400000">
            <a:off x="4352925" y="3336926"/>
            <a:ext cx="622300" cy="469900"/>
          </a:xfrm>
          <a:prstGeom prst="rightArrow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6080443" y="5685569"/>
            <a:ext cx="2956053" cy="767766"/>
          </a:xfrm>
          <a:prstGeom prst="rect">
            <a:avLst/>
          </a:prstGeom>
          <a:solidFill>
            <a:schemeClr val="accent5">
              <a:alpha val="8000"/>
            </a:schemeClr>
          </a:solidFill>
          <a:ln w="19050">
            <a:solidFill>
              <a:schemeClr val="bg2"/>
            </a:solidFill>
            <a:miter lim="800000"/>
            <a:headEnd/>
            <a:tailEnd/>
          </a:ln>
        </p:spPr>
        <p:txBody>
          <a:bodyPr lIns="108000" tIns="0" rIns="108000" bIns="0"/>
          <a:lstStyle>
            <a:lvl1pPr defTabSz="912813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12813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12813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12813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12813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endParaRPr lang="ru-RU" sz="1200" b="1" dirty="0" smtClean="0"/>
          </a:p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sz="1100" b="1" dirty="0" smtClean="0"/>
              <a:t>На мероприятия по социализации пожилых людей в обществе планируется направить</a:t>
            </a:r>
            <a:r>
              <a:rPr lang="ru-RU" altLang="ru-RU" sz="1100" b="1" dirty="0" smtClean="0"/>
              <a:t> </a:t>
            </a:r>
            <a:r>
              <a:rPr lang="ru-RU" altLang="ru-RU" sz="1100" b="1" dirty="0" smtClean="0">
                <a:solidFill>
                  <a:srgbClr val="FF0000"/>
                </a:solidFill>
              </a:rPr>
              <a:t>130 000 рублей</a:t>
            </a:r>
          </a:p>
        </p:txBody>
      </p:sp>
      <p:pic>
        <p:nvPicPr>
          <p:cNvPr id="28691" name="Picture 23" descr="http://vest-news.org/files/news_images/2016/07/21/83992_6167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81" y="3636082"/>
            <a:ext cx="2535682" cy="1168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Стрелка вправо 24"/>
          <p:cNvSpPr/>
          <p:nvPr/>
        </p:nvSpPr>
        <p:spPr>
          <a:xfrm rot="2736296">
            <a:off x="5474493" y="3227493"/>
            <a:ext cx="766763" cy="469900"/>
          </a:xfrm>
          <a:prstGeom prst="rightArrow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Palatino Linotype" pitchFamily="18" charset="0"/>
              </a:rPr>
              <a:t>Сведения о расходах с учетом интересов целевых групп на </a:t>
            </a:r>
            <a:r>
              <a:rPr lang="ru-RU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Palatino Linotype" pitchFamily="18" charset="0"/>
              </a:rPr>
              <a:t>2022 год, 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Palatino Linotype" pitchFamily="18" charset="0"/>
              </a:rPr>
              <a:t> </a:t>
            </a:r>
            <a:r>
              <a:rPr lang="ru-RU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Palatino Linotype" pitchFamily="18" charset="0"/>
              </a:rPr>
              <a:t>проект плановых назначений на 2023 год и плановый период 2024 и 2025 годов, рублей</a:t>
            </a:r>
            <a:endParaRPr lang="ru-RU" sz="1600" dirty="0">
              <a:latin typeface="Palatino Linotype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5560695"/>
              </p:ext>
            </p:extLst>
          </p:nvPr>
        </p:nvGraphicFramePr>
        <p:xfrm>
          <a:off x="179512" y="1124744"/>
          <a:ext cx="9001000" cy="55953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  <a:gridCol w="936104"/>
                <a:gridCol w="1728192"/>
                <a:gridCol w="1152128"/>
                <a:gridCol w="1224136"/>
                <a:gridCol w="1224136"/>
                <a:gridCol w="1152128"/>
              </a:tblGrid>
              <a:tr h="1008112">
                <a:tc rowSpan="2">
                  <a:txBody>
                    <a:bodyPr/>
                    <a:lstStyle/>
                    <a:p>
                      <a:r>
                        <a:rPr lang="ru-RU" sz="1200" dirty="0" smtClean="0"/>
                        <a:t>Целевая группа</a:t>
                      </a:r>
                      <a:endParaRPr lang="ru-RU" sz="12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1200" dirty="0" smtClean="0"/>
                        <a:t>Численность представителей целевой группы</a:t>
                      </a:r>
                      <a:endParaRPr lang="ru-RU" sz="12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1200" dirty="0" smtClean="0"/>
                        <a:t>Меры поддержки за счет средств бюджетов</a:t>
                      </a:r>
                      <a:endParaRPr lang="ru-RU" sz="12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ru-RU" sz="1200" dirty="0" smtClean="0"/>
                        <a:t>Объем расходов на поддержку, рублей</a:t>
                      </a:r>
                      <a:endParaRPr lang="ru-RU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</a:tr>
              <a:tr h="20522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Утверждено на 2022 год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Проект на 2023 год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Проект на 2024 год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Проект на 2025 год</a:t>
                      </a:r>
                      <a:endParaRPr lang="ru-RU" sz="1400" dirty="0"/>
                    </a:p>
                  </a:txBody>
                  <a:tcPr/>
                </a:tc>
              </a:tr>
              <a:tr h="20192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1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2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3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5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6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7</a:t>
                      </a:r>
                      <a:endParaRPr lang="ru-RU" sz="11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Родитель (законный представитель), внесший плату</a:t>
                      </a:r>
                      <a:r>
                        <a:rPr lang="ru-RU" sz="1100" baseline="0" dirty="0" smtClean="0"/>
                        <a:t> за присмотр и уход за детьми, посещающими образовательные организации дошкольного образования</a:t>
                      </a:r>
                      <a:r>
                        <a:rPr lang="ru-RU" sz="1100" dirty="0" smtClean="0"/>
                        <a:t> 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/>
                    </a:p>
                    <a:p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356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Компенсация части платы, взимаемой с родителей (законных представителей) за присмотр и уход за детьми, </a:t>
                      </a:r>
                      <a:r>
                        <a:rPr lang="ru-RU" sz="1100" dirty="0" err="1" smtClean="0"/>
                        <a:t>посещающи</a:t>
                      </a:r>
                      <a:endParaRPr lang="ru-RU" sz="1100" dirty="0" smtClean="0"/>
                    </a:p>
                    <a:p>
                      <a:r>
                        <a:rPr lang="ru-RU" sz="1100" dirty="0" smtClean="0"/>
                        <a:t>ми образовательные организации, </a:t>
                      </a:r>
                      <a:r>
                        <a:rPr lang="ru-RU" sz="1100" dirty="0" err="1" smtClean="0"/>
                        <a:t>реализ</a:t>
                      </a:r>
                      <a:r>
                        <a:rPr lang="ru-RU" sz="1100" dirty="0" smtClean="0"/>
                        <a:t> </a:t>
                      </a:r>
                      <a:r>
                        <a:rPr lang="ru-RU" sz="1100" dirty="0" err="1" smtClean="0"/>
                        <a:t>ующие</a:t>
                      </a:r>
                      <a:r>
                        <a:rPr lang="ru-RU" sz="1100" dirty="0" smtClean="0"/>
                        <a:t> образователь </a:t>
                      </a:r>
                      <a:r>
                        <a:rPr lang="ru-RU" sz="1100" dirty="0" err="1" smtClean="0"/>
                        <a:t>ные</a:t>
                      </a:r>
                      <a:r>
                        <a:rPr lang="ru-RU" sz="1100" dirty="0" smtClean="0"/>
                        <a:t> программы </a:t>
                      </a:r>
                      <a:r>
                        <a:rPr lang="ru-RU" sz="1100" dirty="0" err="1" smtClean="0"/>
                        <a:t>дошк</a:t>
                      </a:r>
                      <a:endParaRPr lang="ru-RU" sz="1100" dirty="0" smtClean="0"/>
                    </a:p>
                    <a:p>
                      <a:r>
                        <a:rPr lang="ru-RU" sz="1100" dirty="0" err="1" smtClean="0"/>
                        <a:t>ольного</a:t>
                      </a:r>
                      <a:r>
                        <a:rPr lang="ru-RU" sz="1100" baseline="0" dirty="0" smtClean="0"/>
                        <a:t> образования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/>
                    </a:p>
                    <a:p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3 009 526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3 577 887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3 721 097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3 869 001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1200" dirty="0" smtClean="0"/>
                    </a:p>
                    <a:p>
                      <a:r>
                        <a:rPr lang="ru-RU" sz="1200" dirty="0" smtClean="0"/>
                        <a:t>Молодые семьи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/>
                    </a:p>
                    <a:p>
                      <a:pPr algn="ctr"/>
                      <a:r>
                        <a:rPr lang="ru-RU" sz="1400" dirty="0" smtClean="0"/>
                        <a:t>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Социальные </a:t>
                      </a:r>
                      <a:r>
                        <a:rPr lang="ru-RU" sz="1200" dirty="0" err="1" smtClean="0"/>
                        <a:t>выпла</a:t>
                      </a:r>
                      <a:r>
                        <a:rPr lang="ru-RU" sz="1200" dirty="0" smtClean="0"/>
                        <a:t> ты на мероприятия</a:t>
                      </a:r>
                      <a:r>
                        <a:rPr lang="ru-RU" sz="1200" baseline="0" dirty="0" smtClean="0"/>
                        <a:t> по обеспечению жил </a:t>
                      </a:r>
                      <a:r>
                        <a:rPr lang="ru-RU" sz="1200" baseline="0" dirty="0" err="1" smtClean="0"/>
                        <a:t>ьем</a:t>
                      </a:r>
                      <a:r>
                        <a:rPr lang="ru-RU" sz="1200" baseline="0" dirty="0" smtClean="0"/>
                        <a:t> молодых семей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2 425 500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2 116 536,75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2 273 630,24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2 188 903,11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050" dirty="0" smtClean="0"/>
                        <a:t>Пенсионеры из числа бывших муниципальных служащих</a:t>
                      </a:r>
                      <a:endParaRPr lang="ru-RU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sz="1400" dirty="0" smtClean="0"/>
                        <a:t>20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/>
                        <a:t>Пенсионное </a:t>
                      </a:r>
                      <a:r>
                        <a:rPr lang="ru-RU" sz="1050" dirty="0" err="1" smtClean="0"/>
                        <a:t>обеспече</a:t>
                      </a:r>
                      <a:endParaRPr lang="ru-RU" sz="1050" dirty="0" smtClean="0"/>
                    </a:p>
                    <a:p>
                      <a:r>
                        <a:rPr lang="ru-RU" sz="1050" dirty="0" err="1" smtClean="0"/>
                        <a:t>ние</a:t>
                      </a:r>
                      <a:r>
                        <a:rPr lang="ru-RU" sz="1050" dirty="0" smtClean="0"/>
                        <a:t>. Пенсии за</a:t>
                      </a:r>
                      <a:r>
                        <a:rPr lang="ru-RU" sz="1050" baseline="0" dirty="0" smtClean="0"/>
                        <a:t> выслугу лет муниципальным служащим </a:t>
                      </a:r>
                      <a:r>
                        <a:rPr lang="ru-RU" sz="1050" baseline="0" dirty="0" err="1" smtClean="0"/>
                        <a:t>Яковлевс</a:t>
                      </a:r>
                      <a:endParaRPr lang="ru-RU" sz="1050" baseline="0" dirty="0" smtClean="0"/>
                    </a:p>
                    <a:p>
                      <a:r>
                        <a:rPr lang="ru-RU" sz="1050" baseline="0" dirty="0" smtClean="0"/>
                        <a:t>кого муниципального района</a:t>
                      </a:r>
                      <a:endParaRPr lang="ru-RU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2 500 000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2 800 000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2 920 000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3 030 000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530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1355424454"/>
              </p:ext>
            </p:extLst>
          </p:nvPr>
        </p:nvGraphicFramePr>
        <p:xfrm>
          <a:off x="107504" y="274638"/>
          <a:ext cx="9062664" cy="50897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6184"/>
                <a:gridCol w="936104"/>
                <a:gridCol w="1800200"/>
                <a:gridCol w="1152128"/>
                <a:gridCol w="1141784"/>
                <a:gridCol w="1224136"/>
                <a:gridCol w="1152128"/>
              </a:tblGrid>
              <a:tr h="792088">
                <a:tc rowSpan="2">
                  <a:txBody>
                    <a:bodyPr/>
                    <a:lstStyle/>
                    <a:p>
                      <a:r>
                        <a:rPr lang="ru-RU" sz="1200" dirty="0" smtClean="0"/>
                        <a:t>Целевая группа</a:t>
                      </a:r>
                      <a:endParaRPr lang="ru-RU" sz="12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1200" dirty="0" smtClean="0"/>
                        <a:t>Численность представителей целевой группы</a:t>
                      </a:r>
                      <a:endParaRPr lang="ru-RU" sz="12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1200" dirty="0" smtClean="0"/>
                        <a:t>Меры поддержки за счет средств бюджетов</a:t>
                      </a:r>
                      <a:endParaRPr lang="ru-RU" sz="12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ru-RU" sz="1200" dirty="0" smtClean="0"/>
                        <a:t>Объем расходов на поддержку, рублей</a:t>
                      </a:r>
                      <a:endParaRPr lang="ru-RU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</a:tr>
              <a:tr h="20522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Утверждено на 2022 год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Проект на 2023 год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Проект на 2024 год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Проект на 2025 год</a:t>
                      </a:r>
                      <a:endParaRPr lang="ru-RU" sz="1400" dirty="0"/>
                    </a:p>
                  </a:txBody>
                  <a:tcPr/>
                </a:tc>
              </a:tr>
              <a:tr h="20192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1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2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3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5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6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7</a:t>
                      </a:r>
                      <a:endParaRPr lang="ru-RU" sz="11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050" dirty="0" smtClean="0"/>
                        <a:t>Дети-сироты, и дети, оставшиеся без попечения родителей</a:t>
                      </a:r>
                      <a:endParaRPr lang="ru-RU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11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/>
                        <a:t>Предоставление жилых помещений по договорам найма специализированных жилых помещений</a:t>
                      </a:r>
                      <a:endParaRPr lang="ru-RU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20 890 934,02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27 332 352,67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27 332 352,67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27 332 352,67</a:t>
                      </a:r>
                      <a:endParaRPr lang="ru-RU" sz="1200" dirty="0"/>
                    </a:p>
                  </a:txBody>
                  <a:tcPr/>
                </a:tc>
              </a:tr>
              <a:tr h="1700822">
                <a:tc>
                  <a:txBody>
                    <a:bodyPr/>
                    <a:lstStyle/>
                    <a:p>
                      <a:r>
                        <a:rPr lang="ru-RU" sz="1050" dirty="0" smtClean="0"/>
                        <a:t>Педагогические работники (молодые специалисты) муниципальных образовательных учреждений</a:t>
                      </a:r>
                      <a:endParaRPr lang="ru-RU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8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Ежемесячная </a:t>
                      </a:r>
                      <a:r>
                        <a:rPr lang="ru-RU" sz="1200" dirty="0" err="1" smtClean="0"/>
                        <a:t>денеж</a:t>
                      </a:r>
                      <a:r>
                        <a:rPr lang="ru-RU" sz="1200" dirty="0" smtClean="0"/>
                        <a:t> </a:t>
                      </a:r>
                      <a:r>
                        <a:rPr lang="ru-RU" sz="1200" dirty="0" err="1" smtClean="0"/>
                        <a:t>ная</a:t>
                      </a:r>
                      <a:r>
                        <a:rPr lang="ru-RU" sz="1200" dirty="0" smtClean="0"/>
                        <a:t> выплата в размере 10 000 рублей </a:t>
                      </a:r>
                      <a:r>
                        <a:rPr lang="ru-RU" sz="1200" dirty="0" err="1" smtClean="0"/>
                        <a:t>предос</a:t>
                      </a:r>
                      <a:r>
                        <a:rPr lang="ru-RU" sz="1200" dirty="0" smtClean="0"/>
                        <a:t> </a:t>
                      </a:r>
                      <a:r>
                        <a:rPr lang="ru-RU" sz="1200" dirty="0" err="1" smtClean="0"/>
                        <a:t>тавляемая</a:t>
                      </a:r>
                      <a:r>
                        <a:rPr lang="ru-RU" sz="1200" dirty="0" smtClean="0"/>
                        <a:t> до </a:t>
                      </a:r>
                      <a:r>
                        <a:rPr lang="ru-RU" sz="1200" dirty="0" err="1" smtClean="0"/>
                        <a:t>достиже</a:t>
                      </a:r>
                      <a:r>
                        <a:rPr lang="ru-RU" sz="1200" dirty="0" smtClean="0"/>
                        <a:t> </a:t>
                      </a:r>
                      <a:r>
                        <a:rPr lang="ru-RU" sz="1200" dirty="0" err="1" smtClean="0"/>
                        <a:t>ния</a:t>
                      </a:r>
                      <a:r>
                        <a:rPr lang="ru-RU" sz="1200" dirty="0" smtClean="0"/>
                        <a:t> трехлетнего </a:t>
                      </a:r>
                      <a:r>
                        <a:rPr lang="ru-RU" sz="1200" dirty="0" err="1" smtClean="0"/>
                        <a:t>педа</a:t>
                      </a:r>
                      <a:r>
                        <a:rPr lang="ru-RU" sz="1200" dirty="0" smtClean="0"/>
                        <a:t> </a:t>
                      </a:r>
                      <a:r>
                        <a:rPr lang="ru-RU" sz="1200" dirty="0" err="1" smtClean="0"/>
                        <a:t>гогического</a:t>
                      </a:r>
                      <a:r>
                        <a:rPr lang="ru-RU" sz="1200" dirty="0" smtClean="0"/>
                        <a:t> стажа работы в образовательных организациях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2 790 313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1 805 000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1</a:t>
                      </a:r>
                      <a:r>
                        <a:rPr lang="ru-RU" sz="1400" baseline="0" dirty="0" smtClean="0"/>
                        <a:t> 995 000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1</a:t>
                      </a:r>
                      <a:r>
                        <a:rPr lang="ru-RU" sz="1400" baseline="0" dirty="0" smtClean="0"/>
                        <a:t> 995 000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050" dirty="0" smtClean="0"/>
                        <a:t>Обучающиеся в 1-4 классах</a:t>
                      </a:r>
                      <a:r>
                        <a:rPr lang="ru-RU" sz="1050" baseline="0" dirty="0" smtClean="0"/>
                        <a:t> включительно в муниципальных общеобразовательных организациях</a:t>
                      </a:r>
                      <a:endParaRPr lang="ru-RU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050" dirty="0" smtClean="0"/>
                    </a:p>
                    <a:p>
                      <a:pPr algn="ctr"/>
                      <a:r>
                        <a:rPr lang="ru-RU" sz="1400" dirty="0" smtClean="0"/>
                        <a:t>609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/>
                        <a:t>Бесплатное питание один раз в день в период учебного процесса в сумме 85 рублей</a:t>
                      </a:r>
                      <a:endParaRPr lang="ru-RU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9 777 278</a:t>
                      </a:r>
                    </a:p>
                    <a:p>
                      <a:pPr algn="ctr"/>
                      <a:endParaRPr lang="ru-RU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9 406 950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9 406 950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9 406 950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3685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4108474485"/>
              </p:ext>
            </p:extLst>
          </p:nvPr>
        </p:nvGraphicFramePr>
        <p:xfrm>
          <a:off x="457200" y="274638"/>
          <a:ext cx="9062664" cy="56155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224"/>
                <a:gridCol w="1018456"/>
                <a:gridCol w="1357808"/>
                <a:gridCol w="1152128"/>
                <a:gridCol w="1141784"/>
                <a:gridCol w="1224136"/>
                <a:gridCol w="1152128"/>
              </a:tblGrid>
              <a:tr h="792088">
                <a:tc rowSpan="2">
                  <a:txBody>
                    <a:bodyPr/>
                    <a:lstStyle/>
                    <a:p>
                      <a:r>
                        <a:rPr lang="ru-RU" sz="1200" dirty="0" smtClean="0"/>
                        <a:t>Целевая группа</a:t>
                      </a:r>
                      <a:endParaRPr lang="ru-RU" sz="12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1200" dirty="0" smtClean="0"/>
                        <a:t>Численность представителей целевой группы</a:t>
                      </a:r>
                      <a:endParaRPr lang="ru-RU" sz="12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1200" dirty="0" smtClean="0"/>
                        <a:t>Меры поддержки за счет средств бюджетов</a:t>
                      </a:r>
                      <a:endParaRPr lang="ru-RU" sz="12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ru-RU" sz="1200" dirty="0" smtClean="0"/>
                        <a:t>Объем расходов на поддержку, рублей</a:t>
                      </a:r>
                      <a:endParaRPr lang="ru-RU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</a:tr>
              <a:tr h="20522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Утверждено на 2022 год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Проект на 2023 год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Проект на 2024 год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Проект на 2025 год</a:t>
                      </a:r>
                      <a:endParaRPr lang="ru-RU" sz="1400" dirty="0"/>
                    </a:p>
                  </a:txBody>
                  <a:tcPr/>
                </a:tc>
              </a:tr>
              <a:tr h="20192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1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2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3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5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6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7</a:t>
                      </a:r>
                      <a:endParaRPr lang="ru-RU" sz="11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050" dirty="0" smtClean="0"/>
                        <a:t>Обучающиеся в 5-11 классах из числа многодетных семей; из семей, имеющих среднедушевой доход ниже величины прожиточного минимума, установленной в Приморском крае; из семей, находящихся в социально-опасном положении; из числа детей-сирот и детей, оставшихся без попечения родителей, за исключением детей, находящихся на полном государственном</a:t>
                      </a:r>
                      <a:r>
                        <a:rPr lang="ru-RU" sz="1050" baseline="0" dirty="0" smtClean="0"/>
                        <a:t> обеспечении</a:t>
                      </a:r>
                      <a:endParaRPr lang="ru-RU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371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Бесплатное питание один раз в день в период учебного процесса в сумме 85 рублей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4 327 600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4 383 450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4 383 450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4 383 450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050" dirty="0" smtClean="0"/>
                        <a:t>Обучающиеся</a:t>
                      </a:r>
                      <a:r>
                        <a:rPr lang="ru-RU" sz="1050" baseline="0" dirty="0" smtClean="0"/>
                        <a:t> в 1-11 классах (включительно) дети-инвалиды и дети с ограниченными возможностями</a:t>
                      </a:r>
                      <a:endParaRPr lang="ru-RU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48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Бесплатное питание один раз в день в период учебного процесса в сумме 140 рублей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1 142 400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1 190 000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1 190 000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1 190 000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5825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434975" y="357188"/>
            <a:ext cx="870902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defTabSz="912813">
              <a:defRPr/>
            </a:pPr>
            <a:r>
              <a:rPr lang="ru-RU" sz="2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Расходы бюджета </a:t>
            </a:r>
            <a:r>
              <a:rPr lang="ru-RU" sz="22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Яковлевского</a:t>
            </a:r>
            <a:r>
              <a:rPr lang="ru-RU" sz="2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 муниципального </a:t>
            </a: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района на межбюджетные трансферты</a:t>
            </a:r>
            <a:r>
              <a:rPr lang="en-US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 </a:t>
            </a: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в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2023 </a:t>
            </a: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году</a:t>
            </a:r>
          </a:p>
        </p:txBody>
      </p:sp>
      <p:sp>
        <p:nvSpPr>
          <p:cNvPr id="3" name="Line 4"/>
          <p:cNvSpPr>
            <a:spLocks noChangeShapeType="1"/>
          </p:cNvSpPr>
          <p:nvPr/>
        </p:nvSpPr>
        <p:spPr bwMode="auto">
          <a:xfrm>
            <a:off x="214313" y="1143000"/>
            <a:ext cx="8496300" cy="0"/>
          </a:xfrm>
          <a:prstGeom prst="line">
            <a:avLst/>
          </a:prstGeom>
          <a:noFill/>
          <a:ln w="47625" cmpd="dbl">
            <a:solidFill>
              <a:schemeClr val="accent5">
                <a:lumMod val="25000"/>
              </a:schemeClr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42875" y="1357313"/>
            <a:ext cx="8709025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912813">
              <a:defRPr/>
            </a:pPr>
            <a:r>
              <a:rPr lang="ru-RU" sz="1700" b="1" dirty="0">
                <a:latin typeface="Bookman Old Style" pitchFamily="18" charset="0"/>
                <a:ea typeface="+mj-ea"/>
                <a:cs typeface="+mj-cs"/>
              </a:rPr>
              <a:t>Выравнивание бюджетной обеспеченности сельских поселений, входящих в состав </a:t>
            </a:r>
            <a:r>
              <a:rPr lang="ru-RU" sz="1700" b="1" dirty="0" err="1">
                <a:latin typeface="Bookman Old Style" pitchFamily="18" charset="0"/>
                <a:ea typeface="+mj-ea"/>
                <a:cs typeface="+mj-cs"/>
              </a:rPr>
              <a:t>Яковлевского</a:t>
            </a:r>
            <a:r>
              <a:rPr lang="ru-RU" sz="1700" b="1" dirty="0">
                <a:latin typeface="Bookman Old Style" pitchFamily="18" charset="0"/>
                <a:ea typeface="+mj-ea"/>
                <a:cs typeface="+mj-cs"/>
              </a:rPr>
              <a:t> муниципального района производится по муниципальной программе «Экономическое развитие и инновационная экономика </a:t>
            </a:r>
            <a:r>
              <a:rPr lang="ru-RU" sz="1700" b="1" dirty="0" err="1">
                <a:latin typeface="Bookman Old Style" pitchFamily="18" charset="0"/>
                <a:ea typeface="+mj-ea"/>
                <a:cs typeface="+mj-cs"/>
              </a:rPr>
              <a:t>Яковлевского</a:t>
            </a:r>
            <a:r>
              <a:rPr lang="ru-RU" sz="1700" b="1" dirty="0">
                <a:latin typeface="Bookman Old Style" pitchFamily="18" charset="0"/>
                <a:ea typeface="+mj-ea"/>
                <a:cs typeface="+mj-cs"/>
              </a:rPr>
              <a:t> района на </a:t>
            </a:r>
            <a:r>
              <a:rPr lang="ru-RU" sz="1700" b="1" dirty="0" smtClean="0">
                <a:latin typeface="Bookman Old Style" pitchFamily="18" charset="0"/>
                <a:ea typeface="+mj-ea"/>
                <a:cs typeface="+mj-cs"/>
              </a:rPr>
              <a:t>2019-2025 </a:t>
            </a:r>
            <a:r>
              <a:rPr lang="ru-RU" sz="1700" b="1" dirty="0">
                <a:latin typeface="Bookman Old Style" pitchFamily="18" charset="0"/>
                <a:ea typeface="+mj-ea"/>
                <a:cs typeface="+mj-cs"/>
              </a:rPr>
              <a:t>годы», подпрограмме «Повышение эффективности управления муниципальными финансами в </a:t>
            </a:r>
            <a:r>
              <a:rPr lang="ru-RU" sz="1700" b="1" dirty="0" err="1">
                <a:latin typeface="Bookman Old Style" pitchFamily="18" charset="0"/>
                <a:ea typeface="+mj-ea"/>
                <a:cs typeface="+mj-cs"/>
              </a:rPr>
              <a:t>Яковлевском</a:t>
            </a:r>
            <a:r>
              <a:rPr lang="ru-RU" sz="1700" b="1" dirty="0">
                <a:latin typeface="Bookman Old Style" pitchFamily="18" charset="0"/>
                <a:ea typeface="+mj-ea"/>
                <a:cs typeface="+mj-cs"/>
              </a:rPr>
              <a:t> районе» на </a:t>
            </a:r>
            <a:r>
              <a:rPr lang="ru-RU" sz="1700" b="1" dirty="0" smtClean="0">
                <a:latin typeface="Bookman Old Style" pitchFamily="18" charset="0"/>
                <a:ea typeface="+mj-ea"/>
                <a:cs typeface="+mj-cs"/>
              </a:rPr>
              <a:t>2019-2025 </a:t>
            </a:r>
            <a:r>
              <a:rPr lang="ru-RU" sz="1700" b="1" dirty="0">
                <a:latin typeface="Bookman Old Style" pitchFamily="18" charset="0"/>
                <a:ea typeface="+mj-ea"/>
                <a:cs typeface="+mj-cs"/>
              </a:rPr>
              <a:t>годы за счет средств районного фонда финансовой </a:t>
            </a:r>
            <a:r>
              <a:rPr lang="ru-RU" sz="1700" b="1" dirty="0" smtClean="0">
                <a:latin typeface="Bookman Old Style" pitchFamily="18" charset="0"/>
                <a:ea typeface="+mj-ea"/>
                <a:cs typeface="+mj-cs"/>
              </a:rPr>
              <a:t>поддержки</a:t>
            </a:r>
            <a:endParaRPr lang="ru-RU" sz="1700" b="1" dirty="0"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31756" name="WordArt 5"/>
          <p:cNvSpPr>
            <a:spLocks noChangeArrowheads="1" noChangeShapeType="1" noTextEdit="1"/>
          </p:cNvSpPr>
          <p:nvPr/>
        </p:nvSpPr>
        <p:spPr bwMode="auto">
          <a:xfrm>
            <a:off x="142875" y="4088962"/>
            <a:ext cx="1450975" cy="70819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8750"/>
              </a:avLst>
            </a:prstTxWarp>
          </a:bodyPr>
          <a:lstStyle/>
          <a:p>
            <a:pPr algn="ctr"/>
            <a:endParaRPr lang="ru-RU" sz="3600" b="1" kern="10" dirty="0">
              <a:ln w="6600">
                <a:solidFill>
                  <a:srgbClr val="17375E"/>
                </a:solidFill>
                <a:round/>
                <a:headEnd/>
                <a:tailEnd/>
              </a:ln>
              <a:solidFill>
                <a:srgbClr val="6699FF"/>
              </a:solidFill>
              <a:effectLst>
                <a:outerShdw dist="38100" dir="2700000" algn="tl" rotWithShape="0">
                  <a:srgbClr val="C0504D"/>
                </a:outerShdw>
              </a:effectLst>
              <a:latin typeface="Times New Roman"/>
              <a:cs typeface="Times New Roman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0580205"/>
              </p:ext>
            </p:extLst>
          </p:nvPr>
        </p:nvGraphicFramePr>
        <p:xfrm>
          <a:off x="755576" y="3573016"/>
          <a:ext cx="7200801" cy="3230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216"/>
                <a:gridCol w="1440160"/>
                <a:gridCol w="1656184"/>
                <a:gridCol w="2160241"/>
              </a:tblGrid>
              <a:tr h="408816">
                <a:tc>
                  <a:txBody>
                    <a:bodyPr/>
                    <a:lstStyle/>
                    <a:p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Средства краевого бюджета,    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Средства местного      бюджета, 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ИТОГО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рублей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noFill/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algn="ctr"/>
                      <a:r>
                        <a:rPr lang="ru-RU" sz="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noFill/>
                  </a:tcPr>
                </a:tc>
              </a:tr>
              <a:tr h="413752">
                <a:tc>
                  <a:txBody>
                    <a:bodyPr/>
                    <a:lstStyle/>
                    <a:p>
                      <a:r>
                        <a:rPr lang="ru-RU" sz="12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Яковлевское</a:t>
                      </a: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сельское поселение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3 226 600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914 500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4 141 100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noFill/>
                  </a:tcPr>
                </a:tc>
              </a:tr>
              <a:tr h="413752">
                <a:tc>
                  <a:txBody>
                    <a:bodyPr/>
                    <a:lstStyle/>
                    <a:p>
                      <a:r>
                        <a:rPr lang="ru-RU" sz="12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Яблоновское</a:t>
                      </a: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сельское поселение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810 050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102 000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912 050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noFill/>
                  </a:tcPr>
                </a:tc>
              </a:tr>
              <a:tr h="413752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Покровское сельское поселение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586 500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493 600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1 080 100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noFill/>
                  </a:tcPr>
                </a:tc>
              </a:tr>
              <a:tr h="413752">
                <a:tc>
                  <a:txBody>
                    <a:bodyPr/>
                    <a:lstStyle/>
                    <a:p>
                      <a:r>
                        <a:rPr lang="ru-RU" sz="12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Варфоломеевское</a:t>
                      </a: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сельское поселение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2 128 400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1 175 750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3 304 150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noFill/>
                  </a:tcPr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ru-RU" sz="12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Новосысоевское</a:t>
                      </a: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сельское поселение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4 451 450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2 310 700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6 762 150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noFill/>
                  </a:tcPr>
                </a:tc>
              </a:tr>
              <a:tr h="236944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r>
                        <a:rPr lang="en-US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203 000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4 996 550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16 199 550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084" y="764704"/>
            <a:ext cx="2988379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2" descr="http://img3.proshkolu.ru/content/media/pic/std/2000000/1793000/1792505-d01779822b7ba5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1" y="5445224"/>
            <a:ext cx="2736303" cy="9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-243408"/>
            <a:ext cx="8229600" cy="105273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1800" b="1" dirty="0">
                <a:ln w="11430"/>
                <a:gradFill>
                  <a:gsLst>
                    <a:gs pos="0">
                      <a:srgbClr val="9C5252">
                        <a:tint val="70000"/>
                        <a:satMod val="245000"/>
                      </a:srgbClr>
                    </a:gs>
                    <a:gs pos="75000">
                      <a:srgbClr val="9C5252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9C5252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 территории </a:t>
            </a:r>
            <a:r>
              <a:rPr lang="ru-RU" sz="1800" b="1" dirty="0" err="1">
                <a:ln w="11430"/>
                <a:gradFill>
                  <a:gsLst>
                    <a:gs pos="0">
                      <a:srgbClr val="9C5252">
                        <a:tint val="70000"/>
                        <a:satMod val="245000"/>
                      </a:srgbClr>
                    </a:gs>
                    <a:gs pos="75000">
                      <a:srgbClr val="9C5252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9C5252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Яковлевского</a:t>
            </a:r>
            <a:r>
              <a:rPr lang="ru-RU" sz="1800" b="1" dirty="0">
                <a:ln w="11430"/>
                <a:gradFill>
                  <a:gsLst>
                    <a:gs pos="0">
                      <a:srgbClr val="9C5252">
                        <a:tint val="70000"/>
                        <a:satMod val="245000"/>
                      </a:srgbClr>
                    </a:gs>
                    <a:gs pos="75000">
                      <a:srgbClr val="9C5252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9C5252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муниципального района в 2023 году запланированы мероприятия за счет средств местного бюджета</a:t>
            </a:r>
            <a:endParaRPr lang="ru-RU" sz="1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51445" y="836712"/>
            <a:ext cx="3968180" cy="720080"/>
          </a:xfrm>
        </p:spPr>
        <p:txBody>
          <a:bodyPr/>
          <a:lstStyle/>
          <a:p>
            <a:r>
              <a:rPr lang="ru-RU" sz="1400" b="1" dirty="0" smtClean="0">
                <a:solidFill>
                  <a:srgbClr val="FF0000"/>
                </a:solidFill>
                <a:latin typeface="+mn-lt"/>
              </a:rPr>
              <a:t>Наименование проекта:</a:t>
            </a:r>
            <a:r>
              <a:rPr lang="ru-RU" sz="1400" b="1" dirty="0" smtClean="0">
                <a:latin typeface="+mn-lt"/>
              </a:rPr>
              <a:t> Строительство спортивной площадки при МБОУ СОШ № 2 с. </a:t>
            </a:r>
            <a:r>
              <a:rPr lang="ru-RU" sz="1400" b="1" dirty="0" err="1" smtClean="0">
                <a:latin typeface="+mn-lt"/>
              </a:rPr>
              <a:t>Новосысоевка</a:t>
            </a:r>
            <a:endParaRPr lang="ru-RU" sz="1400" b="1" dirty="0"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644008" y="1340768"/>
            <a:ext cx="4045967" cy="869032"/>
          </a:xfrm>
        </p:spPr>
        <p:txBody>
          <a:bodyPr/>
          <a:lstStyle/>
          <a:p>
            <a:r>
              <a:rPr lang="ru-RU" sz="1400" b="1" dirty="0" smtClean="0">
                <a:solidFill>
                  <a:srgbClr val="FF0000"/>
                </a:solidFill>
                <a:latin typeface="+mn-lt"/>
              </a:rPr>
              <a:t>Наименование проекта: </a:t>
            </a:r>
            <a:r>
              <a:rPr lang="ru-RU" sz="1600" b="1" dirty="0" smtClean="0">
                <a:solidFill>
                  <a:srgbClr val="FF0000"/>
                </a:solidFill>
                <a:latin typeface="+mn-lt"/>
              </a:rPr>
              <a:t>Капитальное строительство здания библиотеки в с. </a:t>
            </a:r>
            <a:r>
              <a:rPr lang="ru-RU" sz="1600" b="1" dirty="0" err="1" smtClean="0">
                <a:solidFill>
                  <a:srgbClr val="FF0000"/>
                </a:solidFill>
                <a:latin typeface="+mn-lt"/>
              </a:rPr>
              <a:t>Достоевка</a:t>
            </a:r>
            <a:endParaRPr lang="ru-RU" sz="16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457200" y="1484784"/>
            <a:ext cx="4041648" cy="4641696"/>
          </a:xfrm>
        </p:spPr>
        <p:txBody>
          <a:bodyPr>
            <a:norm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latin typeface="+mn-lt"/>
              </a:rPr>
              <a:t>Место реализации:  </a:t>
            </a:r>
            <a:r>
              <a:rPr lang="ru-RU" sz="1400" b="1" dirty="0" err="1" smtClean="0">
                <a:solidFill>
                  <a:schemeClr val="tx1"/>
                </a:solidFill>
                <a:latin typeface="+mn-lt"/>
              </a:rPr>
              <a:t>Яковлевский</a:t>
            </a:r>
            <a:r>
              <a:rPr lang="ru-RU" sz="1400" b="1" dirty="0" smtClean="0">
                <a:solidFill>
                  <a:schemeClr val="tx1"/>
                </a:solidFill>
                <a:latin typeface="+mn-lt"/>
              </a:rPr>
              <a:t> район, с. </a:t>
            </a:r>
            <a:r>
              <a:rPr lang="ru-RU" sz="1400" b="1" dirty="0" err="1" smtClean="0">
                <a:solidFill>
                  <a:schemeClr val="tx1"/>
                </a:solidFill>
                <a:latin typeface="+mn-lt"/>
              </a:rPr>
              <a:t>Новосысоевка</a:t>
            </a:r>
            <a:r>
              <a:rPr lang="ru-RU" sz="1400" b="1" dirty="0" smtClean="0">
                <a:solidFill>
                  <a:schemeClr val="tx1"/>
                </a:solidFill>
                <a:latin typeface="+mn-lt"/>
              </a:rPr>
              <a:t>, ул. Центральная, дом 32  (Установка спортивной площадки для игровых видов спорта и тренажерный сектор)</a:t>
            </a:r>
          </a:p>
          <a:p>
            <a:r>
              <a:rPr lang="ru-RU" sz="1400" b="1" dirty="0" smtClean="0">
                <a:solidFill>
                  <a:srgbClr val="FF0000"/>
                </a:solidFill>
                <a:latin typeface="+mn-lt"/>
              </a:rPr>
              <a:t>Сроки реализации: </a:t>
            </a:r>
            <a:r>
              <a:rPr lang="ru-RU" sz="1400" b="1" dirty="0" smtClean="0">
                <a:solidFill>
                  <a:schemeClr val="tx1"/>
                </a:solidFill>
                <a:latin typeface="+mn-lt"/>
              </a:rPr>
              <a:t>январь 2023 года – 01 сентября 2023 года</a:t>
            </a:r>
          </a:p>
          <a:p>
            <a:r>
              <a:rPr lang="ru-RU" sz="1400" b="1" dirty="0" smtClean="0">
                <a:solidFill>
                  <a:srgbClr val="FF0000"/>
                </a:solidFill>
                <a:latin typeface="+mn-lt"/>
              </a:rPr>
              <a:t>Объем финансирования (по источникам финансирования:</a:t>
            </a:r>
          </a:p>
          <a:p>
            <a:r>
              <a:rPr lang="ru-RU" sz="1400" b="1" dirty="0" smtClean="0">
                <a:solidFill>
                  <a:schemeClr val="tx1"/>
                </a:solidFill>
                <a:latin typeface="+mn-lt"/>
              </a:rPr>
              <a:t>Средства бюджета </a:t>
            </a:r>
            <a:r>
              <a:rPr lang="ru-RU" sz="1400" b="1" dirty="0" err="1" smtClean="0">
                <a:solidFill>
                  <a:schemeClr val="tx1"/>
                </a:solidFill>
                <a:latin typeface="+mn-lt"/>
              </a:rPr>
              <a:t>Яковлевского</a:t>
            </a:r>
            <a:r>
              <a:rPr lang="ru-RU" sz="1400" b="1" dirty="0" smtClean="0">
                <a:solidFill>
                  <a:schemeClr val="tx1"/>
                </a:solidFill>
                <a:latin typeface="+mn-lt"/>
              </a:rPr>
              <a:t> муниципального района – 6 200 000 рублей;</a:t>
            </a:r>
          </a:p>
          <a:p>
            <a:r>
              <a:rPr lang="ru-RU" sz="1400" b="1" dirty="0" smtClean="0">
                <a:solidFill>
                  <a:srgbClr val="FF0000"/>
                </a:solidFill>
                <a:latin typeface="+mn-lt"/>
              </a:rPr>
              <a:t>Ожидаемые результаты от реализации</a:t>
            </a:r>
            <a:r>
              <a:rPr lang="ru-RU" sz="1400" dirty="0" smtClean="0">
                <a:solidFill>
                  <a:srgbClr val="FF0000"/>
                </a:solidFill>
                <a:latin typeface="+mn-lt"/>
              </a:rPr>
              <a:t>: </a:t>
            </a:r>
            <a:r>
              <a:rPr lang="ru-RU" sz="1200" b="1" dirty="0" smtClean="0">
                <a:solidFill>
                  <a:schemeClr val="tx1"/>
                </a:solidFill>
                <a:latin typeface="+mn-lt"/>
              </a:rPr>
              <a:t>Увеличение числа граждан, систематически занимающихся физической культурой и спортом. Увеличение уровня обеспеченности населения </a:t>
            </a:r>
            <a:r>
              <a:rPr lang="ru-RU" sz="1200" b="1" dirty="0" err="1" smtClean="0">
                <a:solidFill>
                  <a:schemeClr val="tx1"/>
                </a:solidFill>
                <a:latin typeface="+mn-lt"/>
              </a:rPr>
              <a:t>Яковлевского</a:t>
            </a:r>
            <a:r>
              <a:rPr lang="ru-RU" sz="1200" b="1" dirty="0" smtClean="0">
                <a:solidFill>
                  <a:schemeClr val="tx1"/>
                </a:solidFill>
                <a:latin typeface="+mn-lt"/>
              </a:rPr>
              <a:t> муниципального района спортивными </a:t>
            </a:r>
            <a:r>
              <a:rPr lang="ru-RU" sz="1200" b="1" dirty="0" smtClean="0">
                <a:solidFill>
                  <a:srgbClr val="FF0000"/>
                </a:solidFill>
                <a:latin typeface="+mn-lt"/>
              </a:rPr>
              <a:t>сооружениями</a:t>
            </a:r>
            <a:r>
              <a:rPr lang="ru-RU" sz="1400" b="1" dirty="0" smtClean="0">
                <a:solidFill>
                  <a:srgbClr val="FF0000"/>
                </a:solidFill>
                <a:latin typeface="+mn-lt"/>
              </a:rPr>
              <a:t>.</a:t>
            </a:r>
            <a:endParaRPr lang="ru-RU" sz="1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ru-RU" sz="1400" b="1" dirty="0">
                <a:solidFill>
                  <a:srgbClr val="FF0000"/>
                </a:solidFill>
                <a:latin typeface="+mn-lt"/>
              </a:rPr>
              <a:t>Место реализации</a:t>
            </a:r>
            <a:r>
              <a:rPr lang="ru-RU" sz="1400" b="1" dirty="0" smtClean="0">
                <a:solidFill>
                  <a:srgbClr val="FF6600"/>
                </a:solidFill>
                <a:latin typeface="+mn-lt"/>
              </a:rPr>
              <a:t>:  </a:t>
            </a:r>
            <a:r>
              <a:rPr lang="ru-RU" sz="1400" b="1" dirty="0" err="1" smtClean="0">
                <a:solidFill>
                  <a:srgbClr val="000000"/>
                </a:solidFill>
                <a:latin typeface="+mn-lt"/>
              </a:rPr>
              <a:t>Яковлевский</a:t>
            </a:r>
            <a:r>
              <a:rPr lang="ru-RU" sz="1400" b="1" dirty="0" smtClean="0">
                <a:solidFill>
                  <a:srgbClr val="000000"/>
                </a:solidFill>
                <a:latin typeface="+mn-lt"/>
              </a:rPr>
              <a:t> район, с. </a:t>
            </a:r>
            <a:r>
              <a:rPr lang="ru-RU" sz="1400" b="1" dirty="0" err="1" smtClean="0">
                <a:solidFill>
                  <a:srgbClr val="000000"/>
                </a:solidFill>
                <a:latin typeface="+mn-lt"/>
              </a:rPr>
              <a:t>Достоевка</a:t>
            </a:r>
            <a:r>
              <a:rPr lang="ru-RU" sz="1400" b="1" dirty="0" smtClean="0">
                <a:solidFill>
                  <a:srgbClr val="000000"/>
                </a:solidFill>
                <a:latin typeface="+mn-lt"/>
              </a:rPr>
              <a:t>, ул. Школьная (</a:t>
            </a:r>
            <a:r>
              <a:rPr lang="ru-RU" sz="1400" b="1" dirty="0" smtClean="0">
                <a:solidFill>
                  <a:srgbClr val="000000"/>
                </a:solidFill>
                <a:latin typeface="+mn-lt"/>
              </a:rPr>
              <a:t>строительство </a:t>
            </a:r>
            <a:r>
              <a:rPr lang="ru-RU" sz="1400" b="1" dirty="0" err="1" smtClean="0">
                <a:solidFill>
                  <a:srgbClr val="000000"/>
                </a:solidFill>
                <a:latin typeface="+mn-lt"/>
              </a:rPr>
              <a:t>межпоселенческой</a:t>
            </a:r>
            <a:r>
              <a:rPr lang="ru-RU" sz="1400" b="1" dirty="0" smtClean="0">
                <a:solidFill>
                  <a:srgbClr val="000000"/>
                </a:solidFill>
                <a:latin typeface="+mn-lt"/>
              </a:rPr>
              <a:t> библиотеки)</a:t>
            </a:r>
          </a:p>
          <a:p>
            <a:r>
              <a:rPr lang="ru-RU" sz="1400" b="1" dirty="0" smtClean="0">
                <a:solidFill>
                  <a:srgbClr val="000000"/>
                </a:solidFill>
                <a:latin typeface="+mn-lt"/>
              </a:rPr>
              <a:t>Площадь застройки здания – 201 м</a:t>
            </a:r>
            <a:r>
              <a:rPr lang="ru-RU" sz="1200" b="1" dirty="0" smtClean="0">
                <a:solidFill>
                  <a:srgbClr val="000000"/>
                </a:solidFill>
                <a:latin typeface="+mn-lt"/>
              </a:rPr>
              <a:t>2</a:t>
            </a:r>
          </a:p>
          <a:p>
            <a:r>
              <a:rPr lang="ru-RU" sz="1400" b="1" dirty="0" smtClean="0">
                <a:solidFill>
                  <a:srgbClr val="000000"/>
                </a:solidFill>
                <a:latin typeface="+mn-lt"/>
              </a:rPr>
              <a:t>Общая площадь – 74,8</a:t>
            </a:r>
            <a:r>
              <a:rPr lang="ru-RU" sz="1200" b="1" dirty="0" smtClean="0">
                <a:solidFill>
                  <a:srgbClr val="000000"/>
                </a:solidFill>
                <a:latin typeface="+mn-lt"/>
              </a:rPr>
              <a:t> </a:t>
            </a:r>
            <a:r>
              <a:rPr lang="ru-RU" sz="1400" b="1" dirty="0" smtClean="0">
                <a:solidFill>
                  <a:srgbClr val="000000"/>
                </a:solidFill>
                <a:latin typeface="+mn-lt"/>
              </a:rPr>
              <a:t>м</a:t>
            </a:r>
            <a:r>
              <a:rPr lang="ru-RU" sz="1200" b="1" dirty="0" smtClean="0">
                <a:solidFill>
                  <a:srgbClr val="000000"/>
                </a:solidFill>
                <a:latin typeface="+mn-lt"/>
              </a:rPr>
              <a:t>2</a:t>
            </a:r>
            <a:endParaRPr lang="ru-RU" sz="1400" b="1" dirty="0" smtClean="0">
              <a:solidFill>
                <a:srgbClr val="000000"/>
              </a:solidFill>
              <a:latin typeface="+mn-lt"/>
            </a:endParaRPr>
          </a:p>
          <a:p>
            <a:r>
              <a:rPr lang="ru-RU" sz="1400" b="1" dirty="0" smtClean="0">
                <a:solidFill>
                  <a:srgbClr val="000000"/>
                </a:solidFill>
                <a:latin typeface="+mn-lt"/>
              </a:rPr>
              <a:t>Этажность – 1</a:t>
            </a:r>
          </a:p>
          <a:p>
            <a:r>
              <a:rPr lang="ru-RU" sz="1400" b="1" dirty="0" smtClean="0">
                <a:solidFill>
                  <a:srgbClr val="000000"/>
                </a:solidFill>
                <a:latin typeface="+mn-lt"/>
              </a:rPr>
              <a:t>Вместимость – 15 – 20 человек</a:t>
            </a:r>
            <a:endParaRPr lang="ru-RU" sz="1400" b="1" dirty="0">
              <a:solidFill>
                <a:srgbClr val="000000"/>
              </a:solidFill>
              <a:latin typeface="+mn-lt"/>
            </a:endParaRPr>
          </a:p>
          <a:p>
            <a:r>
              <a:rPr lang="ru-RU" sz="1400" b="1" dirty="0">
                <a:solidFill>
                  <a:srgbClr val="FF0000"/>
                </a:solidFill>
                <a:latin typeface="+mn-lt"/>
              </a:rPr>
              <a:t>Сроки реализации</a:t>
            </a:r>
            <a:r>
              <a:rPr lang="ru-RU" sz="1400" b="1" dirty="0" smtClean="0">
                <a:solidFill>
                  <a:srgbClr val="FF0000"/>
                </a:solidFill>
                <a:latin typeface="+mn-lt"/>
              </a:rPr>
              <a:t>: </a:t>
            </a:r>
            <a:r>
              <a:rPr lang="ru-RU" sz="1400" b="1" dirty="0" smtClean="0">
                <a:solidFill>
                  <a:srgbClr val="000000"/>
                </a:solidFill>
                <a:latin typeface="+mn-lt"/>
              </a:rPr>
              <a:t>2023 - 2025 годы</a:t>
            </a:r>
            <a:endParaRPr lang="ru-RU" sz="1400" b="1" dirty="0">
              <a:solidFill>
                <a:srgbClr val="000000"/>
              </a:solidFill>
              <a:latin typeface="+mn-lt"/>
            </a:endParaRPr>
          </a:p>
          <a:p>
            <a:r>
              <a:rPr lang="ru-RU" sz="1400" b="1" dirty="0">
                <a:solidFill>
                  <a:srgbClr val="FF0000"/>
                </a:solidFill>
                <a:latin typeface="+mn-lt"/>
              </a:rPr>
              <a:t>Объем финансирования (по источникам финансирования</a:t>
            </a:r>
            <a:r>
              <a:rPr lang="ru-RU" sz="1400" b="1" dirty="0" smtClean="0">
                <a:solidFill>
                  <a:srgbClr val="FF0000"/>
                </a:solidFill>
                <a:latin typeface="+mn-lt"/>
              </a:rPr>
              <a:t>: </a:t>
            </a:r>
          </a:p>
          <a:p>
            <a:r>
              <a:rPr lang="ru-RU" sz="1400" b="1" dirty="0" smtClean="0">
                <a:solidFill>
                  <a:srgbClr val="000000"/>
                </a:solidFill>
                <a:latin typeface="+mn-lt"/>
              </a:rPr>
              <a:t>2023 год  - 6 500 000 рублей (средства бюджета </a:t>
            </a:r>
            <a:r>
              <a:rPr lang="ru-RU" sz="1400" b="1" dirty="0" err="1" smtClean="0">
                <a:solidFill>
                  <a:srgbClr val="000000"/>
                </a:solidFill>
                <a:latin typeface="+mn-lt"/>
              </a:rPr>
              <a:t>Яковлевского</a:t>
            </a:r>
            <a:r>
              <a:rPr lang="ru-RU" sz="1400" b="1" dirty="0" smtClean="0">
                <a:solidFill>
                  <a:srgbClr val="000000"/>
                </a:solidFill>
                <a:latin typeface="+mn-lt"/>
              </a:rPr>
              <a:t> муниципального района)</a:t>
            </a:r>
            <a:endParaRPr lang="ru-RU" sz="1400" b="1" dirty="0">
              <a:solidFill>
                <a:srgbClr val="000000"/>
              </a:solidFill>
              <a:latin typeface="+mn-lt"/>
            </a:endParaRPr>
          </a:p>
          <a:p>
            <a:r>
              <a:rPr lang="ru-RU" sz="1400" b="1" dirty="0">
                <a:solidFill>
                  <a:srgbClr val="FF0000"/>
                </a:solidFill>
                <a:latin typeface="+mn-lt"/>
              </a:rPr>
              <a:t>Ожидаемые результаты от реализации</a:t>
            </a:r>
            <a:r>
              <a:rPr lang="ru-RU" sz="1400" dirty="0" smtClean="0">
                <a:solidFill>
                  <a:srgbClr val="FF0000"/>
                </a:solidFill>
                <a:latin typeface="+mn-lt"/>
              </a:rPr>
              <a:t>: </a:t>
            </a:r>
            <a:r>
              <a:rPr lang="ru-RU" sz="1400" b="1" dirty="0" smtClean="0">
                <a:solidFill>
                  <a:schemeClr val="tx1"/>
                </a:solidFill>
                <a:latin typeface="+mn-lt"/>
              </a:rPr>
              <a:t>Повышение комфортного и качественного библиотечного обслуживания населения с. </a:t>
            </a:r>
            <a:r>
              <a:rPr lang="ru-RU" sz="1400" b="1" dirty="0" err="1" smtClean="0">
                <a:solidFill>
                  <a:schemeClr val="tx1"/>
                </a:solidFill>
                <a:latin typeface="+mn-lt"/>
              </a:rPr>
              <a:t>Достоевка</a:t>
            </a:r>
            <a:endParaRPr lang="ru-RU" sz="1400" b="1" dirty="0">
              <a:solidFill>
                <a:schemeClr val="tx1"/>
              </a:solidFill>
              <a:latin typeface="+mn-lt"/>
            </a:endParaRPr>
          </a:p>
          <a:p>
            <a:endParaRPr lang="ru-RU" sz="1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209184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img-fotki.yandex.ru/get/5903/moon-light311.16/0_63628_a2542b8a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29563" y="1143000"/>
            <a:ext cx="1049337" cy="882650"/>
          </a:xfrm>
          <a:prstGeom prst="rect">
            <a:avLst/>
          </a:prstGeom>
          <a:blipFill dpi="0" rotWithShape="1">
            <a:blip r:embed="rId4">
              <a:alphaModFix amt="0"/>
            </a:blip>
            <a:srcRect/>
            <a:tile tx="0" ty="0" sx="100000" sy="100000" flip="none" algn="tl"/>
          </a:blip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3074" name="Прямоугольник 2"/>
          <p:cNvSpPr>
            <a:spLocks noChangeArrowheads="1"/>
          </p:cNvSpPr>
          <p:nvPr/>
        </p:nvSpPr>
        <p:spPr bwMode="auto">
          <a:xfrm>
            <a:off x="500063" y="285750"/>
            <a:ext cx="8278812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Уважаемые жители </a:t>
            </a:r>
            <a:r>
              <a:rPr lang="ru-RU" sz="28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Яковлевского</a:t>
            </a: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района</a:t>
            </a: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Aharoni" pitchFamily="2" charset="-79"/>
              </a:rPr>
              <a:t>!      </a:t>
            </a:r>
          </a:p>
          <a:p>
            <a:pPr algn="ctr">
              <a:defRPr/>
            </a:pP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Aharoni" pitchFamily="2" charset="-79"/>
            </a:endParaRPr>
          </a:p>
          <a:p>
            <a:pPr>
              <a:defRPr/>
            </a:pPr>
            <a:r>
              <a:rPr lang="ru-RU" sz="21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Представляем вам в краткой и доступной форме основные </a:t>
            </a:r>
          </a:p>
          <a:p>
            <a:pPr>
              <a:defRPr/>
            </a:pPr>
            <a:r>
              <a:rPr lang="ru-RU" sz="21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параметры бюджета района на </a:t>
            </a:r>
            <a:r>
              <a:rPr lang="ru-RU" sz="21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en-US" sz="21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1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 год </a:t>
            </a:r>
            <a:r>
              <a:rPr lang="ru-RU" sz="21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плановый период </a:t>
            </a:r>
            <a:r>
              <a:rPr lang="ru-RU" sz="21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21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1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21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годов</a:t>
            </a:r>
          </a:p>
          <a:p>
            <a:pPr algn="just">
              <a:defRPr/>
            </a:pPr>
            <a:r>
              <a:rPr lang="ru-RU" sz="2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</a:t>
            </a:r>
            <a:endParaRPr lang="ru-RU" sz="2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圆角矩形 10"/>
          <p:cNvSpPr/>
          <p:nvPr/>
        </p:nvSpPr>
        <p:spPr>
          <a:xfrm>
            <a:off x="428625" y="4071938"/>
            <a:ext cx="8501063" cy="428625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Дефицит бюджета - превышение расходов бюджета над его доходами</a:t>
            </a:r>
            <a:endParaRPr lang="zh-CN" altLang="en-US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7" name="Прямоугольник 3"/>
          <p:cNvSpPr>
            <a:spLocks noChangeArrowheads="1"/>
          </p:cNvSpPr>
          <p:nvPr/>
        </p:nvSpPr>
        <p:spPr bwMode="auto">
          <a:xfrm>
            <a:off x="2928938" y="1714500"/>
            <a:ext cx="32940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Основные понятия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5" name="圆角矩形 8"/>
          <p:cNvSpPr/>
          <p:nvPr/>
        </p:nvSpPr>
        <p:spPr>
          <a:xfrm>
            <a:off x="428625" y="2214563"/>
            <a:ext cx="8501063" cy="5715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 -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  </a:r>
            <a:endParaRPr lang="zh-CN" altLang="en-US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圆角矩形 9"/>
          <p:cNvSpPr/>
          <p:nvPr/>
        </p:nvSpPr>
        <p:spPr>
          <a:xfrm>
            <a:off x="428625" y="2928938"/>
            <a:ext cx="8501063" cy="42862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Доходы бюджета - денежные средства поступающие в бюджет</a:t>
            </a:r>
            <a:endParaRPr lang="zh-CN" altLang="en-US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圆角矩形 10"/>
          <p:cNvSpPr/>
          <p:nvPr/>
        </p:nvSpPr>
        <p:spPr>
          <a:xfrm>
            <a:off x="428625" y="3500438"/>
            <a:ext cx="8501063" cy="428625"/>
          </a:xfrm>
          <a:prstGeom prst="round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Расходы бюджета - денежные средства, выплачиваемые из бюджета</a:t>
            </a:r>
            <a:endParaRPr lang="zh-CN" altLang="en-US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圆角矩形 10"/>
          <p:cNvSpPr/>
          <p:nvPr/>
        </p:nvSpPr>
        <p:spPr>
          <a:xfrm>
            <a:off x="428625" y="4643438"/>
            <a:ext cx="8501063" cy="428625"/>
          </a:xfrm>
          <a:prstGeom prst="roundRect">
            <a:avLst/>
          </a:prstGeom>
          <a:solidFill>
            <a:srgbClr val="DADA4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Профицит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бюджета - превышение доходов бюджета над его расходами</a:t>
            </a:r>
            <a:endParaRPr lang="zh-CN" altLang="en-US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圆角矩形 10"/>
          <p:cNvSpPr/>
          <p:nvPr/>
        </p:nvSpPr>
        <p:spPr>
          <a:xfrm>
            <a:off x="428625" y="6000750"/>
            <a:ext cx="8501063" cy="5715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Межбюджетные трансферты - средства, предоставляемые одним бюджетом бюджетной системы другому бюджету бюджетной системы</a:t>
            </a:r>
            <a:endParaRPr lang="zh-CN" altLang="en-US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Line 4"/>
          <p:cNvSpPr>
            <a:spLocks noChangeShapeType="1"/>
          </p:cNvSpPr>
          <p:nvPr/>
        </p:nvSpPr>
        <p:spPr bwMode="auto">
          <a:xfrm>
            <a:off x="428625" y="928688"/>
            <a:ext cx="8496300" cy="0"/>
          </a:xfrm>
          <a:prstGeom prst="line">
            <a:avLst/>
          </a:prstGeom>
          <a:noFill/>
          <a:ln w="47625" cmpd="dbl">
            <a:solidFill>
              <a:schemeClr val="accent1">
                <a:lumMod val="50000"/>
              </a:schemeClr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2" name="圆角矩形 10"/>
          <p:cNvSpPr/>
          <p:nvPr/>
        </p:nvSpPr>
        <p:spPr>
          <a:xfrm>
            <a:off x="428625" y="5214938"/>
            <a:ext cx="8501063" cy="642937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Бюджетный кредит - это форма финансирования бюджетных расходов, которая предусматривает предоставление средств бюджету на возвратной и возмездной основах </a:t>
            </a:r>
            <a:endParaRPr lang="zh-CN" altLang="en-US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samara.doski.ru/i/62/96/462967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1285875"/>
            <a:ext cx="8858250" cy="5316538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434975" y="357188"/>
            <a:ext cx="870902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defTabSz="912813">
              <a:defRPr/>
            </a:pPr>
            <a:r>
              <a:rPr lang="ru-RU" sz="2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Расходы бюджета </a:t>
            </a:r>
            <a:r>
              <a:rPr lang="ru-RU" sz="22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Яковлевского</a:t>
            </a:r>
            <a:r>
              <a:rPr lang="ru-RU" sz="2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 муниципального района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на </a:t>
            </a: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средства массовой информации</a:t>
            </a:r>
          </a:p>
        </p:txBody>
      </p:sp>
      <p:sp>
        <p:nvSpPr>
          <p:cNvPr id="30724" name="TextBox 9"/>
          <p:cNvSpPr txBox="1">
            <a:spLocks noChangeArrowheads="1"/>
          </p:cNvSpPr>
          <p:nvPr/>
        </p:nvSpPr>
        <p:spPr bwMode="auto">
          <a:xfrm>
            <a:off x="214313" y="1428750"/>
            <a:ext cx="5286375" cy="4751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       Расходы </a:t>
            </a:r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на обеспечение деятельности МБУ «Редакция районной газеты «Сельский труженик» осуществляются в рамках муниципальной Программы «Информационное обеспечение органов местного самоуправления  </a:t>
            </a:r>
            <a:r>
              <a:rPr lang="ru-RU" altLang="ru-RU" b="1" dirty="0" err="1">
                <a:latin typeface="Times New Roman" pitchFamily="18" charset="0"/>
                <a:cs typeface="Times New Roman" pitchFamily="18" charset="0"/>
              </a:rPr>
              <a:t>Яковлевского</a:t>
            </a:r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 муниципального района» на 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201</a:t>
            </a:r>
            <a:r>
              <a:rPr lang="en-US" altLang="ru-RU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-202</a:t>
            </a:r>
            <a:r>
              <a:rPr lang="en-US" altLang="ru-RU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годы. Объем средств на </a:t>
            </a:r>
            <a:r>
              <a:rPr lang="en-US" altLang="ru-RU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год </a:t>
            </a:r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3 980 000,00 рублей</a:t>
            </a: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lnSpc>
                <a:spcPct val="150000"/>
              </a:lnSpc>
            </a:pP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Планируемые ассигнования на 2023 год – 4 200 000,00 рублей; на 2024 год – 4 400 000,00 рублей; на 2025 год – 4 600 000,00 рублей.</a:t>
            </a:r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5" name="Picture 2" descr="http://st-uni.ru/uploads/posts/2012-03/1332313639_sel-truz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70041">
            <a:off x="5546725" y="1698625"/>
            <a:ext cx="3178175" cy="402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285750" y="1143000"/>
            <a:ext cx="8496300" cy="0"/>
          </a:xfrm>
          <a:prstGeom prst="line">
            <a:avLst/>
          </a:prstGeom>
          <a:noFill/>
          <a:ln w="47625" cmpd="dbl">
            <a:solidFill>
              <a:schemeClr val="accent5">
                <a:lumMod val="25000"/>
              </a:schemeClr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8346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ru-RU" sz="1800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Уровень долговой нагрузки на бюджет </a:t>
            </a:r>
            <a:r>
              <a:rPr lang="ru-RU" sz="1800" b="1" cap="none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Яковлевского</a:t>
            </a:r>
            <a:r>
              <a:rPr lang="ru-RU" sz="1800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муниципального района</a:t>
            </a:r>
            <a:endParaRPr lang="ru-RU" sz="1800" b="1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3666388"/>
            <a:ext cx="2670722" cy="2811350"/>
          </a:xfrm>
          <a:prstGeom prst="rect">
            <a:avLst/>
          </a:prstGeom>
          <a:blipFill>
            <a:blip r:embed="rId3" cstate="print">
              <a:extLst/>
            </a:blip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600" dirty="0">
              <a:solidFill>
                <a:prstClr val="black"/>
              </a:solidFill>
            </a:endParaRPr>
          </a:p>
        </p:txBody>
      </p:sp>
      <p:pic>
        <p:nvPicPr>
          <p:cNvPr id="9" name="Picture 7" descr="«Ничего лучше наших русских рублей нет!» Доверие к национальной валюте растет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5072063"/>
            <a:ext cx="3168352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7058346"/>
              </p:ext>
            </p:extLst>
          </p:nvPr>
        </p:nvGraphicFramePr>
        <p:xfrm>
          <a:off x="467544" y="1700808"/>
          <a:ext cx="8064898" cy="31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/>
                <a:gridCol w="1243086"/>
                <a:gridCol w="1273405"/>
                <a:gridCol w="1273405"/>
                <a:gridCol w="1273405"/>
                <a:gridCol w="1273405"/>
              </a:tblGrid>
              <a:tr h="72008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основание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Муниципальный долг на 01.01.202</a:t>
                      </a:r>
                      <a:r>
                        <a:rPr lang="en-US" sz="1200" dirty="0" smtClean="0"/>
                        <a:t>2</a:t>
                      </a:r>
                      <a:r>
                        <a:rPr lang="ru-RU" sz="1200" dirty="0" smtClean="0"/>
                        <a:t>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Муниципальный долг на 01.01.202</a:t>
                      </a:r>
                      <a:r>
                        <a:rPr lang="en-US" sz="1200" dirty="0" smtClean="0"/>
                        <a:t>3</a:t>
                      </a:r>
                      <a:r>
                        <a:rPr lang="ru-RU" sz="1200" dirty="0" smtClean="0"/>
                        <a:t>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Муниципальный долг на 01.01.202</a:t>
                      </a:r>
                      <a:r>
                        <a:rPr lang="en-US" sz="1200" dirty="0" smtClean="0"/>
                        <a:t>4</a:t>
                      </a:r>
                      <a:r>
                        <a:rPr lang="ru-RU" sz="1200" dirty="0" smtClean="0"/>
                        <a:t>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Муниципальный долг на 01.01.202</a:t>
                      </a:r>
                      <a:r>
                        <a:rPr lang="en-US" sz="1200" dirty="0" smtClean="0"/>
                        <a:t>5</a:t>
                      </a:r>
                      <a:r>
                        <a:rPr lang="ru-RU" sz="1200" dirty="0" smtClean="0"/>
                        <a:t>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Муниципальный долг на 01.01.2026</a:t>
                      </a:r>
                      <a:endParaRPr lang="ru-RU" sz="1200" dirty="0"/>
                    </a:p>
                  </a:txBody>
                  <a:tcPr/>
                </a:tc>
              </a:tr>
              <a:tr h="2052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3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6</a:t>
                      </a:r>
                      <a:endParaRPr lang="ru-RU" sz="1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Договор № 03/17 о предоставлении бюджетного кредита от 25.12.2017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/>
                    </a:p>
                    <a:p>
                      <a:pPr algn="ctr"/>
                      <a:r>
                        <a:rPr lang="en-US" sz="1400" dirty="0" smtClean="0"/>
                        <a:t>3</a:t>
                      </a:r>
                      <a:r>
                        <a:rPr lang="ru-RU" sz="1400" dirty="0" smtClean="0"/>
                        <a:t> 000 000,00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 smtClean="0"/>
                    </a:p>
                    <a:p>
                      <a:pPr algn="ctr"/>
                      <a:r>
                        <a:rPr lang="en-US" sz="1600" dirty="0" smtClean="0"/>
                        <a:t>-</a:t>
                      </a:r>
                      <a:endParaRPr lang="ru-RU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/>
                    </a:p>
                    <a:p>
                      <a:pPr algn="ctr"/>
                      <a:r>
                        <a:rPr lang="en-US" sz="1600" dirty="0" smtClean="0"/>
                        <a:t>-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/>
                    </a:p>
                    <a:p>
                      <a:pPr algn="ctr"/>
                      <a:r>
                        <a:rPr lang="en-US" sz="1600" dirty="0" smtClean="0"/>
                        <a:t>-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/>
                    </a:p>
                    <a:p>
                      <a:pPr algn="ctr"/>
                      <a:r>
                        <a:rPr lang="ru-RU" sz="1600" dirty="0" smtClean="0"/>
                        <a:t>-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(реструктуризирован Соглашением № 03/20 от 27.05.2020)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Погашен в сумме 3 000 000 рублей в марте 2022 года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78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-603448"/>
            <a:ext cx="8380196" cy="2185214"/>
          </a:xfrm>
          <a:prstGeom prst="rect">
            <a:avLst/>
          </a:prstGeom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  <a:sp3d/>
        </p:spPr>
        <p:txBody>
          <a:bodyPr wrap="square">
            <a:spAutoFit/>
            <a:flatTx/>
          </a:bodyPr>
          <a:lstStyle/>
          <a:p>
            <a:pPr algn="ctr">
              <a:defRPr/>
            </a:pPr>
            <a:endParaRPr lang="ru-RU" sz="4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46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/>
            </a:r>
            <a:br>
              <a:rPr lang="ru-RU" sz="46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</a:br>
            <a:endParaRPr lang="ru-RU" sz="46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507862"/>
            <a:ext cx="7818662" cy="612475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+mn-lt"/>
              </a:rPr>
              <a:t>Мнение граждан и предложения 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+mn-lt"/>
              </a:rPr>
              <a:t>для обсуждения бюджетных вопросов принимаются 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+mn-lt"/>
              </a:rPr>
              <a:t>Финансовым управлением 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+mn-lt"/>
              </a:rPr>
              <a:t>администрации </a:t>
            </a:r>
            <a:r>
              <a:rPr lang="ru-RU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+mn-lt"/>
              </a:rPr>
              <a:t>Яковлевского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+mn-lt"/>
              </a:rPr>
              <a:t> муниципального 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+mn-lt"/>
              </a:rPr>
              <a:t>района по адресу: 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+mn-lt"/>
              </a:rPr>
              <a:t>с. Яковлевка, переулок Почтовый, 7,  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+mn-lt"/>
              </a:rPr>
              <a:t>1 этаж, кабинеты  106, 107, 109, по телефонам:</a:t>
            </a:r>
            <a:endParaRPr lang="ru-RU"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+mn-lt"/>
            </a:endParaRPr>
          </a:p>
          <a:p>
            <a:pPr algn="ctr">
              <a:defRPr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+mn-lt"/>
              </a:rPr>
              <a:t>8 (423)71 91-3-01 – начальник финансового управления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+mn-lt"/>
              </a:rPr>
              <a:t>; 8 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+mn-lt"/>
              </a:rPr>
              <a:t>(423)71 91-1-09</a:t>
            </a:r>
            <a:r>
              <a:rPr 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+mn-lt"/>
              </a:rPr>
              <a:t> 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+mn-lt"/>
              </a:rPr>
              <a:t>- отдел по формированию местного бюджета;</a:t>
            </a:r>
          </a:p>
          <a:p>
            <a:pPr algn="ctr">
              <a:defRPr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+mn-lt"/>
              </a:rPr>
              <a:t>8 (423)71 91-6-47 – отдел учета и отчетности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+mn-lt"/>
              </a:rPr>
              <a:t>. </a:t>
            </a:r>
            <a:endParaRPr lang="ru-RU"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+mn-lt"/>
            </a:endParaRPr>
          </a:p>
          <a:p>
            <a:pPr algn="ctr">
              <a:defRPr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+mn-lt"/>
              </a:rPr>
              <a:t>Электронная почта – </a:t>
            </a:r>
            <a:r>
              <a:rPr 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+mn-lt"/>
              </a:rPr>
              <a:t>fin710@mail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+mn-lt"/>
              </a:rPr>
              <a:t>.</a:t>
            </a:r>
            <a:r>
              <a:rPr lang="en-US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+mn-lt"/>
              </a:rPr>
              <a:t>ru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42875"/>
            <a:ext cx="8715375" cy="650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40" name="Rectangle 8"/>
          <p:cNvSpPr>
            <a:spLocks noChangeArrowheads="1"/>
          </p:cNvSpPr>
          <p:nvPr/>
        </p:nvSpPr>
        <p:spPr bwMode="auto">
          <a:xfrm>
            <a:off x="428625" y="214313"/>
            <a:ext cx="8424863" cy="15700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Основные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характеристики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  <a:p>
            <a:pPr algn="ctr"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 бюджета муниципального района 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на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20</a:t>
            </a:r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2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3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год и плановый период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2024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и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2025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годов, 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рублей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100" name="Text Box 10"/>
          <p:cNvSpPr txBox="1">
            <a:spLocks noChangeArrowheads="1"/>
          </p:cNvSpPr>
          <p:nvPr/>
        </p:nvSpPr>
        <p:spPr bwMode="auto">
          <a:xfrm>
            <a:off x="8910638" y="0"/>
            <a:ext cx="233362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700" b="1"/>
              <a:t>1</a:t>
            </a:r>
          </a:p>
        </p:txBody>
      </p:sp>
      <p:sp>
        <p:nvSpPr>
          <p:cNvPr id="44043" name="Rectangle 9"/>
          <p:cNvSpPr>
            <a:spLocks noChangeArrowheads="1"/>
          </p:cNvSpPr>
          <p:nvPr/>
        </p:nvSpPr>
        <p:spPr bwMode="auto">
          <a:xfrm>
            <a:off x="179388" y="722313"/>
            <a:ext cx="8785225" cy="3667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ctr">
              <a:defRPr/>
            </a:pPr>
            <a:endParaRPr lang="ru-RU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44102" name="Group 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8643858"/>
              </p:ext>
            </p:extLst>
          </p:nvPr>
        </p:nvGraphicFramePr>
        <p:xfrm>
          <a:off x="285750" y="1772816"/>
          <a:ext cx="8318699" cy="4646868"/>
        </p:xfrm>
        <a:graphic>
          <a:graphicData uri="http://schemas.openxmlformats.org/drawingml/2006/table">
            <a:tbl>
              <a:tblPr/>
              <a:tblGrid>
                <a:gridCol w="397818"/>
                <a:gridCol w="1492339"/>
                <a:gridCol w="2178630"/>
                <a:gridCol w="2125074"/>
                <a:gridCol w="2124838"/>
              </a:tblGrid>
              <a:tr h="46534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№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34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Наименование показателей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34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ea typeface="Calibri" pitchFamily="34" charset="0"/>
                          <a:cs typeface="Times New Roman" pitchFamily="18" charset="0"/>
                        </a:rPr>
                        <a:t>Проект                   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ea typeface="Calibri" pitchFamily="34" charset="0"/>
                          <a:cs typeface="Times New Roman" pitchFamily="18" charset="0"/>
                        </a:rPr>
                        <a:t>на 2023 год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34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ea typeface="Calibri" pitchFamily="34" charset="0"/>
                          <a:cs typeface="Times New Roman" pitchFamily="18" charset="0"/>
                        </a:rPr>
                        <a:t>Проект                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ea typeface="Calibri" pitchFamily="34" charset="0"/>
                          <a:cs typeface="Times New Roman" pitchFamily="18" charset="0"/>
                        </a:rPr>
                        <a:t>на 2024 год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34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ea typeface="Calibri" pitchFamily="34" charset="0"/>
                          <a:cs typeface="Times New Roman" pitchFamily="18" charset="0"/>
                        </a:rPr>
                        <a:t>Проект                    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ea typeface="Calibri" pitchFamily="34" charset="0"/>
                          <a:cs typeface="Times New Roman" pitchFamily="18" charset="0"/>
                        </a:rPr>
                        <a:t>на 2025 год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34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</a:tr>
              <a:tr h="105916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1.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34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Налоговые и неналоговые доходы 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34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ea typeface="+mn-ea"/>
                          <a:cs typeface="Times New Roman" pitchFamily="18" charset="0"/>
                        </a:rPr>
                        <a:t>344 387 000,00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34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350 597 500,00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34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71 253 000,00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34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</a:tr>
              <a:tr h="90892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2.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34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Безвозмездные поступления, всего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34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335 747 003,59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34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357 598 724,25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34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372 841 369,64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34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</a:tr>
              <a:tr h="59769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3.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34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Итого доходы 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34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680 134 003,59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34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708 196 224,25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34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744 094 369,64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34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</a:tr>
              <a:tr h="47852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4.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34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Итого расходы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34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682 399 934,59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34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709 558 527,25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34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746 293 390,64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34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</a:tr>
              <a:tr h="96409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5.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34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Дефицит (-) </a:t>
                      </a:r>
                      <a:b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</a:b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34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ea typeface="Calibri" pitchFamily="34" charset="0"/>
                          <a:cs typeface="Times New Roman" pitchFamily="18" charset="0"/>
                        </a:rPr>
                        <a:t>-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ea typeface="Calibri" pitchFamily="34" charset="0"/>
                          <a:cs typeface="Times New Roman" pitchFamily="18" charset="0"/>
                        </a:rPr>
                        <a:t>2 265 931,00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34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ea typeface="Calibri" pitchFamily="34" charset="0"/>
                          <a:cs typeface="Times New Roman" pitchFamily="18" charset="0"/>
                        </a:rPr>
                        <a:t>- 1 362 303,0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34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itchFamily="18" charset="0"/>
                          <a:cs typeface="Times New Roman" pitchFamily="18" charset="0"/>
                        </a:rPr>
                        <a:t>- 2 199 021,00</a:t>
                      </a:r>
                      <a:endParaRPr kumimoji="0" lang="ru-RU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  <a:cs typeface="Times New Roman" pitchFamily="18" charset="0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9AB5E4">
                            <a:alpha val="34000"/>
                          </a:srgbClr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428625" y="1500188"/>
            <a:ext cx="8496300" cy="0"/>
          </a:xfrm>
          <a:prstGeom prst="line">
            <a:avLst/>
          </a:prstGeom>
          <a:noFill/>
          <a:ln w="47625" cmpd="dbl">
            <a:solidFill>
              <a:schemeClr val="accent1">
                <a:lumMod val="50000"/>
              </a:schemeClr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686800" cy="883568"/>
          </a:xfrm>
          <a:ln>
            <a:noFill/>
          </a:ln>
          <a:effec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100000"/>
              </a:lnSpc>
            </a:pPr>
            <a:r>
              <a:rPr lang="ru-RU" sz="2000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Объем и структура доходов бюджета Яковлевского муниципального района на 2022 год, и проект плановых назначений на 2023 год и плановый период 2024 и 2025 годов, рублей</a:t>
            </a:r>
            <a:endParaRPr lang="ru-RU" sz="2000" b="1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591510"/>
              </p:ext>
            </p:extLst>
          </p:nvPr>
        </p:nvGraphicFramePr>
        <p:xfrm>
          <a:off x="251520" y="1268760"/>
          <a:ext cx="8784978" cy="6050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330"/>
                <a:gridCol w="1778902"/>
                <a:gridCol w="1440160"/>
                <a:gridCol w="1368152"/>
                <a:gridCol w="1296144"/>
                <a:gridCol w="1296144"/>
                <a:gridCol w="1296146"/>
              </a:tblGrid>
              <a:tr h="504056"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i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0000"/>
                          </a:solidFill>
                        </a:rPr>
                        <a:t>Исполнено</a:t>
                      </a:r>
                      <a:r>
                        <a:rPr lang="ru-RU" sz="1400" baseline="0" dirty="0" smtClean="0">
                          <a:solidFill>
                            <a:srgbClr val="000000"/>
                          </a:solidFill>
                        </a:rPr>
                        <a:t> за 2021 год</a:t>
                      </a:r>
                      <a:endParaRPr lang="ru-RU" sz="140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0000"/>
                          </a:solidFill>
                        </a:rPr>
                        <a:t>Утверждено на 2022 год </a:t>
                      </a:r>
                      <a:endParaRPr lang="ru-RU" sz="140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aseline="0" dirty="0" smtClean="0">
                          <a:solidFill>
                            <a:srgbClr val="000000"/>
                          </a:solidFill>
                        </a:rPr>
                        <a:t>Прогноз  на 2023 год</a:t>
                      </a:r>
                      <a:endParaRPr lang="ru-RU" sz="140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0000"/>
                          </a:solidFill>
                        </a:rPr>
                        <a:t>Прогноз</a:t>
                      </a:r>
                      <a:r>
                        <a:rPr lang="ru-RU" sz="1400" baseline="0" dirty="0" smtClean="0">
                          <a:solidFill>
                            <a:srgbClr val="000000"/>
                          </a:solidFill>
                        </a:rPr>
                        <a:t> на 2024 год</a:t>
                      </a:r>
                      <a:endParaRPr lang="ru-RU" sz="140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0000"/>
                          </a:solidFill>
                        </a:rPr>
                        <a:t>Прогноз</a:t>
                      </a:r>
                      <a:r>
                        <a:rPr lang="ru-RU" sz="1400" baseline="0" dirty="0" smtClean="0">
                          <a:solidFill>
                            <a:srgbClr val="000000"/>
                          </a:solidFill>
                        </a:rPr>
                        <a:t> на 2025 год</a:t>
                      </a:r>
                      <a:endParaRPr lang="ru-RU" sz="140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</a:tr>
              <a:tr h="2210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3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6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</a:t>
                      </a:r>
                      <a:endParaRPr lang="ru-RU" sz="1000" dirty="0"/>
                    </a:p>
                  </a:txBody>
                  <a:tcPr/>
                </a:tc>
              </a:tr>
              <a:tr h="534144">
                <a:tc>
                  <a:txBody>
                    <a:bodyPr/>
                    <a:lstStyle/>
                    <a:p>
                      <a:r>
                        <a:rPr lang="ru-RU" sz="1000" b="1" dirty="0" smtClean="0"/>
                        <a:t>1.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НАЛОГОВЫЕ И НЕНАЛОГОВЫЕ ДОХОДЫ, </a:t>
                      </a:r>
                      <a:r>
                        <a:rPr lang="ru-RU" sz="1200" b="1" dirty="0" smtClean="0"/>
                        <a:t>ВСЕГО</a:t>
                      </a:r>
                    </a:p>
                    <a:p>
                      <a:r>
                        <a:rPr lang="ru-RU" sz="1000" b="1" dirty="0" smtClean="0"/>
                        <a:t>000 1 00 00000 00 0000 000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216 475 907,47</a:t>
                      </a:r>
                      <a:endParaRPr lang="ru-RU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313 75 000</a:t>
                      </a:r>
                      <a:endParaRPr lang="ru-RU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344 387 000</a:t>
                      </a:r>
                      <a:endParaRPr lang="ru-RU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350 597 500</a:t>
                      </a:r>
                      <a:endParaRPr lang="ru-RU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371 253 000</a:t>
                      </a:r>
                      <a:endParaRPr lang="ru-RU" sz="1400" b="1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endParaRPr lang="ru-RU" sz="1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Налог на доходы физических </a:t>
                      </a:r>
                      <a:r>
                        <a:rPr lang="ru-RU" sz="1200" dirty="0" smtClean="0"/>
                        <a:t>лиц</a:t>
                      </a:r>
                    </a:p>
                    <a:p>
                      <a:r>
                        <a:rPr lang="ru-RU" sz="1000" dirty="0" smtClean="0"/>
                        <a:t>000 1 01 02000 01 0000 110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191 613 061,69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275 053 000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315 000 000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320</a:t>
                      </a:r>
                      <a:r>
                        <a:rPr lang="ru-RU" sz="1400" baseline="0" dirty="0" smtClean="0"/>
                        <a:t> 550 000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340 550 000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88992">
                <a:tc>
                  <a:txBody>
                    <a:bodyPr/>
                    <a:lstStyle/>
                    <a:p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Акцизы</a:t>
                      </a:r>
                      <a:r>
                        <a:rPr lang="ru-RU" sz="1200" baseline="0" dirty="0" smtClean="0"/>
                        <a:t> по подакцизным товарам (продукции</a:t>
                      </a:r>
                      <a:r>
                        <a:rPr lang="ru-RU" sz="1200" baseline="0" dirty="0" smtClean="0"/>
                        <a:t>)</a:t>
                      </a:r>
                    </a:p>
                    <a:p>
                      <a:r>
                        <a:rPr lang="ru-RU" sz="1000" baseline="0" dirty="0" smtClean="0"/>
                        <a:t>000 1 03 02000 01 0000 110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12 060 292,64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12 000</a:t>
                      </a:r>
                      <a:r>
                        <a:rPr lang="ru-RU" sz="1400" baseline="0" dirty="0" smtClean="0"/>
                        <a:t>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14 500 000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15 000 000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15 500 000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Налоги на совокупный </a:t>
                      </a:r>
                      <a:r>
                        <a:rPr lang="ru-RU" sz="1200" dirty="0" smtClean="0"/>
                        <a:t>доход</a:t>
                      </a:r>
                    </a:p>
                    <a:p>
                      <a:r>
                        <a:rPr lang="ru-RU" sz="1000" dirty="0" smtClean="0"/>
                        <a:t> 000 1 05 01000 00 0000 110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3 170 109,98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11 478 000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2 700 000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2 810 000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2 915 000</a:t>
                      </a:r>
                      <a:endParaRPr lang="ru-RU" sz="1400" dirty="0"/>
                    </a:p>
                  </a:txBody>
                  <a:tcPr/>
                </a:tc>
              </a:tr>
              <a:tr h="303232"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Государственная </a:t>
                      </a:r>
                      <a:r>
                        <a:rPr lang="ru-RU" sz="1200" dirty="0" smtClean="0"/>
                        <a:t>пошлина</a:t>
                      </a:r>
                    </a:p>
                    <a:p>
                      <a:r>
                        <a:rPr lang="ru-RU" sz="1000" dirty="0" smtClean="0"/>
                        <a:t>000 1 08 03000 01 0000 110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1 489 781,78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2 000 000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2 100 000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2 150 000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2 200 000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Доходы</a:t>
                      </a:r>
                      <a:r>
                        <a:rPr lang="ru-RU" sz="1100" baseline="0" dirty="0" smtClean="0"/>
                        <a:t> от </a:t>
                      </a:r>
                      <a:r>
                        <a:rPr lang="ru-RU" sz="1100" baseline="0" dirty="0" err="1" smtClean="0"/>
                        <a:t>использова</a:t>
                      </a:r>
                      <a:r>
                        <a:rPr lang="ru-RU" sz="1100" baseline="0" dirty="0" smtClean="0"/>
                        <a:t> </a:t>
                      </a:r>
                      <a:r>
                        <a:rPr lang="ru-RU" sz="1100" baseline="0" dirty="0" err="1" smtClean="0"/>
                        <a:t>ния</a:t>
                      </a:r>
                      <a:r>
                        <a:rPr lang="ru-RU" sz="1100" baseline="0" dirty="0" smtClean="0"/>
                        <a:t> </a:t>
                      </a:r>
                      <a:r>
                        <a:rPr lang="ru-RU" sz="1100" baseline="0" dirty="0" smtClean="0"/>
                        <a:t>имущества, </a:t>
                      </a:r>
                      <a:r>
                        <a:rPr lang="ru-RU" sz="1100" baseline="0" dirty="0" smtClean="0"/>
                        <a:t>находя </a:t>
                      </a:r>
                      <a:r>
                        <a:rPr lang="ru-RU" sz="1100" baseline="0" dirty="0" err="1" smtClean="0"/>
                        <a:t>щегося</a:t>
                      </a:r>
                      <a:r>
                        <a:rPr lang="ru-RU" sz="1100" baseline="0" dirty="0" smtClean="0"/>
                        <a:t> </a:t>
                      </a:r>
                      <a:r>
                        <a:rPr lang="ru-RU" sz="1100" baseline="0" dirty="0" smtClean="0"/>
                        <a:t>в </a:t>
                      </a:r>
                      <a:r>
                        <a:rPr lang="ru-RU" sz="1100" baseline="0" dirty="0" err="1" smtClean="0"/>
                        <a:t>государствен</a:t>
                      </a:r>
                      <a:r>
                        <a:rPr lang="ru-RU" sz="1100" baseline="0" dirty="0" smtClean="0"/>
                        <a:t> ной </a:t>
                      </a:r>
                      <a:r>
                        <a:rPr lang="ru-RU" sz="1100" baseline="0" dirty="0" smtClean="0"/>
                        <a:t>и муниципальной </a:t>
                      </a:r>
                      <a:r>
                        <a:rPr lang="ru-RU" sz="1100" baseline="0" dirty="0" smtClean="0"/>
                        <a:t>собственности</a:t>
                      </a:r>
                    </a:p>
                    <a:p>
                      <a:r>
                        <a:rPr lang="ru-RU" sz="1000" baseline="0" dirty="0" smtClean="0"/>
                        <a:t>000 1 11 00000 00 0000 000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1 489 781,78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 smtClean="0"/>
                    </a:p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5 600 000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5 750 000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5 750 000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5 750 000</a:t>
                      </a:r>
                      <a:endParaRPr lang="ru-RU" sz="1400" dirty="0"/>
                    </a:p>
                  </a:txBody>
                  <a:tcPr/>
                </a:tc>
              </a:tr>
              <a:tr h="648776">
                <a:tc>
                  <a:txBody>
                    <a:bodyPr/>
                    <a:lstStyle/>
                    <a:p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Платежи при </a:t>
                      </a:r>
                      <a:r>
                        <a:rPr lang="ru-RU" sz="1200" dirty="0" err="1" smtClean="0"/>
                        <a:t>пользов</a:t>
                      </a:r>
                      <a:r>
                        <a:rPr lang="ru-RU" sz="1200" dirty="0" smtClean="0"/>
                        <a:t> </a:t>
                      </a:r>
                      <a:r>
                        <a:rPr lang="ru-RU" sz="1200" dirty="0" err="1" smtClean="0"/>
                        <a:t>ании</a:t>
                      </a:r>
                      <a:r>
                        <a:rPr lang="ru-RU" sz="1200" dirty="0" smtClean="0"/>
                        <a:t> </a:t>
                      </a:r>
                      <a:r>
                        <a:rPr lang="ru-RU" sz="1200" dirty="0" smtClean="0"/>
                        <a:t>природными </a:t>
                      </a:r>
                      <a:r>
                        <a:rPr lang="ru-RU" sz="1200" dirty="0" smtClean="0"/>
                        <a:t>ресурсами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000 1 12 01042 01 0000 120</a:t>
                      </a:r>
                      <a:endParaRPr lang="ru-RU" sz="1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1 445 248,83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1 470 000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1 685 000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1 685 000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1 685 000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4044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517109"/>
              </p:ext>
            </p:extLst>
          </p:nvPr>
        </p:nvGraphicFramePr>
        <p:xfrm>
          <a:off x="457200" y="620688"/>
          <a:ext cx="8784978" cy="62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330"/>
                <a:gridCol w="1778902"/>
                <a:gridCol w="1440160"/>
                <a:gridCol w="1368152"/>
                <a:gridCol w="1296144"/>
                <a:gridCol w="1296144"/>
                <a:gridCol w="1296146"/>
              </a:tblGrid>
              <a:tr h="1080120">
                <a:tc>
                  <a:txBody>
                    <a:bodyPr/>
                    <a:lstStyle/>
                    <a:p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Платежи при пользовании природными ресурсами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1 445 248,83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1 470 000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1 685 000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1 685 000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1 685 000</a:t>
                      </a:r>
                      <a:endParaRPr lang="ru-RU" sz="1400" dirty="0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Доходы от продажи материальных и </a:t>
                      </a:r>
                      <a:r>
                        <a:rPr lang="ru-RU" sz="1200" dirty="0" smtClean="0"/>
                        <a:t>нема </a:t>
                      </a:r>
                      <a:r>
                        <a:rPr lang="ru-RU" sz="1200" dirty="0" err="1" smtClean="0"/>
                        <a:t>териальных</a:t>
                      </a:r>
                      <a:r>
                        <a:rPr lang="ru-RU" sz="1200" dirty="0" smtClean="0"/>
                        <a:t> активов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000 1 14 00000 00 0000 000</a:t>
                      </a:r>
                      <a:endParaRPr lang="ru-RU" sz="1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328 949,95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5 500 000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2 200</a:t>
                      </a:r>
                      <a:r>
                        <a:rPr lang="ru-RU" sz="1400" baseline="0" dirty="0" smtClean="0"/>
                        <a:t>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2 200 000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2 200 000</a:t>
                      </a:r>
                      <a:endParaRPr lang="ru-RU" sz="1400" dirty="0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Штрафы, санкции, возмещение</a:t>
                      </a:r>
                      <a:r>
                        <a:rPr lang="ru-RU" sz="1200" baseline="0" dirty="0" smtClean="0"/>
                        <a:t> </a:t>
                      </a:r>
                      <a:r>
                        <a:rPr lang="ru-RU" sz="1200" baseline="0" dirty="0" smtClean="0"/>
                        <a:t>ущерба </a:t>
                      </a:r>
                      <a:r>
                        <a:rPr lang="ru-RU" sz="1000" baseline="0" dirty="0" smtClean="0"/>
                        <a:t>000 1 16 00000 00 0000 000</a:t>
                      </a:r>
                      <a:endParaRPr lang="ru-RU" sz="1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965 567,55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629 000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437 000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437 500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438 000</a:t>
                      </a:r>
                      <a:endParaRPr lang="ru-RU" sz="1400" dirty="0"/>
                    </a:p>
                  </a:txBody>
                  <a:tcPr/>
                </a:tc>
              </a:tr>
              <a:tr h="224016">
                <a:tc>
                  <a:txBody>
                    <a:bodyPr/>
                    <a:lstStyle/>
                    <a:p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ИНЫЕ </a:t>
                      </a:r>
                      <a:r>
                        <a:rPr lang="ru-RU" sz="1200" dirty="0" smtClean="0"/>
                        <a:t>ДОХОДЫ</a:t>
                      </a:r>
                    </a:p>
                    <a:p>
                      <a:r>
                        <a:rPr lang="ru-RU" sz="1200" dirty="0" smtClean="0"/>
                        <a:t> </a:t>
                      </a:r>
                      <a:r>
                        <a:rPr lang="ru-RU" sz="1000" dirty="0" smtClean="0"/>
                        <a:t>000</a:t>
                      </a:r>
                      <a:r>
                        <a:rPr lang="ru-RU" sz="1000" baseline="0" dirty="0" smtClean="0"/>
                        <a:t> 1 13  01000 00 0000 130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17 959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15 000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15 000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15 000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15 000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000" b="1" dirty="0" smtClean="0"/>
                        <a:t>2.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БЕЗВОЗМЕЗДНЫЕ</a:t>
                      </a:r>
                      <a:r>
                        <a:rPr lang="ru-RU" sz="1200" b="1" dirty="0" smtClean="0"/>
                        <a:t> ПОСТУПЛЕНИЯ, </a:t>
                      </a:r>
                      <a:r>
                        <a:rPr lang="ru-RU" sz="1200" b="1" dirty="0" smtClean="0"/>
                        <a:t>ВСЕГО</a:t>
                      </a:r>
                    </a:p>
                    <a:p>
                      <a:r>
                        <a:rPr lang="ru-RU" sz="1200" b="1" dirty="0" smtClean="0"/>
                        <a:t> </a:t>
                      </a:r>
                      <a:r>
                        <a:rPr lang="ru-RU" sz="1000" b="1" dirty="0" smtClean="0"/>
                        <a:t>000 2 00 00000 00 0000 000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366 645 109,21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347 704 310,82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335 747 003,59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321 699 154,59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345 039 280,19</a:t>
                      </a:r>
                      <a:endParaRPr lang="ru-RU" sz="1400" b="1" dirty="0"/>
                    </a:p>
                  </a:txBody>
                  <a:tcPr/>
                </a:tc>
              </a:tr>
              <a:tr h="260072"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ДОТАЦИИ                 </a:t>
                      </a:r>
                      <a:r>
                        <a:rPr lang="ru-RU" sz="1000" dirty="0" smtClean="0"/>
                        <a:t>000 2 02 10000 00 0000 150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27 853 420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8 443 700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-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-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-</a:t>
                      </a:r>
                      <a:endParaRPr lang="ru-RU" sz="1400" dirty="0"/>
                    </a:p>
                  </a:txBody>
                  <a:tcPr/>
                </a:tc>
              </a:tr>
              <a:tr h="260072"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СУБСИДИИ</a:t>
                      </a:r>
                    </a:p>
                    <a:p>
                      <a:r>
                        <a:rPr lang="ru-RU" sz="1000" dirty="0" smtClean="0"/>
                        <a:t>000 2 02 20000 00 0000 150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60 878 955,69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36 532 648,22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5 589 846,97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5 012 015,44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5 165 357,65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СУБВЕНЦИИ </a:t>
                      </a:r>
                    </a:p>
                    <a:p>
                      <a:r>
                        <a:rPr lang="ru-RU" sz="1000" dirty="0" smtClean="0"/>
                        <a:t>000 2 02 30000 00 0000 150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266 177 782,53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288 697 662,60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317 725 456,62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330</a:t>
                      </a:r>
                      <a:r>
                        <a:rPr lang="ru-RU" sz="1400" baseline="0" dirty="0" smtClean="0"/>
                        <a:t> 239 708,81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345 329 011,99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ИНЫЕ МЕЖБЮДЖЕТНЫЕ </a:t>
                      </a:r>
                      <a:r>
                        <a:rPr lang="ru-RU" sz="1200" dirty="0" smtClean="0"/>
                        <a:t>ТРАНСФЕРТЫ</a:t>
                      </a:r>
                    </a:p>
                    <a:p>
                      <a:r>
                        <a:rPr lang="ru-RU" sz="1000" dirty="0" smtClean="0"/>
                        <a:t>000  2 02 40000 00 0000 150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11 734 950,99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14 030 300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12 431 700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22 347 000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22 347 000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000" b="1" dirty="0" smtClean="0"/>
                        <a:t>3.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ИТОГО ДОХОДОВ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583 121 016,68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661 449 310,82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680 134 003,59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708 196 224,25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744 094 369,64</a:t>
                      </a:r>
                      <a:endParaRPr lang="ru-RU" sz="14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64513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595536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100000"/>
              </a:lnSpc>
            </a:pPr>
            <a:r>
              <a:rPr lang="ru-RU" sz="2000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СВЕДЕНИЯ О РАСХОДАХ бюджета Яковлевского муниципального района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</a:t>
            </a:r>
            <a:r>
              <a:rPr lang="ru-RU" sz="2000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2022 год, и проект плановых назначениях на 2023 год и плановый период 2024 и 2025 годов, рублей</a:t>
            </a:r>
            <a:endParaRPr lang="ru-RU" sz="2000" b="1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9791697"/>
              </p:ext>
            </p:extLst>
          </p:nvPr>
        </p:nvGraphicFramePr>
        <p:xfrm>
          <a:off x="251520" y="1268760"/>
          <a:ext cx="8856984" cy="569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1196"/>
                <a:gridCol w="1789044"/>
                <a:gridCol w="1489856"/>
                <a:gridCol w="1318456"/>
                <a:gridCol w="1296144"/>
                <a:gridCol w="1296144"/>
                <a:gridCol w="1296144"/>
              </a:tblGrid>
              <a:tr h="504056"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МУНИЦИПАЛЬНЫЕ ПРОГРАММЫ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0000"/>
                          </a:solidFill>
                        </a:rPr>
                        <a:t>Отчет за 2021 год</a:t>
                      </a:r>
                      <a:endParaRPr lang="ru-RU" sz="140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0000"/>
                          </a:solidFill>
                        </a:rPr>
                        <a:t>Утверждено на 2022 год</a:t>
                      </a:r>
                      <a:endParaRPr lang="ru-RU" sz="140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0000"/>
                          </a:solidFill>
                        </a:rPr>
                        <a:t>Проект</a:t>
                      </a:r>
                      <a:r>
                        <a:rPr lang="ru-RU" sz="1400" baseline="0" dirty="0" smtClean="0">
                          <a:solidFill>
                            <a:srgbClr val="000000"/>
                          </a:solidFill>
                        </a:rPr>
                        <a:t> на 2023 год</a:t>
                      </a:r>
                      <a:endParaRPr lang="ru-RU" sz="140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0000"/>
                          </a:solidFill>
                        </a:rPr>
                        <a:t>Проект</a:t>
                      </a:r>
                      <a:r>
                        <a:rPr lang="ru-RU" sz="1400" baseline="0" dirty="0" smtClean="0">
                          <a:solidFill>
                            <a:srgbClr val="000000"/>
                          </a:solidFill>
                        </a:rPr>
                        <a:t> на 2024 год</a:t>
                      </a:r>
                      <a:endParaRPr lang="ru-RU" sz="140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0000"/>
                          </a:solidFill>
                        </a:rPr>
                        <a:t>Проект</a:t>
                      </a:r>
                      <a:r>
                        <a:rPr lang="ru-RU" sz="1400" baseline="0" dirty="0" smtClean="0">
                          <a:solidFill>
                            <a:srgbClr val="000000"/>
                          </a:solidFill>
                        </a:rPr>
                        <a:t> на 2025 год</a:t>
                      </a:r>
                      <a:endParaRPr lang="ru-RU" sz="140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</a:tr>
              <a:tr h="2210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3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6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</a:t>
                      </a:r>
                      <a:endParaRPr lang="ru-RU" sz="1000" dirty="0"/>
                    </a:p>
                  </a:txBody>
                  <a:tcPr/>
                </a:tc>
              </a:tr>
              <a:tr h="534144">
                <a:tc>
                  <a:txBody>
                    <a:bodyPr/>
                    <a:lstStyle/>
                    <a:p>
                      <a:r>
                        <a:rPr lang="ru-RU" sz="1200" b="0" dirty="0" smtClean="0"/>
                        <a:t>1.</a:t>
                      </a:r>
                      <a:endParaRPr lang="ru-RU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/>
                        <a:t>Развитие образования </a:t>
                      </a:r>
                      <a:r>
                        <a:rPr lang="ru-RU" sz="1200" b="0" dirty="0" err="1" smtClean="0"/>
                        <a:t>Яковлевского</a:t>
                      </a:r>
                      <a:r>
                        <a:rPr lang="ru-RU" sz="1200" b="0" dirty="0" smtClean="0"/>
                        <a:t> муниципального района на 2019 – 2025 годы</a:t>
                      </a:r>
                      <a:endParaRPr lang="ru-RU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/>
                        <a:t>299 010 413,48</a:t>
                      </a:r>
                      <a:endParaRPr lang="ru-RU" sz="1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/>
                        <a:t>351 900 813,33</a:t>
                      </a:r>
                      <a:endParaRPr lang="ru-RU" sz="1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/>
                        <a:t>356 510 578,35</a:t>
                      </a:r>
                      <a:endParaRPr lang="ru-RU" sz="1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/>
                        <a:t>386 745</a:t>
                      </a:r>
                      <a:r>
                        <a:rPr lang="ru-RU" sz="1400" b="0" baseline="0" dirty="0" smtClean="0"/>
                        <a:t> 213</a:t>
                      </a:r>
                      <a:endParaRPr lang="ru-RU" sz="1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/>
                        <a:t>406 511 518</a:t>
                      </a:r>
                      <a:endParaRPr lang="ru-RU" sz="1400" b="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Социальная поддержка населения </a:t>
                      </a:r>
                      <a:r>
                        <a:rPr lang="ru-RU" sz="1200" dirty="0" err="1" smtClean="0"/>
                        <a:t>Яковлевского</a:t>
                      </a:r>
                      <a:r>
                        <a:rPr lang="ru-RU" sz="1200" dirty="0" smtClean="0"/>
                        <a:t> муниципального района на 2019 – 2025 годы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69 825 131,17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70 243 213,26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84 393 284,22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82</a:t>
                      </a:r>
                      <a:r>
                        <a:rPr lang="ru-RU" sz="1400" baseline="0" dirty="0" smtClean="0"/>
                        <a:t> 922 791,47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84 654 307,15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Развитие культуры в </a:t>
                      </a:r>
                      <a:r>
                        <a:rPr lang="ru-RU" sz="1200" dirty="0" err="1" smtClean="0"/>
                        <a:t>Яковлевском</a:t>
                      </a:r>
                      <a:r>
                        <a:rPr lang="ru-RU" sz="1200" dirty="0" smtClean="0"/>
                        <a:t> муниципальном районе на 2019 – 2025 годы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32 408 371,42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45 468 018,80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49 387 842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48 688 606,88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48 902 266,91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4.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Обеспечение качественными услугами жилищно-коммунального хозяйства населения </a:t>
                      </a:r>
                      <a:r>
                        <a:rPr lang="ru-RU" sz="1200" dirty="0" err="1" smtClean="0"/>
                        <a:t>Яковлевского</a:t>
                      </a:r>
                      <a:r>
                        <a:rPr lang="ru-RU" sz="1200" dirty="0" smtClean="0"/>
                        <a:t> муниципального района на 2019 – 2025 годы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57 585 327,93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19 849 947,01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14 457 969,32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12 648 600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17 107 000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6653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0214732"/>
              </p:ext>
            </p:extLst>
          </p:nvPr>
        </p:nvGraphicFramePr>
        <p:xfrm>
          <a:off x="457200" y="692696"/>
          <a:ext cx="8856984" cy="5482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1196"/>
                <a:gridCol w="1789044"/>
                <a:gridCol w="1489856"/>
                <a:gridCol w="1318456"/>
                <a:gridCol w="1296144"/>
                <a:gridCol w="1296144"/>
                <a:gridCol w="1296144"/>
              </a:tblGrid>
              <a:tr h="21602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5.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Защита населения и территории от чрезвычайных ситуаций, обеспечение пожарной безопасности </a:t>
                      </a:r>
                      <a:r>
                        <a:rPr lang="ru-RU" sz="1200" dirty="0" err="1" smtClean="0"/>
                        <a:t>Яковлевского</a:t>
                      </a:r>
                      <a:r>
                        <a:rPr lang="ru-RU" sz="1200" dirty="0" smtClean="0"/>
                        <a:t> муниципального района на 2019 – 2025 годы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1 773 620,79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3 588 865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6 612 036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4 969 475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5 529 220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6.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Охрана окружающей среды в </a:t>
                      </a:r>
                      <a:r>
                        <a:rPr lang="ru-RU" sz="1100" dirty="0" err="1" smtClean="0"/>
                        <a:t>Яковлевском</a:t>
                      </a:r>
                      <a:r>
                        <a:rPr lang="ru-RU" sz="1100" dirty="0" smtClean="0"/>
                        <a:t> муниципальном</a:t>
                      </a:r>
                      <a:r>
                        <a:rPr lang="ru-RU" sz="1100" baseline="0" dirty="0" smtClean="0"/>
                        <a:t> районе на 2019 – 2025 годы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199 131,45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2 100 000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2 290 000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2 300 000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2</a:t>
                      </a:r>
                      <a:r>
                        <a:rPr lang="ru-RU" sz="1400" baseline="0" dirty="0" smtClean="0"/>
                        <a:t> 300 000</a:t>
                      </a:r>
                      <a:endParaRPr lang="ru-RU" sz="1400" dirty="0"/>
                    </a:p>
                  </a:txBody>
                  <a:tcPr/>
                </a:tc>
              </a:tr>
              <a:tr h="64877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7.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Развитие физической культуры и спорта в </a:t>
                      </a:r>
                      <a:r>
                        <a:rPr lang="ru-RU" sz="1200" dirty="0" err="1" smtClean="0"/>
                        <a:t>Яковлевском</a:t>
                      </a:r>
                      <a:r>
                        <a:rPr lang="ru-RU" sz="1200" dirty="0" smtClean="0"/>
                        <a:t> муниципальном районе на 2019 – 2025 годы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1 854 218,11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13 312 449,97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13 351 085,90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4</a:t>
                      </a:r>
                      <a:r>
                        <a:rPr lang="ru-RU" sz="1400" baseline="0" dirty="0" smtClean="0"/>
                        <a:t> 609 615,32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1 020 187,63</a:t>
                      </a:r>
                      <a:endParaRPr lang="ru-RU" sz="1400" dirty="0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8.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Развитие  транспортного комплекса </a:t>
                      </a:r>
                      <a:r>
                        <a:rPr lang="ru-RU" sz="1200" dirty="0" err="1" smtClean="0"/>
                        <a:t>Яковлевского</a:t>
                      </a:r>
                      <a:r>
                        <a:rPr lang="ru-RU" sz="1200" dirty="0" smtClean="0"/>
                        <a:t> муниципального района на 2019 – 2025 годы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15 422 705,74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34 314 362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17 865 655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18 365 655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18 865 655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25887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2393317"/>
              </p:ext>
            </p:extLst>
          </p:nvPr>
        </p:nvGraphicFramePr>
        <p:xfrm>
          <a:off x="457200" y="332656"/>
          <a:ext cx="8856984" cy="54052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1196"/>
                <a:gridCol w="1789044"/>
                <a:gridCol w="1489856"/>
                <a:gridCol w="1318456"/>
                <a:gridCol w="1296144"/>
                <a:gridCol w="1296144"/>
                <a:gridCol w="1296144"/>
              </a:tblGrid>
              <a:tr h="1656184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9.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Информационное обеспечение органов местного самоуправления </a:t>
                      </a:r>
                      <a:r>
                        <a:rPr lang="ru-RU" sz="1200" dirty="0" err="1" smtClean="0"/>
                        <a:t>Яковлевского</a:t>
                      </a:r>
                      <a:r>
                        <a:rPr lang="ru-RU" sz="1200" dirty="0" smtClean="0"/>
                        <a:t> муниципального района на 2019 – 2025 годы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5 622 510,62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7 455 000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5 900 000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5 835 000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6 040 000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100" b="0" dirty="0" smtClean="0"/>
                        <a:t>10.</a:t>
                      </a:r>
                      <a:endParaRPr lang="ru-RU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/>
                        <a:t>Развитие сельского хозяйства в </a:t>
                      </a:r>
                      <a:r>
                        <a:rPr lang="ru-RU" sz="1200" b="0" dirty="0" err="1" smtClean="0"/>
                        <a:t>Яковлевском</a:t>
                      </a:r>
                      <a:r>
                        <a:rPr lang="ru-RU" sz="1200" b="0" dirty="0" smtClean="0"/>
                        <a:t> муниципальном районе на 2019 – 2025 годы</a:t>
                      </a:r>
                      <a:endParaRPr lang="ru-RU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b="0" dirty="0" smtClean="0"/>
                    </a:p>
                    <a:p>
                      <a:pPr algn="ctr"/>
                      <a:r>
                        <a:rPr lang="ru-RU" sz="1400" b="0" dirty="0" smtClean="0"/>
                        <a:t>20 000,00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b="0" dirty="0" smtClean="0"/>
                    </a:p>
                    <a:p>
                      <a:pPr algn="ctr"/>
                      <a:r>
                        <a:rPr lang="ru-RU" sz="1400" b="0" dirty="0" smtClean="0"/>
                        <a:t>101 316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b="0" dirty="0" smtClean="0"/>
                    </a:p>
                    <a:p>
                      <a:pPr algn="ctr"/>
                      <a:r>
                        <a:rPr lang="ru-RU" sz="1400" b="0" dirty="0" smtClean="0"/>
                        <a:t>819 253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b="0" dirty="0" smtClean="0"/>
                    </a:p>
                    <a:p>
                      <a:pPr algn="ctr"/>
                      <a:r>
                        <a:rPr lang="ru-RU" sz="1400" b="0" dirty="0" smtClean="0"/>
                        <a:t>101 316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b="0" dirty="0" smtClean="0"/>
                    </a:p>
                    <a:p>
                      <a:pPr algn="ctr"/>
                      <a:r>
                        <a:rPr lang="ru-RU" sz="1400" b="0" dirty="0" smtClean="0"/>
                        <a:t>101 316</a:t>
                      </a:r>
                      <a:endParaRPr lang="ru-RU" sz="1400" b="0" dirty="0"/>
                    </a:p>
                  </a:txBody>
                  <a:tcPr/>
                </a:tc>
              </a:tr>
              <a:tr h="260072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11.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Молодежь – </a:t>
                      </a:r>
                      <a:r>
                        <a:rPr lang="ru-RU" sz="1200" dirty="0" err="1" smtClean="0"/>
                        <a:t>Яковлевскому</a:t>
                      </a:r>
                      <a:r>
                        <a:rPr lang="ru-RU" sz="1200" dirty="0" smtClean="0"/>
                        <a:t> муниципальному</a:t>
                      </a:r>
                      <a:r>
                        <a:rPr lang="ru-RU" sz="1200" baseline="0" dirty="0" smtClean="0"/>
                        <a:t> району  на 2019 – 2025 годы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2 090 572,38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2 875 500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2 566 536,75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2 723 630,24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b="0" dirty="0" smtClean="0"/>
                    </a:p>
                    <a:p>
                      <a:pPr algn="ctr"/>
                      <a:r>
                        <a:rPr lang="ru-RU" sz="1400" b="0" dirty="0" smtClean="0"/>
                        <a:t>2 438 903,11</a:t>
                      </a:r>
                      <a:endParaRPr lang="ru-RU" sz="1400" b="0" dirty="0"/>
                    </a:p>
                  </a:txBody>
                  <a:tcPr/>
                </a:tc>
              </a:tr>
              <a:tr h="260072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12.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Экономическое развитие и инновационная экономика в </a:t>
                      </a:r>
                      <a:r>
                        <a:rPr lang="ru-RU" sz="1200" dirty="0" err="1" smtClean="0"/>
                        <a:t>Яковлевском</a:t>
                      </a:r>
                      <a:r>
                        <a:rPr lang="ru-RU" sz="1200" dirty="0" smtClean="0"/>
                        <a:t> муниципальном районе на 2019 – 2025 годы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54 343 837,09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85 888 230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86 426 500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87 892 660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90 427 630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35670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6994015"/>
              </p:ext>
            </p:extLst>
          </p:nvPr>
        </p:nvGraphicFramePr>
        <p:xfrm>
          <a:off x="457200" y="260648"/>
          <a:ext cx="8856984" cy="713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1196"/>
                <a:gridCol w="1789044"/>
                <a:gridCol w="1489856"/>
                <a:gridCol w="1318456"/>
                <a:gridCol w="1296144"/>
                <a:gridCol w="1296144"/>
                <a:gridCol w="1296144"/>
              </a:tblGrid>
              <a:tr h="1728192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13.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Переселение граждан из аварийного жилищного фонда на территории </a:t>
                      </a:r>
                      <a:r>
                        <a:rPr lang="ru-RU" sz="1200" dirty="0" err="1" smtClean="0"/>
                        <a:t>Яковлевского</a:t>
                      </a:r>
                      <a:r>
                        <a:rPr lang="ru-RU" sz="1200" baseline="0" dirty="0" smtClean="0"/>
                        <a:t> муниципального района на 2019 – 2025 годы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444 825,25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2 550 000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3 000 000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2 000 000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2</a:t>
                      </a:r>
                      <a:r>
                        <a:rPr lang="ru-RU" sz="1400" baseline="0" dirty="0" smtClean="0"/>
                        <a:t> 000 000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14.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Укрепление общественного здоровья населения </a:t>
                      </a:r>
                      <a:r>
                        <a:rPr lang="ru-RU" sz="1200" dirty="0" err="1" smtClean="0"/>
                        <a:t>Яковлевского</a:t>
                      </a:r>
                      <a:r>
                        <a:rPr lang="ru-RU" sz="1200" dirty="0" smtClean="0"/>
                        <a:t> муниципального района на 2020 – 2025 годы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72 783,54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95 000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95 000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95 000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-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15.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Профилактика правонарушений на территории </a:t>
                      </a:r>
                      <a:r>
                        <a:rPr lang="ru-RU" sz="1200" dirty="0" err="1" smtClean="0"/>
                        <a:t>Яковлевского</a:t>
                      </a:r>
                      <a:r>
                        <a:rPr lang="ru-RU" sz="1200" dirty="0" smtClean="0"/>
                        <a:t> муниципального района на 2021 – 2025 годы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-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6 436 589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7 643 820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9 105 260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9 159 200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16.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Противодействие коррупции в </a:t>
                      </a:r>
                      <a:r>
                        <a:rPr lang="ru-RU" sz="1200" dirty="0" err="1" smtClean="0"/>
                        <a:t>Яковлевском</a:t>
                      </a:r>
                      <a:r>
                        <a:rPr lang="ru-RU" sz="1200" dirty="0" smtClean="0"/>
                        <a:t> муниципальном районе на 2021 – 2025 годы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60 000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60 000,00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60 000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60 000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60 000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Итого по муниципальным программам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540 733 448,97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646 239 304,37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651 379 640,54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669 062 822,91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695 117 203,80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Непрограммные расходы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41 322 467,18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31 000 718,34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31 020 294,05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31 495 704,34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32 176 186,84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ИТОГО РАСХОДОВ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582 055 916,15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677 240 022,71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682</a:t>
                      </a:r>
                      <a:r>
                        <a:rPr lang="ru-RU" sz="1400" b="1" baseline="0" dirty="0" smtClean="0"/>
                        <a:t> 399 934,59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700 558 527,25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727 293 390,64</a:t>
                      </a:r>
                      <a:endParaRPr lang="ru-RU" sz="14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341689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19809</TotalTime>
  <Words>3161</Words>
  <Application>Microsoft Office PowerPoint</Application>
  <PresentationFormat>Экран (4:3)</PresentationFormat>
  <Paragraphs>876</Paragraphs>
  <Slides>22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Исполнительная</vt:lpstr>
      <vt:lpstr>Презентация PowerPoint</vt:lpstr>
      <vt:lpstr>Презентация PowerPoint</vt:lpstr>
      <vt:lpstr>Презентация PowerPoint</vt:lpstr>
      <vt:lpstr>Объем и структура доходов бюджета Яковлевского муниципального района на 2022 год, и проект плановых назначений на 2023 год и плановый период 2024 и 2025 годов, рублей</vt:lpstr>
      <vt:lpstr>Презентация PowerPoint</vt:lpstr>
      <vt:lpstr>СВЕДЕНИЯ О РАСХОДАХ бюджета Яковлевского муниципального района на 2022 год, и проект плановых назначениях на 2023 год и плановый период 2024 и 2025 годов, рублей</vt:lpstr>
      <vt:lpstr>Презентация PowerPoint</vt:lpstr>
      <vt:lpstr>Презентация PowerPoint</vt:lpstr>
      <vt:lpstr>Презентация PowerPoint</vt:lpstr>
      <vt:lpstr>Распределение  расходов бюджета Яковлевского муниципального района по разделам классификации расходов за 2022 год, проект на 2023 год и плановый период 2024 и 2025 годов, рублей  </vt:lpstr>
      <vt:lpstr>Расходы бюджета Яковлевского муниципального района в 2023 году на жилищно-коммунальное хозяйство</vt:lpstr>
      <vt:lpstr>Расходы бюджета Яковлевского муниципального района в 2023 году на образование</vt:lpstr>
      <vt:lpstr>Расходы бюджета Яковлевского муниципального района в 2023 году на культуру, кинематографию</vt:lpstr>
      <vt:lpstr>Расходы в 2023 году на социальную политику</vt:lpstr>
      <vt:lpstr>Презентация PowerPoint</vt:lpstr>
      <vt:lpstr>Презентация PowerPoint</vt:lpstr>
      <vt:lpstr>Презентация PowerPoint</vt:lpstr>
      <vt:lpstr>Презентация PowerPoint</vt:lpstr>
      <vt:lpstr>На территории Яковлевского муниципального района в 2023 году запланированы мероприятия за счет средств местного бюджета</vt:lpstr>
      <vt:lpstr>Презентация PowerPoint</vt:lpstr>
      <vt:lpstr>Уровень долговой нагрузки на бюджет Яковлевского муниципального района</vt:lpstr>
      <vt:lpstr>Презентация PowerPoint</vt:lpstr>
    </vt:vector>
  </TitlesOfParts>
  <Company>df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Лось</dc:creator>
  <cp:lastModifiedBy>Adm</cp:lastModifiedBy>
  <cp:revision>2261</cp:revision>
  <cp:lastPrinted>2022-11-17T01:18:01Z</cp:lastPrinted>
  <dcterms:created xsi:type="dcterms:W3CDTF">2010-07-02T14:14:42Z</dcterms:created>
  <dcterms:modified xsi:type="dcterms:W3CDTF">2022-11-18T00:33:09Z</dcterms:modified>
</cp:coreProperties>
</file>