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64" r:id="rId2"/>
    <p:sldId id="539" r:id="rId3"/>
    <p:sldId id="496" r:id="rId4"/>
    <p:sldId id="546" r:id="rId5"/>
    <p:sldId id="482" r:id="rId6"/>
    <p:sldId id="632" r:id="rId7"/>
    <p:sldId id="633" r:id="rId8"/>
    <p:sldId id="634" r:id="rId9"/>
    <p:sldId id="637" r:id="rId10"/>
    <p:sldId id="549" r:id="rId11"/>
    <p:sldId id="550" r:id="rId12"/>
    <p:sldId id="563" r:id="rId13"/>
    <p:sldId id="564" r:id="rId14"/>
    <p:sldId id="565" r:id="rId15"/>
    <p:sldId id="568" r:id="rId16"/>
    <p:sldId id="566" r:id="rId17"/>
    <p:sldId id="570" r:id="rId18"/>
    <p:sldId id="569" r:id="rId19"/>
    <p:sldId id="572" r:id="rId20"/>
    <p:sldId id="557" r:id="rId21"/>
    <p:sldId id="548" r:id="rId22"/>
    <p:sldId id="512" r:id="rId23"/>
    <p:sldId id="511" r:id="rId24"/>
    <p:sldId id="507" r:id="rId25"/>
    <p:sldId id="561" r:id="rId26"/>
    <p:sldId id="559" r:id="rId27"/>
    <p:sldId id="553" r:id="rId28"/>
    <p:sldId id="552" r:id="rId29"/>
    <p:sldId id="542" r:id="rId30"/>
    <p:sldId id="629" r:id="rId31"/>
    <p:sldId id="630" r:id="rId32"/>
    <p:sldId id="638" r:id="rId33"/>
    <p:sldId id="641" r:id="rId34"/>
    <p:sldId id="555" r:id="rId35"/>
    <p:sldId id="558" r:id="rId36"/>
    <p:sldId id="554" r:id="rId37"/>
    <p:sldId id="562" r:id="rId38"/>
    <p:sldId id="573" r:id="rId39"/>
    <p:sldId id="560" r:id="rId40"/>
    <p:sldId id="541" r:id="rId41"/>
  </p:sldIdLst>
  <p:sldSz cx="6858000" cy="9144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фин" initials="ф"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6600"/>
    <a:srgbClr val="B25693"/>
    <a:srgbClr val="922E62"/>
    <a:srgbClr val="E3D90D"/>
    <a:srgbClr val="4CEB13"/>
    <a:srgbClr val="0066FF"/>
    <a:srgbClr val="9BBB59"/>
    <a:srgbClr val="00CC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9885" autoAdjust="0"/>
  </p:normalViewPr>
  <p:slideViewPr>
    <p:cSldViewPr>
      <p:cViewPr>
        <p:scale>
          <a:sx n="136" d="100"/>
          <a:sy n="136" d="100"/>
        </p:scale>
        <p:origin x="-1974" y="2994"/>
      </p:cViewPr>
      <p:guideLst>
        <p:guide orient="horz" pos="2880"/>
        <p:guide pos="2160"/>
      </p:guideLst>
    </p:cSldViewPr>
  </p:slideViewPr>
  <p:outlineViewPr>
    <p:cViewPr>
      <p:scale>
        <a:sx n="33" d="100"/>
        <a:sy n="33" d="100"/>
      </p:scale>
      <p:origin x="0" y="219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file:///\\DFIBM\obmen$\_Bce\&#1051;&#1086;&#1089;&#1100;\&#1057;&#1086;&#1074;&#1077;&#1097;&#1072;&#1085;&#1080;&#1077;%20&#1071;&#1085;&#1074;&#1072;&#1088;&#1100;%202011\&#1054;&#1040;&#1044;&#1041;&#1041;\&#1057;&#1083;&#1072;&#1081;&#1076;&#1099;%20&#1054;&#1040;&#1044;&#1041;&#104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887280248190412E-2"/>
          <c:y val="4.2372881355936309E-2"/>
          <c:w val="0.95449844881075496"/>
          <c:h val="0.77552055708625856"/>
        </c:manualLayout>
      </c:layout>
      <c:barChart>
        <c:barDir val="col"/>
        <c:grouping val="clustered"/>
        <c:ser>
          <c:idx val="0"/>
          <c:order val="0"/>
          <c:spPr>
            <a:solidFill>
              <a:srgbClr val="9999FF"/>
            </a:solidFill>
            <a:ln w="12700">
              <a:solidFill>
                <a:srgbClr val="000000"/>
              </a:solidFill>
              <a:prstDash val="solid"/>
            </a:ln>
          </c:spPr>
          <c:dLbls>
            <c:spPr>
              <a:noFill/>
              <a:ln w="25400">
                <a:noFill/>
              </a:ln>
            </c:spPr>
            <c:txPr>
              <a:bodyPr/>
              <a:lstStyle/>
              <a:p>
                <a:pPr>
                  <a:defRPr sz="1800" b="1" i="0" u="none" strike="noStrike" baseline="0">
                    <a:solidFill>
                      <a:srgbClr val="000000"/>
                    </a:solidFill>
                    <a:latin typeface="Arial Cyr"/>
                    <a:ea typeface="Arial Cyr"/>
                    <a:cs typeface="Arial Cyr"/>
                  </a:defRPr>
                </a:pPr>
                <a:endParaRPr lang="ru-RU"/>
              </a:p>
            </c:txPr>
            <c:showVal val="1"/>
          </c:dLbls>
          <c:cat>
            <c:strRef>
              <c:f>Лист1!$B$6:$B$10</c:f>
              <c:strCache>
                <c:ptCount val="5"/>
                <c:pt idx="0">
                  <c:v>2006г.</c:v>
                </c:pt>
                <c:pt idx="1">
                  <c:v>2007г.</c:v>
                </c:pt>
                <c:pt idx="2">
                  <c:v>2008г.</c:v>
                </c:pt>
                <c:pt idx="3">
                  <c:v>2009г.</c:v>
                </c:pt>
                <c:pt idx="4">
                  <c:v>2010г.</c:v>
                </c:pt>
              </c:strCache>
            </c:strRef>
          </c:cat>
          <c:val>
            <c:numRef>
              <c:f>Лист1!$C$6:$C$10</c:f>
              <c:numCache>
                <c:formatCode>#,##0</c:formatCode>
                <c:ptCount val="5"/>
                <c:pt idx="0">
                  <c:v>2586.8403916999996</c:v>
                </c:pt>
                <c:pt idx="1">
                  <c:v>3323.6727967499996</c:v>
                </c:pt>
                <c:pt idx="2">
                  <c:v>5791.5468578299997</c:v>
                </c:pt>
                <c:pt idx="3">
                  <c:v>6532.4744473799965</c:v>
                </c:pt>
                <c:pt idx="4">
                  <c:v>7146.2779999999975</c:v>
                </c:pt>
              </c:numCache>
            </c:numRef>
          </c:val>
        </c:ser>
        <c:dLbls>
          <c:showVal val="1"/>
        </c:dLbls>
        <c:axId val="73865856"/>
        <c:axId val="49222400"/>
      </c:barChart>
      <c:catAx>
        <c:axId val="73865856"/>
        <c:scaling>
          <c:orientation val="minMax"/>
        </c:scaling>
        <c:axPos val="b"/>
        <c:numFmt formatCode="General" sourceLinked="1"/>
        <c:tickLblPos val="nextTo"/>
        <c:spPr>
          <a:ln w="3175">
            <a:solidFill>
              <a:srgbClr val="000000"/>
            </a:solidFill>
            <a:prstDash val="solid"/>
          </a:ln>
        </c:spPr>
        <c:txPr>
          <a:bodyPr rot="0" vert="horz"/>
          <a:lstStyle/>
          <a:p>
            <a:pPr>
              <a:defRPr sz="1400" b="0" i="0" u="none" strike="noStrike" baseline="0">
                <a:solidFill>
                  <a:srgbClr val="000000"/>
                </a:solidFill>
                <a:latin typeface="Arial Cyr"/>
                <a:ea typeface="Arial Cyr"/>
                <a:cs typeface="Arial Cyr"/>
              </a:defRPr>
            </a:pPr>
            <a:endParaRPr lang="ru-RU"/>
          </a:p>
        </c:txPr>
        <c:crossAx val="49222400"/>
        <c:crosses val="autoZero"/>
        <c:auto val="1"/>
        <c:lblAlgn val="ctr"/>
        <c:lblOffset val="100"/>
        <c:tickLblSkip val="1"/>
        <c:tickMarkSkip val="1"/>
      </c:catAx>
      <c:valAx>
        <c:axId val="49222400"/>
        <c:scaling>
          <c:orientation val="minMax"/>
        </c:scaling>
        <c:delete val="1"/>
        <c:axPos val="l"/>
        <c:title>
          <c:tx>
            <c:rich>
              <a:bodyPr/>
              <a:lstStyle/>
              <a:p>
                <a:pPr>
                  <a:defRPr sz="1000" b="1" i="0" u="none" strike="noStrike" baseline="0">
                    <a:solidFill>
                      <a:srgbClr val="000000"/>
                    </a:solidFill>
                    <a:latin typeface="Arial Cyr"/>
                    <a:ea typeface="Arial Cyr"/>
                    <a:cs typeface="Arial Cyr"/>
                  </a:defRPr>
                </a:pPr>
                <a:r>
                  <a:rPr lang="ru-RU"/>
                  <a:t>млн.руб.</a:t>
                </a:r>
              </a:p>
            </c:rich>
          </c:tx>
          <c:layout>
            <c:manualLayout>
              <c:xMode val="edge"/>
              <c:yMode val="edge"/>
              <c:x val="1.137538779731171E-2"/>
              <c:y val="0.53220338983048077"/>
            </c:manualLayout>
          </c:layout>
          <c:spPr>
            <a:noFill/>
            <a:ln w="25400">
              <a:noFill/>
            </a:ln>
          </c:spPr>
        </c:title>
        <c:numFmt formatCode="#,##0" sourceLinked="1"/>
        <c:tickLblPos val="none"/>
        <c:crossAx val="73865856"/>
        <c:crosses val="autoZero"/>
        <c:crossBetween val="between"/>
      </c:valAx>
    </c:plotArea>
    <c:plotVisOnly val="1"/>
    <c:dispBlanksAs val="gap"/>
  </c:chart>
  <c:spPr>
    <a:noFill/>
    <a:ln w="9525">
      <a:noFill/>
    </a:ln>
  </c:spPr>
  <c:txPr>
    <a:bodyPr/>
    <a:lstStyle/>
    <a:p>
      <a:pPr>
        <a:defRPr sz="1000" b="0" i="0" u="none" strike="noStrike" baseline="0">
          <a:solidFill>
            <a:srgbClr val="000000"/>
          </a:solidFill>
          <a:latin typeface="Arial Cyr"/>
          <a:ea typeface="Arial Cyr"/>
          <a:cs typeface="Arial Cyr"/>
        </a:defRPr>
      </a:pPr>
      <a:endParaRPr lang="ru-RU"/>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26"/>
  <c:chart>
    <c:plotArea>
      <c:layout>
        <c:manualLayout>
          <c:layoutTarget val="inner"/>
          <c:xMode val="edge"/>
          <c:yMode val="edge"/>
          <c:x val="0.26595462732253133"/>
          <c:y val="0.2354376444531544"/>
          <c:w val="0.50728155339805825"/>
          <c:h val="0.75724637681160001"/>
        </c:manualLayout>
      </c:layout>
      <c:pieChart>
        <c:varyColors val="1"/>
        <c:ser>
          <c:idx val="0"/>
          <c:order val="0"/>
          <c:explosion val="25"/>
          <c:dPt>
            <c:idx val="0"/>
            <c:explosion val="8"/>
          </c:dPt>
          <c:dLbls>
            <c:dLbl>
              <c:idx val="0"/>
              <c:layout>
                <c:manualLayout>
                  <c:x val="7.0635843916185062E-2"/>
                  <c:y val="-5.0222384045697024E-3"/>
                </c:manualLayout>
              </c:layout>
              <c:tx>
                <c:rich>
                  <a:bodyPr/>
                  <a:lstStyle/>
                  <a:p>
                    <a:pPr>
                      <a:defRPr/>
                    </a:pPr>
                    <a:r>
                      <a:rPr lang="ru-RU" sz="1309" dirty="0" smtClean="0"/>
                      <a:t>НДФЛ</a:t>
                    </a:r>
                    <a:r>
                      <a:rPr lang="ru-RU" sz="1309" dirty="0"/>
                      <a:t>
</a:t>
                    </a:r>
                    <a:r>
                      <a:rPr lang="ru-RU" sz="1309" dirty="0" smtClean="0"/>
                      <a:t>88,5</a:t>
                    </a:r>
                    <a:r>
                      <a:rPr lang="ru-RU" sz="1309" baseline="0" dirty="0" smtClean="0"/>
                      <a:t> </a:t>
                    </a:r>
                    <a:r>
                      <a:rPr lang="ru-RU" sz="1309" dirty="0" smtClean="0"/>
                      <a:t>%</a:t>
                    </a:r>
                    <a:endParaRPr lang="ru-RU" sz="1400" dirty="0"/>
                  </a:p>
                </c:rich>
              </c:tx>
              <c:spPr/>
              <c:dLblPos val="bestFit"/>
            </c:dLbl>
            <c:dLbl>
              <c:idx val="1"/>
              <c:layout>
                <c:manualLayout>
                  <c:x val="-0.11190976124484901"/>
                  <c:y val="7.9760499391859113E-2"/>
                </c:manualLayout>
              </c:layout>
              <c:tx>
                <c:rich>
                  <a:bodyPr/>
                  <a:lstStyle/>
                  <a:p>
                    <a:pPr>
                      <a:defRPr/>
                    </a:pPr>
                    <a:r>
                      <a:rPr lang="ru-RU" sz="1035" dirty="0"/>
                      <a:t>налоги на </a:t>
                    </a:r>
                    <a:r>
                      <a:rPr lang="ru-RU" sz="1035" dirty="0" smtClean="0"/>
                      <a:t>товары, </a:t>
                    </a:r>
                    <a:r>
                      <a:rPr lang="ru-RU" sz="1035" dirty="0"/>
                      <a:t>релизуемые на территории РФ
</a:t>
                    </a:r>
                    <a:r>
                      <a:rPr lang="ru-RU" sz="1035" dirty="0" smtClean="0"/>
                      <a:t>5,6 %</a:t>
                    </a:r>
                    <a:endParaRPr lang="ru-RU" sz="1100" dirty="0"/>
                  </a:p>
                </c:rich>
              </c:tx>
              <c:spPr/>
              <c:dLblPos val="bestFit"/>
            </c:dLbl>
            <c:dLbl>
              <c:idx val="2"/>
              <c:layout>
                <c:manualLayout>
                  <c:x val="-0.14830318554826338"/>
                  <c:y val="7.9167881792554184E-4"/>
                </c:manualLayout>
              </c:layout>
              <c:tx>
                <c:rich>
                  <a:bodyPr/>
                  <a:lstStyle/>
                  <a:p>
                    <a:pPr>
                      <a:defRPr/>
                    </a:pPr>
                    <a:r>
                      <a:rPr lang="ru-RU" sz="1129" dirty="0"/>
                      <a:t>Налоги на совокупный доход
</a:t>
                    </a:r>
                    <a:r>
                      <a:rPr lang="ru-RU" sz="1129" dirty="0" smtClean="0"/>
                      <a:t>1,5 %</a:t>
                    </a:r>
                    <a:endParaRPr lang="ru-RU" sz="1200" dirty="0"/>
                  </a:p>
                </c:rich>
              </c:tx>
              <c:spPr/>
              <c:dLblPos val="bestFit"/>
            </c:dLbl>
            <c:dLbl>
              <c:idx val="3"/>
              <c:layout>
                <c:manualLayout>
                  <c:x val="-0.15197525962753078"/>
                  <c:y val="-9.7956838728494172E-2"/>
                </c:manualLayout>
              </c:layout>
              <c:tx>
                <c:rich>
                  <a:bodyPr/>
                  <a:lstStyle/>
                  <a:p>
                    <a:pPr>
                      <a:defRPr/>
                    </a:pPr>
                    <a:r>
                      <a:rPr lang="ru-RU" sz="1043" baseline="0" dirty="0">
                        <a:solidFill>
                          <a:schemeClr val="tx1"/>
                        </a:solidFill>
                      </a:rPr>
                      <a:t>доходы от использования и продажи  имущества
</a:t>
                    </a:r>
                    <a:r>
                      <a:rPr lang="ru-RU" sz="1043" baseline="0" dirty="0" smtClean="0">
                        <a:solidFill>
                          <a:schemeClr val="tx1"/>
                        </a:solidFill>
                      </a:rPr>
                      <a:t>2,5 %</a:t>
                    </a:r>
                    <a:endParaRPr lang="ru-RU" dirty="0"/>
                  </a:p>
                </c:rich>
              </c:tx>
              <c:spPr/>
              <c:dLblPos val="bestFit"/>
            </c:dLbl>
            <c:dLbl>
              <c:idx val="4"/>
              <c:layout>
                <c:manualLayout>
                  <c:x val="-3.5597967734926302E-3"/>
                  <c:y val="-0.10744476173589552"/>
                </c:manualLayout>
              </c:layout>
              <c:tx>
                <c:rich>
                  <a:bodyPr/>
                  <a:lstStyle/>
                  <a:p>
                    <a:pPr>
                      <a:defRPr/>
                    </a:pPr>
                    <a:r>
                      <a:rPr lang="ru-RU" sz="1129" dirty="0"/>
                      <a:t>государственная пошлина
</a:t>
                    </a:r>
                    <a:r>
                      <a:rPr lang="ru-RU" sz="1129" dirty="0" smtClean="0"/>
                      <a:t>1,0 %</a:t>
                    </a:r>
                    <a:endParaRPr lang="ru-RU" sz="1200" dirty="0"/>
                  </a:p>
                </c:rich>
              </c:tx>
              <c:spPr/>
              <c:dLblPos val="bestFit"/>
            </c:dLbl>
            <c:dLbl>
              <c:idx val="5"/>
              <c:layout>
                <c:manualLayout>
                  <c:x val="0.12326706208114067"/>
                  <c:y val="-0.12110481971935261"/>
                </c:manualLayout>
              </c:layout>
              <c:tx>
                <c:rich>
                  <a:bodyPr/>
                  <a:lstStyle/>
                  <a:p>
                    <a:pPr>
                      <a:defRPr/>
                    </a:pPr>
                    <a:r>
                      <a:rPr lang="ru-RU" sz="1129" dirty="0" smtClean="0"/>
                      <a:t>Прочие 0,9 %</a:t>
                    </a:r>
                    <a:endParaRPr lang="ru-RU" sz="1200" dirty="0"/>
                  </a:p>
                </c:rich>
              </c:tx>
              <c:spPr/>
              <c:dLblPos val="bestFit"/>
            </c:dLbl>
            <c:dLbl>
              <c:idx val="6"/>
              <c:layout>
                <c:manualLayout>
                  <c:x val="0.15019831547185145"/>
                  <c:y val="-7.1963956886908334E-2"/>
                </c:manualLayout>
              </c:layout>
              <c:tx>
                <c:rich>
                  <a:bodyPr/>
                  <a:lstStyle/>
                  <a:p>
                    <a:pPr>
                      <a:defRPr/>
                    </a:pPr>
                    <a:r>
                      <a:rPr lang="ru-RU" sz="1309" dirty="0"/>
                      <a:t>прочие
</a:t>
                    </a:r>
                    <a:r>
                      <a:rPr lang="ru-RU" sz="1309" dirty="0" smtClean="0"/>
                      <a:t>1%</a:t>
                    </a:r>
                    <a:endParaRPr lang="ru-RU" sz="1400" dirty="0"/>
                  </a:p>
                </c:rich>
              </c:tx>
              <c:spPr/>
              <c:dLblPos val="bestFit"/>
            </c:dLbl>
            <c:dLblPos val="bestFit"/>
            <c:showCatName val="1"/>
            <c:showPercent val="1"/>
            <c:showLeaderLines val="1"/>
          </c:dLbls>
          <c:cat>
            <c:strRef>
              <c:f>Лист2!$A$1:$A$6</c:f>
              <c:strCache>
                <c:ptCount val="6"/>
                <c:pt idx="0">
                  <c:v>НДФЛ</c:v>
                </c:pt>
                <c:pt idx="1">
                  <c:v>налоги на товар, релизуемые на территории РФ</c:v>
                </c:pt>
                <c:pt idx="2">
                  <c:v>Налоги на совокупный доход</c:v>
                </c:pt>
                <c:pt idx="3">
                  <c:v>доходы от использования и продажи  имущества</c:v>
                </c:pt>
                <c:pt idx="4">
                  <c:v>государственная пошлина</c:v>
                </c:pt>
                <c:pt idx="5">
                  <c:v>прочие</c:v>
                </c:pt>
              </c:strCache>
            </c:strRef>
          </c:cat>
          <c:val>
            <c:numRef>
              <c:f>Лист2!$B$1:$B$6</c:f>
              <c:numCache>
                <c:formatCode>General</c:formatCode>
                <c:ptCount val="6"/>
                <c:pt idx="0">
                  <c:v>84.5</c:v>
                </c:pt>
                <c:pt idx="1">
                  <c:v>7.4</c:v>
                </c:pt>
                <c:pt idx="2">
                  <c:v>2.1</c:v>
                </c:pt>
                <c:pt idx="3">
                  <c:v>3.9</c:v>
                </c:pt>
                <c:pt idx="4">
                  <c:v>1</c:v>
                </c:pt>
                <c:pt idx="5">
                  <c:v>1.1000000000000001</c:v>
                </c:pt>
              </c:numCache>
            </c:numRef>
          </c:val>
        </c:ser>
        <c:firstSliceAng val="0"/>
      </c:pieChart>
      <c:spPr>
        <a:noFill/>
        <a:ln w="25407">
          <a:noFill/>
        </a:ln>
      </c:spPr>
    </c:plotArea>
    <c:plotVisOnly val="1"/>
    <c:dispBlanksAs val="zero"/>
  </c:chart>
  <c:txPr>
    <a:bodyPr/>
    <a:lstStyle/>
    <a:p>
      <a:pPr>
        <a:defRPr sz="1687"/>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4"/>
  <c:chart>
    <c:view3D>
      <c:hPercent val="104"/>
      <c:depthPercent val="100"/>
      <c:rAngAx val="1"/>
    </c:view3D>
    <c:plotArea>
      <c:layout>
        <c:manualLayout>
          <c:layoutTarget val="inner"/>
          <c:xMode val="edge"/>
          <c:yMode val="edge"/>
          <c:x val="0.19811320754717368"/>
          <c:y val="2.8517110266159811E-2"/>
          <c:w val="0.68315811991785758"/>
          <c:h val="0.89923954372622139"/>
        </c:manualLayout>
      </c:layout>
      <c:bar3DChart>
        <c:barDir val="col"/>
        <c:grouping val="clustered"/>
        <c:ser>
          <c:idx val="0"/>
          <c:order val="0"/>
          <c:tx>
            <c:strRef>
              <c:f>Sheet1!$A$2</c:f>
              <c:strCache>
                <c:ptCount val="1"/>
                <c:pt idx="0">
                  <c:v>План</c:v>
                </c:pt>
              </c:strCache>
            </c:strRef>
          </c:tx>
          <c:dLbls>
            <c:dLbl>
              <c:idx val="0"/>
              <c:layout>
                <c:manualLayout>
                  <c:x val="2.8628547801750736E-2"/>
                  <c:y val="-5.0879465728705629E-2"/>
                </c:manualLayout>
              </c:layout>
              <c:tx>
                <c:rich>
                  <a:bodyPr/>
                  <a:lstStyle/>
                  <a:p>
                    <a:r>
                      <a:rPr lang="ru-RU" sz="1600" b="1" dirty="0" smtClean="0"/>
                      <a:t>197 126,4</a:t>
                    </a:r>
                    <a:endParaRPr lang="en-US" sz="1600" b="1" dirty="0"/>
                  </a:p>
                </c:rich>
              </c:tx>
              <c:showVal val="1"/>
            </c:dLbl>
            <c:dLbl>
              <c:idx val="1"/>
              <c:layout>
                <c:manualLayout>
                  <c:x val="2.0445162303430041E-2"/>
                  <c:y val="-9.9642950036650767E-3"/>
                </c:manualLayout>
              </c:layout>
              <c:tx>
                <c:rich>
                  <a:bodyPr/>
                  <a:lstStyle/>
                  <a:p>
                    <a:r>
                      <a:rPr lang="ru-RU" sz="1600" b="1" dirty="0" smtClean="0"/>
                      <a:t>190</a:t>
                    </a:r>
                    <a:r>
                      <a:rPr lang="ru-RU" sz="1600" b="1" baseline="0" dirty="0" smtClean="0"/>
                      <a:t> 512,4</a:t>
                    </a:r>
                  </a:p>
                  <a:p>
                    <a:endParaRPr lang="en-US" sz="1600" b="1" dirty="0"/>
                  </a:p>
                </c:rich>
              </c:tx>
            </c:dLbl>
            <c:txPr>
              <a:bodyPr/>
              <a:lstStyle/>
              <a:p>
                <a:pPr>
                  <a:defRPr sz="1600" b="1"/>
                </a:pPr>
                <a:endParaRPr lang="ru-RU"/>
              </a:p>
            </c:txPr>
            <c:showVal val="1"/>
          </c:dLbls>
          <c:cat>
            <c:strRef>
              <c:f>Sheet1!$B$1:$C$1</c:f>
              <c:strCache>
                <c:ptCount val="2"/>
                <c:pt idx="0">
                  <c:v>2020 год</c:v>
                </c:pt>
                <c:pt idx="1">
                  <c:v> 2021 год</c:v>
                </c:pt>
              </c:strCache>
            </c:strRef>
          </c:cat>
          <c:val>
            <c:numRef>
              <c:f>Sheet1!$B$2:$C$2</c:f>
              <c:numCache>
                <c:formatCode>#,##0.00</c:formatCode>
                <c:ptCount val="2"/>
                <c:pt idx="0">
                  <c:v>197126.39999999973</c:v>
                </c:pt>
                <c:pt idx="1">
                  <c:v>190512.4</c:v>
                </c:pt>
              </c:numCache>
            </c:numRef>
          </c:val>
        </c:ser>
        <c:ser>
          <c:idx val="1"/>
          <c:order val="1"/>
          <c:tx>
            <c:strRef>
              <c:f>Sheet1!$A$3</c:f>
              <c:strCache>
                <c:ptCount val="1"/>
                <c:pt idx="0">
                  <c:v>Исполнено</c:v>
                </c:pt>
              </c:strCache>
            </c:strRef>
          </c:tx>
          <c:dLbls>
            <c:dLbl>
              <c:idx val="0"/>
              <c:layout>
                <c:manualLayout>
                  <c:x val="9.6915270206608686E-2"/>
                  <c:y val="3.5616561443333097E-2"/>
                </c:manualLayout>
              </c:layout>
              <c:tx>
                <c:rich>
                  <a:bodyPr/>
                  <a:lstStyle/>
                  <a:p>
                    <a:r>
                      <a:rPr lang="ru-RU" sz="1600" b="1" dirty="0" smtClean="0"/>
                      <a:t>201</a:t>
                    </a:r>
                    <a:r>
                      <a:rPr lang="ru-RU" sz="1600" b="1" baseline="0" dirty="0" smtClean="0"/>
                      <a:t> 978,5</a:t>
                    </a:r>
                    <a:endParaRPr lang="en-US" sz="1600" b="1" dirty="0"/>
                  </a:p>
                </c:rich>
              </c:tx>
              <c:showVal val="1"/>
            </c:dLbl>
            <c:dLbl>
              <c:idx val="1"/>
              <c:layout>
                <c:manualLayout>
                  <c:x val="8.6939722278304973E-2"/>
                  <c:y val="-6.6790570097656723E-2"/>
                </c:manualLayout>
              </c:layout>
              <c:tx>
                <c:rich>
                  <a:bodyPr/>
                  <a:lstStyle/>
                  <a:p>
                    <a:r>
                      <a:rPr lang="ru-RU" sz="1600" b="1" dirty="0" smtClean="0"/>
                      <a:t>191</a:t>
                    </a:r>
                    <a:r>
                      <a:rPr lang="ru-RU" sz="1600" b="1" baseline="0" dirty="0" smtClean="0"/>
                      <a:t> 613,1</a:t>
                    </a:r>
                    <a:endParaRPr lang="en-US" sz="1600" b="1" dirty="0"/>
                  </a:p>
                </c:rich>
              </c:tx>
              <c:showVal val="1"/>
            </c:dLbl>
            <c:txPr>
              <a:bodyPr/>
              <a:lstStyle/>
              <a:p>
                <a:pPr>
                  <a:defRPr sz="1600" b="1"/>
                </a:pPr>
                <a:endParaRPr lang="ru-RU"/>
              </a:p>
            </c:txPr>
            <c:showVal val="1"/>
          </c:dLbls>
          <c:cat>
            <c:strRef>
              <c:f>Sheet1!$B$1:$C$1</c:f>
              <c:strCache>
                <c:ptCount val="2"/>
                <c:pt idx="0">
                  <c:v>2020 год</c:v>
                </c:pt>
                <c:pt idx="1">
                  <c:v> 2021 год</c:v>
                </c:pt>
              </c:strCache>
            </c:strRef>
          </c:cat>
          <c:val>
            <c:numRef>
              <c:f>Sheet1!$B$3:$C$3</c:f>
              <c:numCache>
                <c:formatCode>#,##0.00</c:formatCode>
                <c:ptCount val="2"/>
                <c:pt idx="0">
                  <c:v>201978.5</c:v>
                </c:pt>
                <c:pt idx="1">
                  <c:v>191613.1</c:v>
                </c:pt>
              </c:numCache>
            </c:numRef>
          </c:val>
        </c:ser>
        <c:ser>
          <c:idx val="2"/>
          <c:order val="2"/>
          <c:tx>
            <c:strRef>
              <c:f>Sheet1!$A$4</c:f>
              <c:strCache>
                <c:ptCount val="1"/>
              </c:strCache>
            </c:strRef>
          </c:tx>
          <c:dLbls>
            <c:dLbl>
              <c:idx val="0"/>
              <c:layout>
                <c:manualLayout>
                  <c:x val="0.57475299423998072"/>
                  <c:y val="-9.4403020497886528E-2"/>
                </c:manualLayout>
              </c:layout>
              <c:showVal val="1"/>
            </c:dLbl>
            <c:dLbl>
              <c:idx val="1"/>
              <c:layout>
                <c:manualLayout>
                  <c:x val="0.29606832115737541"/>
                  <c:y val="-9.4403020497886528E-2"/>
                </c:manualLayout>
              </c:layout>
              <c:showVal val="1"/>
            </c:dLbl>
            <c:showVal val="1"/>
          </c:dLbls>
          <c:cat>
            <c:strRef>
              <c:f>Sheet1!$B$1:$C$1</c:f>
              <c:strCache>
                <c:ptCount val="2"/>
                <c:pt idx="0">
                  <c:v>2020 год</c:v>
                </c:pt>
                <c:pt idx="1">
                  <c:v> 2021 год</c:v>
                </c:pt>
              </c:strCache>
            </c:strRef>
          </c:cat>
          <c:val>
            <c:numRef>
              <c:f>Sheet1!$B$4:$C$4</c:f>
              <c:numCache>
                <c:formatCode>General</c:formatCode>
                <c:ptCount val="2"/>
              </c:numCache>
            </c:numRef>
          </c:val>
        </c:ser>
        <c:gapDepth val="0"/>
        <c:shape val="cylinder"/>
        <c:axId val="113604864"/>
        <c:axId val="113627136"/>
        <c:axId val="0"/>
      </c:bar3DChart>
      <c:catAx>
        <c:axId val="113604864"/>
        <c:scaling>
          <c:orientation val="minMax"/>
        </c:scaling>
        <c:axPos val="b"/>
        <c:numFmt formatCode="General" sourceLinked="1"/>
        <c:tickLblPos val="low"/>
        <c:txPr>
          <a:bodyPr rot="0" vert="horz"/>
          <a:lstStyle/>
          <a:p>
            <a:pPr>
              <a:defRPr/>
            </a:pPr>
            <a:endParaRPr lang="ru-RU"/>
          </a:p>
        </c:txPr>
        <c:crossAx val="113627136"/>
        <c:crosses val="autoZero"/>
        <c:auto val="1"/>
        <c:lblAlgn val="ctr"/>
        <c:lblOffset val="100"/>
        <c:tickLblSkip val="1"/>
        <c:tickMarkSkip val="1"/>
      </c:catAx>
      <c:valAx>
        <c:axId val="113627136"/>
        <c:scaling>
          <c:orientation val="minMax"/>
        </c:scaling>
        <c:axPos val="l"/>
        <c:majorGridlines/>
        <c:numFmt formatCode="#,##0.00" sourceLinked="1"/>
        <c:tickLblPos val="nextTo"/>
        <c:txPr>
          <a:bodyPr rot="0" vert="horz"/>
          <a:lstStyle/>
          <a:p>
            <a:pPr>
              <a:defRPr/>
            </a:pPr>
            <a:endParaRPr lang="ru-RU"/>
          </a:p>
        </c:txPr>
        <c:crossAx val="113604864"/>
        <c:crosses val="autoZero"/>
        <c:crossBetween val="between"/>
      </c:valAx>
    </c:plotArea>
    <c:plotVisOnly val="1"/>
    <c:dispBlanksAs val="gap"/>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90706" tIns="45353" rIns="90706" bIns="45353" numCol="1" anchor="t" anchorCtr="0" compatLnSpc="1">
            <a:prstTxWarp prst="textNoShape">
              <a:avLst/>
            </a:prstTxWarp>
          </a:bodyPr>
          <a:lstStyle>
            <a:lvl1pPr defTabSz="907848">
              <a:defRPr sz="1200">
                <a:latin typeface="Arial" charset="0"/>
              </a:defRPr>
            </a:lvl1pPr>
          </a:lstStyle>
          <a:p>
            <a:pPr>
              <a:defRPr/>
            </a:pPr>
            <a:endParaRPr lang="ru-RU"/>
          </a:p>
        </p:txBody>
      </p:sp>
      <p:sp>
        <p:nvSpPr>
          <p:cNvPr id="3" name="Дата 2"/>
          <p:cNvSpPr>
            <a:spLocks noGrp="1"/>
          </p:cNvSpPr>
          <p:nvPr>
            <p:ph type="dt" sz="quarter" idx="1"/>
          </p:nvPr>
        </p:nvSpPr>
        <p:spPr bwMode="auto">
          <a:xfrm>
            <a:off x="3849688" y="0"/>
            <a:ext cx="2946400" cy="496888"/>
          </a:xfrm>
          <a:prstGeom prst="rect">
            <a:avLst/>
          </a:prstGeom>
          <a:noFill/>
          <a:ln w="9525">
            <a:noFill/>
            <a:miter lim="800000"/>
            <a:headEnd/>
            <a:tailEnd/>
          </a:ln>
        </p:spPr>
        <p:txBody>
          <a:bodyPr vert="horz" wrap="square" lIns="90706" tIns="45353" rIns="90706" bIns="45353" numCol="1" anchor="t" anchorCtr="0" compatLnSpc="1">
            <a:prstTxWarp prst="textNoShape">
              <a:avLst/>
            </a:prstTxWarp>
          </a:bodyPr>
          <a:lstStyle>
            <a:lvl1pPr algn="r" defTabSz="907848">
              <a:defRPr sz="1200">
                <a:latin typeface="Arial" charset="0"/>
              </a:defRPr>
            </a:lvl1pPr>
          </a:lstStyle>
          <a:p>
            <a:pPr>
              <a:defRPr/>
            </a:pPr>
            <a:fld id="{14CBC5EB-7AA7-446C-A6B3-6316FB559CE1}" type="datetimeFigureOut">
              <a:rPr lang="ru-RU"/>
              <a:pPr>
                <a:defRPr/>
              </a:pPr>
              <a:t>18.04.2022</a:t>
            </a:fld>
            <a:endParaRPr lang="ru-RU"/>
          </a:p>
        </p:txBody>
      </p:sp>
      <p:sp>
        <p:nvSpPr>
          <p:cNvPr id="4" name="Нижний колонтитул 3"/>
          <p:cNvSpPr>
            <a:spLocks noGrp="1"/>
          </p:cNvSpPr>
          <p:nvPr>
            <p:ph type="ftr" sz="quarter" idx="2"/>
          </p:nvPr>
        </p:nvSpPr>
        <p:spPr bwMode="auto">
          <a:xfrm>
            <a:off x="0" y="9428163"/>
            <a:ext cx="2946400" cy="496887"/>
          </a:xfrm>
          <a:prstGeom prst="rect">
            <a:avLst/>
          </a:prstGeom>
          <a:noFill/>
          <a:ln w="9525">
            <a:noFill/>
            <a:miter lim="800000"/>
            <a:headEnd/>
            <a:tailEnd/>
          </a:ln>
        </p:spPr>
        <p:txBody>
          <a:bodyPr vert="horz" wrap="square" lIns="90706" tIns="45353" rIns="90706" bIns="45353" numCol="1" anchor="b" anchorCtr="0" compatLnSpc="1">
            <a:prstTxWarp prst="textNoShape">
              <a:avLst/>
            </a:prstTxWarp>
          </a:bodyPr>
          <a:lstStyle>
            <a:lvl1pPr defTabSz="907848">
              <a:defRPr sz="1200">
                <a:latin typeface="Arial" charset="0"/>
              </a:defRPr>
            </a:lvl1pPr>
          </a:lstStyle>
          <a:p>
            <a:pPr>
              <a:defRPr/>
            </a:pPr>
            <a:endParaRPr lang="ru-RU"/>
          </a:p>
        </p:txBody>
      </p:sp>
      <p:sp>
        <p:nvSpPr>
          <p:cNvPr id="5" name="Номер слайда 4"/>
          <p:cNvSpPr>
            <a:spLocks noGrp="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0706" tIns="45353" rIns="90706" bIns="45353" numCol="1" anchor="b" anchorCtr="0" compatLnSpc="1">
            <a:prstTxWarp prst="textNoShape">
              <a:avLst/>
            </a:prstTxWarp>
          </a:bodyPr>
          <a:lstStyle>
            <a:lvl1pPr algn="r" defTabSz="907848">
              <a:defRPr sz="1200">
                <a:latin typeface="Arial" charset="0"/>
              </a:defRPr>
            </a:lvl1pPr>
          </a:lstStyle>
          <a:p>
            <a:pPr>
              <a:defRPr/>
            </a:pPr>
            <a:fld id="{C470C9D4-7615-4E13-AE06-C1F3686276F9}"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90706" tIns="45353" rIns="90706" bIns="45353" numCol="1" anchor="t" anchorCtr="0" compatLnSpc="1">
            <a:prstTxWarp prst="textNoShape">
              <a:avLst/>
            </a:prstTxWarp>
          </a:bodyPr>
          <a:lstStyle>
            <a:lvl1pPr defTabSz="907848">
              <a:defRPr sz="1200">
                <a:latin typeface="Calibri" pitchFamily="34" charset="0"/>
              </a:defRPr>
            </a:lvl1pPr>
          </a:lstStyle>
          <a:p>
            <a:pPr>
              <a:defRPr/>
            </a:pPr>
            <a:endParaRPr lang="ru-RU"/>
          </a:p>
        </p:txBody>
      </p:sp>
      <p:sp>
        <p:nvSpPr>
          <p:cNvPr id="3" name="Дата 2"/>
          <p:cNvSpPr>
            <a:spLocks noGrp="1"/>
          </p:cNvSpPr>
          <p:nvPr>
            <p:ph type="dt" idx="1"/>
          </p:nvPr>
        </p:nvSpPr>
        <p:spPr bwMode="auto">
          <a:xfrm>
            <a:off x="3849688" y="0"/>
            <a:ext cx="2946400" cy="496888"/>
          </a:xfrm>
          <a:prstGeom prst="rect">
            <a:avLst/>
          </a:prstGeom>
          <a:noFill/>
          <a:ln w="9525">
            <a:noFill/>
            <a:miter lim="800000"/>
            <a:headEnd/>
            <a:tailEnd/>
          </a:ln>
        </p:spPr>
        <p:txBody>
          <a:bodyPr vert="horz" wrap="square" lIns="90706" tIns="45353" rIns="90706" bIns="45353" numCol="1" anchor="t" anchorCtr="0" compatLnSpc="1">
            <a:prstTxWarp prst="textNoShape">
              <a:avLst/>
            </a:prstTxWarp>
          </a:bodyPr>
          <a:lstStyle>
            <a:lvl1pPr algn="r" defTabSz="907848">
              <a:defRPr sz="1200">
                <a:latin typeface="Calibri" pitchFamily="34" charset="0"/>
              </a:defRPr>
            </a:lvl1pPr>
          </a:lstStyle>
          <a:p>
            <a:pPr>
              <a:defRPr/>
            </a:pPr>
            <a:fld id="{88566C1C-166D-4BD9-84E6-2EF6E134626D}" type="datetimeFigureOut">
              <a:rPr lang="ru-RU"/>
              <a:pPr>
                <a:defRPr/>
              </a:pPr>
              <a:t>18.04.2022</a:t>
            </a:fld>
            <a:endParaRPr lang="ru-RU"/>
          </a:p>
        </p:txBody>
      </p:sp>
      <p:sp>
        <p:nvSpPr>
          <p:cNvPr id="4" name="Образ слайда 3"/>
          <p:cNvSpPr>
            <a:spLocks noGrp="1" noRot="1" noChangeAspect="1"/>
          </p:cNvSpPr>
          <p:nvPr>
            <p:ph type="sldImg" idx="2"/>
          </p:nvPr>
        </p:nvSpPr>
        <p:spPr>
          <a:xfrm>
            <a:off x="2003425" y="744538"/>
            <a:ext cx="2790825" cy="3721100"/>
          </a:xfrm>
          <a:prstGeom prst="rect">
            <a:avLst/>
          </a:prstGeom>
          <a:noFill/>
          <a:ln w="12700">
            <a:solidFill>
              <a:prstClr val="black"/>
            </a:solidFill>
          </a:ln>
        </p:spPr>
        <p:txBody>
          <a:bodyPr vert="horz" lIns="91420" tIns="45710" rIns="91420" bIns="45710" rtlCol="0" anchor="ctr"/>
          <a:lstStyle/>
          <a:p>
            <a:pPr lvl="0"/>
            <a:endParaRPr lang="ru-RU" noProof="0" smtClean="0"/>
          </a:p>
        </p:txBody>
      </p:sp>
      <p:sp>
        <p:nvSpPr>
          <p:cNvPr id="5" name="Заметки 4"/>
          <p:cNvSpPr>
            <a:spLocks noGrp="1"/>
          </p:cNvSpPr>
          <p:nvPr>
            <p:ph type="body" sz="quarter" idx="3"/>
          </p:nvPr>
        </p:nvSpPr>
        <p:spPr bwMode="auto">
          <a:xfrm>
            <a:off x="679450" y="4716463"/>
            <a:ext cx="5438775" cy="4465637"/>
          </a:xfrm>
          <a:prstGeom prst="rect">
            <a:avLst/>
          </a:prstGeom>
          <a:noFill/>
          <a:ln w="9525">
            <a:noFill/>
            <a:miter lim="800000"/>
            <a:headEnd/>
            <a:tailEnd/>
          </a:ln>
        </p:spPr>
        <p:txBody>
          <a:bodyPr vert="horz" wrap="square" lIns="90706" tIns="45353" rIns="90706" bIns="4535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bwMode="auto">
          <a:xfrm>
            <a:off x="0" y="9428163"/>
            <a:ext cx="2946400" cy="496887"/>
          </a:xfrm>
          <a:prstGeom prst="rect">
            <a:avLst/>
          </a:prstGeom>
          <a:noFill/>
          <a:ln w="9525">
            <a:noFill/>
            <a:miter lim="800000"/>
            <a:headEnd/>
            <a:tailEnd/>
          </a:ln>
        </p:spPr>
        <p:txBody>
          <a:bodyPr vert="horz" wrap="square" lIns="90706" tIns="45353" rIns="90706" bIns="45353" numCol="1" anchor="b" anchorCtr="0" compatLnSpc="1">
            <a:prstTxWarp prst="textNoShape">
              <a:avLst/>
            </a:prstTxWarp>
          </a:bodyPr>
          <a:lstStyle>
            <a:lvl1pPr defTabSz="907848">
              <a:defRPr sz="1200">
                <a:latin typeface="Calibri" pitchFamily="34" charset="0"/>
              </a:defRPr>
            </a:lvl1pPr>
          </a:lstStyle>
          <a:p>
            <a:pPr>
              <a:defRPr/>
            </a:pPr>
            <a:endParaRPr lang="ru-RU"/>
          </a:p>
        </p:txBody>
      </p:sp>
      <p:sp>
        <p:nvSpPr>
          <p:cNvPr id="7" name="Номер слайда 6"/>
          <p:cNvSpPr>
            <a:spLocks noGrp="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0706" tIns="45353" rIns="90706" bIns="45353" numCol="1" anchor="b" anchorCtr="0" compatLnSpc="1">
            <a:prstTxWarp prst="textNoShape">
              <a:avLst/>
            </a:prstTxWarp>
          </a:bodyPr>
          <a:lstStyle>
            <a:lvl1pPr algn="r" defTabSz="907848">
              <a:defRPr sz="1200">
                <a:latin typeface="Calibri" pitchFamily="34" charset="0"/>
              </a:defRPr>
            </a:lvl1pPr>
          </a:lstStyle>
          <a:p>
            <a:pPr>
              <a:defRPr/>
            </a:pPr>
            <a:fld id="{A42CDD6E-9A07-4525-A23F-2E8BF2AE51F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xfrm>
            <a:off x="2003425" y="744538"/>
            <a:ext cx="2790825" cy="3721100"/>
          </a:xfrm>
          <a:noFill/>
          <a:ln>
            <a:solidFill>
              <a:srgbClr val="000000"/>
            </a:solidFill>
            <a:miter lim="800000"/>
            <a:headEnd/>
            <a:tailEnd/>
          </a:ln>
        </p:spPr>
      </p:sp>
      <p:sp>
        <p:nvSpPr>
          <p:cNvPr id="36867" name="Заметки 2"/>
          <p:cNvSpPr>
            <a:spLocks noGrp="1"/>
          </p:cNvSpPr>
          <p:nvPr>
            <p:ph type="body" idx="1"/>
          </p:nvPr>
        </p:nvSpPr>
        <p:spPr>
          <a:noFill/>
          <a:ln/>
        </p:spPr>
        <p:txBody>
          <a:bodyPr/>
          <a:lstStyle/>
          <a:p>
            <a:pPr eaLnBrk="1" hangingPunct="1">
              <a:spcBef>
                <a:spcPct val="0"/>
              </a:spcBef>
            </a:pPr>
            <a:endParaRPr lang="ru-RU" smtClean="0"/>
          </a:p>
        </p:txBody>
      </p:sp>
      <p:sp>
        <p:nvSpPr>
          <p:cNvPr id="36868" name="Номер слайда 3"/>
          <p:cNvSpPr txBox="1">
            <a:spLocks noGrp="1"/>
          </p:cNvSpPr>
          <p:nvPr/>
        </p:nvSpPr>
        <p:spPr bwMode="auto">
          <a:xfrm>
            <a:off x="3849688" y="9428163"/>
            <a:ext cx="2946400" cy="496887"/>
          </a:xfrm>
          <a:prstGeom prst="rect">
            <a:avLst/>
          </a:prstGeom>
          <a:noFill/>
          <a:ln w="9525">
            <a:noFill/>
            <a:miter lim="800000"/>
            <a:headEnd/>
            <a:tailEnd/>
          </a:ln>
        </p:spPr>
        <p:txBody>
          <a:bodyPr lIns="90706" tIns="45353" rIns="90706" bIns="45353" anchor="b"/>
          <a:lstStyle/>
          <a:p>
            <a:pPr algn="r" defTabSz="906463"/>
            <a:fld id="{A0F2AD4F-FB1B-4193-9F15-EE8268F4A74E}" type="slidenum">
              <a:rPr lang="ru-RU" sz="1200">
                <a:latin typeface="Calibri" pitchFamily="34" charset="0"/>
              </a:rPr>
              <a:pPr algn="r" defTabSz="906463"/>
              <a:t>1</a:t>
            </a:fld>
            <a:endParaRPr lang="ru-RU"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2003425" y="744538"/>
            <a:ext cx="2790825" cy="3721100"/>
          </a:xfrm>
          <a:noFill/>
          <a:ln>
            <a:solidFill>
              <a:srgbClr val="000000"/>
            </a:solidFill>
            <a:miter lim="800000"/>
            <a:headEnd/>
            <a:tailEnd/>
          </a:ln>
        </p:spPr>
      </p:sp>
      <p:sp>
        <p:nvSpPr>
          <p:cNvPr id="46083" name="Заметки 2"/>
          <p:cNvSpPr>
            <a:spLocks noGrp="1"/>
          </p:cNvSpPr>
          <p:nvPr>
            <p:ph type="body" idx="1"/>
          </p:nvPr>
        </p:nvSpPr>
        <p:spPr>
          <a:noFill/>
          <a:ln/>
        </p:spPr>
        <p:txBody>
          <a:bodyPr/>
          <a:lstStyle/>
          <a:p>
            <a:endParaRPr lang="ru-RU" smtClean="0"/>
          </a:p>
        </p:txBody>
      </p:sp>
      <p:sp>
        <p:nvSpPr>
          <p:cNvPr id="46084" name="Номер слайда 3"/>
          <p:cNvSpPr>
            <a:spLocks noGrp="1"/>
          </p:cNvSpPr>
          <p:nvPr>
            <p:ph type="sldNum" sz="quarter" idx="5"/>
          </p:nvPr>
        </p:nvSpPr>
        <p:spPr>
          <a:noFill/>
        </p:spPr>
        <p:txBody>
          <a:bodyPr/>
          <a:lstStyle/>
          <a:p>
            <a:pPr defTabSz="906463"/>
            <a:fld id="{E4A341C2-2602-408F-A452-87B968E363C2}" type="slidenum">
              <a:rPr lang="ru-RU" smtClean="0"/>
              <a:pPr defTabSz="906463"/>
              <a:t>34</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xfrm>
            <a:off x="2003425" y="744538"/>
            <a:ext cx="2790825" cy="3721100"/>
          </a:xfrm>
          <a:noFill/>
          <a:ln>
            <a:solidFill>
              <a:srgbClr val="000000"/>
            </a:solidFill>
            <a:miter lim="800000"/>
            <a:headEnd/>
            <a:tailEnd/>
          </a:ln>
        </p:spPr>
      </p:sp>
      <p:sp>
        <p:nvSpPr>
          <p:cNvPr id="37891" name="Заметки 2"/>
          <p:cNvSpPr>
            <a:spLocks noGrp="1"/>
          </p:cNvSpPr>
          <p:nvPr>
            <p:ph type="body" idx="1"/>
          </p:nvPr>
        </p:nvSpPr>
        <p:spPr>
          <a:noFill/>
          <a:ln/>
        </p:spPr>
        <p:txBody>
          <a:bodyPr/>
          <a:lstStyle/>
          <a:p>
            <a:endParaRPr lang="ru-RU" smtClean="0"/>
          </a:p>
        </p:txBody>
      </p:sp>
      <p:sp>
        <p:nvSpPr>
          <p:cNvPr id="37892" name="Номер слайда 3"/>
          <p:cNvSpPr>
            <a:spLocks noGrp="1"/>
          </p:cNvSpPr>
          <p:nvPr>
            <p:ph type="sldNum" sz="quarter" idx="5"/>
          </p:nvPr>
        </p:nvSpPr>
        <p:spPr>
          <a:noFill/>
        </p:spPr>
        <p:txBody>
          <a:bodyPr/>
          <a:lstStyle/>
          <a:p>
            <a:pPr defTabSz="906463"/>
            <a:fld id="{9983A1E7-8D56-4ADE-84BB-7D6B6DAD004C}" type="slidenum">
              <a:rPr lang="ru-RU" smtClean="0"/>
              <a:pPr defTabSz="906463"/>
              <a:t>4</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xfrm>
            <a:off x="2003425" y="744538"/>
            <a:ext cx="2790825" cy="3721100"/>
          </a:xfrm>
          <a:noFill/>
          <a:ln>
            <a:solidFill>
              <a:srgbClr val="000000"/>
            </a:solidFill>
            <a:miter lim="800000"/>
            <a:headEnd/>
            <a:tailEnd/>
          </a:ln>
        </p:spPr>
      </p:sp>
      <p:sp>
        <p:nvSpPr>
          <p:cNvPr id="38915" name="Заметки 2"/>
          <p:cNvSpPr>
            <a:spLocks noGrp="1"/>
          </p:cNvSpPr>
          <p:nvPr>
            <p:ph type="body" idx="1"/>
          </p:nvPr>
        </p:nvSpPr>
        <p:spPr>
          <a:noFill/>
          <a:ln/>
        </p:spPr>
        <p:txBody>
          <a:bodyPr/>
          <a:lstStyle/>
          <a:p>
            <a:endParaRPr lang="ru-RU" smtClean="0"/>
          </a:p>
        </p:txBody>
      </p:sp>
      <p:sp>
        <p:nvSpPr>
          <p:cNvPr id="38916" name="Номер слайда 3"/>
          <p:cNvSpPr>
            <a:spLocks noGrp="1"/>
          </p:cNvSpPr>
          <p:nvPr>
            <p:ph type="sldNum" sz="quarter" idx="5"/>
          </p:nvPr>
        </p:nvSpPr>
        <p:spPr>
          <a:noFill/>
        </p:spPr>
        <p:txBody>
          <a:bodyPr/>
          <a:lstStyle/>
          <a:p>
            <a:pPr defTabSz="906463"/>
            <a:fld id="{DF3C7114-A379-47E8-9EC1-40E0567C4DD2}" type="slidenum">
              <a:rPr lang="ru-RU" smtClean="0"/>
              <a:pPr defTabSz="906463"/>
              <a:t>5</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xfrm>
            <a:off x="2003425" y="744538"/>
            <a:ext cx="2790825" cy="3721100"/>
          </a:xfrm>
          <a:noFill/>
          <a:ln>
            <a:solidFill>
              <a:srgbClr val="000000"/>
            </a:solidFill>
            <a:miter lim="800000"/>
            <a:headEnd/>
            <a:tailEnd/>
          </a:ln>
        </p:spPr>
      </p:sp>
      <p:sp>
        <p:nvSpPr>
          <p:cNvPr id="39939" name="Заметки 2"/>
          <p:cNvSpPr>
            <a:spLocks noGrp="1"/>
          </p:cNvSpPr>
          <p:nvPr>
            <p:ph type="body" idx="1"/>
          </p:nvPr>
        </p:nvSpPr>
        <p:spPr>
          <a:noFill/>
          <a:ln/>
        </p:spPr>
        <p:txBody>
          <a:bodyPr/>
          <a:lstStyle/>
          <a:p>
            <a:endParaRPr lang="ru-RU" smtClean="0"/>
          </a:p>
        </p:txBody>
      </p:sp>
      <p:sp>
        <p:nvSpPr>
          <p:cNvPr id="39940" name="Номер слайда 3"/>
          <p:cNvSpPr>
            <a:spLocks noGrp="1"/>
          </p:cNvSpPr>
          <p:nvPr>
            <p:ph type="sldNum" sz="quarter" idx="5"/>
          </p:nvPr>
        </p:nvSpPr>
        <p:spPr>
          <a:noFill/>
        </p:spPr>
        <p:txBody>
          <a:bodyPr/>
          <a:lstStyle/>
          <a:p>
            <a:pPr defTabSz="906463"/>
            <a:fld id="{6F9EED9A-053A-40E7-9C2E-D4513F551AD3}" type="slidenum">
              <a:rPr lang="ru-RU" smtClean="0"/>
              <a:pPr defTabSz="906463"/>
              <a:t>10</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xfrm>
            <a:off x="2003425" y="744538"/>
            <a:ext cx="2790825" cy="3721100"/>
          </a:xfrm>
          <a:noFill/>
          <a:ln>
            <a:solidFill>
              <a:srgbClr val="000000"/>
            </a:solidFill>
            <a:miter lim="800000"/>
            <a:headEnd/>
            <a:tailEnd/>
          </a:ln>
        </p:spPr>
      </p:sp>
      <p:sp>
        <p:nvSpPr>
          <p:cNvPr id="40963" name="Заметки 2"/>
          <p:cNvSpPr>
            <a:spLocks noGrp="1"/>
          </p:cNvSpPr>
          <p:nvPr>
            <p:ph type="body" idx="1"/>
          </p:nvPr>
        </p:nvSpPr>
        <p:spPr>
          <a:noFill/>
          <a:ln/>
        </p:spPr>
        <p:txBody>
          <a:bodyPr/>
          <a:lstStyle/>
          <a:p>
            <a:pPr>
              <a:spcBef>
                <a:spcPct val="0"/>
              </a:spcBef>
            </a:pPr>
            <a:r>
              <a:rPr lang="ru-RU" smtClean="0"/>
              <a:t>дк</a:t>
            </a:r>
          </a:p>
        </p:txBody>
      </p:sp>
      <p:sp>
        <p:nvSpPr>
          <p:cNvPr id="40964" name="Номер слайда 3"/>
          <p:cNvSpPr>
            <a:spLocks noGrp="1"/>
          </p:cNvSpPr>
          <p:nvPr>
            <p:ph type="sldNum" sz="quarter" idx="5"/>
          </p:nvPr>
        </p:nvSpPr>
        <p:spPr>
          <a:noFill/>
        </p:spPr>
        <p:txBody>
          <a:bodyPr/>
          <a:lstStyle/>
          <a:p>
            <a:pPr defTabSz="906463"/>
            <a:fld id="{52F801F7-3084-4F3B-B532-AADAA52739C6}" type="slidenum">
              <a:rPr lang="ru-RU" smtClean="0">
                <a:solidFill>
                  <a:srgbClr val="000000"/>
                </a:solidFill>
              </a:rPr>
              <a:pPr defTabSz="906463"/>
              <a:t>11</a:t>
            </a:fld>
            <a:endParaRPr lang="ru-RU"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2003425" y="744538"/>
            <a:ext cx="2790825" cy="3721100"/>
          </a:xfrm>
          <a:noFill/>
          <a:ln>
            <a:solidFill>
              <a:srgbClr val="000000"/>
            </a:solidFill>
            <a:miter lim="800000"/>
            <a:headEnd/>
            <a:tailEnd/>
          </a:ln>
        </p:spPr>
      </p:sp>
      <p:sp>
        <p:nvSpPr>
          <p:cNvPr id="41987" name="Заметки 2"/>
          <p:cNvSpPr>
            <a:spLocks noGrp="1"/>
          </p:cNvSpPr>
          <p:nvPr>
            <p:ph type="body" idx="1"/>
          </p:nvPr>
        </p:nvSpPr>
        <p:spPr>
          <a:noFill/>
          <a:ln/>
        </p:spPr>
        <p:txBody>
          <a:bodyPr/>
          <a:lstStyle/>
          <a:p>
            <a:endParaRPr lang="ru-RU" smtClean="0"/>
          </a:p>
        </p:txBody>
      </p:sp>
      <p:sp>
        <p:nvSpPr>
          <p:cNvPr id="41988" name="Номер слайда 3"/>
          <p:cNvSpPr>
            <a:spLocks noGrp="1"/>
          </p:cNvSpPr>
          <p:nvPr>
            <p:ph type="sldNum" sz="quarter" idx="5"/>
          </p:nvPr>
        </p:nvSpPr>
        <p:spPr>
          <a:noFill/>
        </p:spPr>
        <p:txBody>
          <a:bodyPr/>
          <a:lstStyle/>
          <a:p>
            <a:pPr defTabSz="906463"/>
            <a:fld id="{65D4FD69-64F6-4A4E-95D8-57A810BBCC73}" type="slidenum">
              <a:rPr lang="ru-RU" smtClean="0"/>
              <a:pPr defTabSz="906463"/>
              <a:t>14</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xfrm>
            <a:off x="2003425" y="744538"/>
            <a:ext cx="2790825" cy="3721100"/>
          </a:xfrm>
          <a:noFill/>
          <a:ln>
            <a:solidFill>
              <a:srgbClr val="000000"/>
            </a:solidFill>
            <a:miter lim="800000"/>
            <a:headEnd/>
            <a:tailEnd/>
          </a:ln>
        </p:spPr>
      </p:sp>
      <p:sp>
        <p:nvSpPr>
          <p:cNvPr id="43011" name="Заметки 2"/>
          <p:cNvSpPr>
            <a:spLocks noGrp="1"/>
          </p:cNvSpPr>
          <p:nvPr>
            <p:ph type="body" idx="1"/>
          </p:nvPr>
        </p:nvSpPr>
        <p:spPr>
          <a:noFill/>
          <a:ln/>
        </p:spPr>
        <p:txBody>
          <a:bodyPr/>
          <a:lstStyle/>
          <a:p>
            <a:endParaRPr lang="ru-RU" smtClean="0"/>
          </a:p>
        </p:txBody>
      </p:sp>
      <p:sp>
        <p:nvSpPr>
          <p:cNvPr id="43012" name="Номер слайда 3"/>
          <p:cNvSpPr>
            <a:spLocks noGrp="1"/>
          </p:cNvSpPr>
          <p:nvPr>
            <p:ph type="sldNum" sz="quarter" idx="5"/>
          </p:nvPr>
        </p:nvSpPr>
        <p:spPr>
          <a:noFill/>
        </p:spPr>
        <p:txBody>
          <a:bodyPr/>
          <a:lstStyle/>
          <a:p>
            <a:pPr defTabSz="906463"/>
            <a:fld id="{92CFB020-63E7-426A-84D9-30B18F005159}" type="slidenum">
              <a:rPr lang="ru-RU" smtClean="0"/>
              <a:pPr defTabSz="906463"/>
              <a:t>20</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xfrm>
            <a:off x="2003425" y="744538"/>
            <a:ext cx="2790825" cy="3721100"/>
          </a:xfrm>
          <a:noFill/>
          <a:ln>
            <a:solidFill>
              <a:srgbClr val="000000"/>
            </a:solidFill>
            <a:miter lim="800000"/>
            <a:headEnd/>
            <a:tailEnd/>
          </a:ln>
        </p:spPr>
      </p:sp>
      <p:sp>
        <p:nvSpPr>
          <p:cNvPr id="44035" name="Заметки 2"/>
          <p:cNvSpPr>
            <a:spLocks noGrp="1"/>
          </p:cNvSpPr>
          <p:nvPr>
            <p:ph type="body" idx="1"/>
          </p:nvPr>
        </p:nvSpPr>
        <p:spPr>
          <a:noFill/>
          <a:ln/>
        </p:spPr>
        <p:txBody>
          <a:bodyPr/>
          <a:lstStyle/>
          <a:p>
            <a:endParaRPr lang="ru-RU" smtClean="0"/>
          </a:p>
        </p:txBody>
      </p:sp>
      <p:sp>
        <p:nvSpPr>
          <p:cNvPr id="44036" name="Номер слайда 3"/>
          <p:cNvSpPr>
            <a:spLocks noGrp="1"/>
          </p:cNvSpPr>
          <p:nvPr>
            <p:ph type="sldNum" sz="quarter" idx="5"/>
          </p:nvPr>
        </p:nvSpPr>
        <p:spPr>
          <a:noFill/>
        </p:spPr>
        <p:txBody>
          <a:bodyPr/>
          <a:lstStyle/>
          <a:p>
            <a:pPr defTabSz="906463"/>
            <a:fld id="{E3EAAFA6-6989-472E-84BA-54DFD75FC59A}" type="slidenum">
              <a:rPr lang="ru-RU" smtClean="0"/>
              <a:pPr defTabSz="906463"/>
              <a:t>21</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xfrm>
            <a:off x="2003425" y="744538"/>
            <a:ext cx="2790825" cy="3721100"/>
          </a:xfrm>
          <a:noFill/>
          <a:ln>
            <a:solidFill>
              <a:srgbClr val="000000"/>
            </a:solidFill>
            <a:miter lim="800000"/>
            <a:headEnd/>
            <a:tailEnd/>
          </a:ln>
        </p:spPr>
      </p:sp>
      <p:sp>
        <p:nvSpPr>
          <p:cNvPr id="45059" name="Заметки 2"/>
          <p:cNvSpPr>
            <a:spLocks noGrp="1"/>
          </p:cNvSpPr>
          <p:nvPr>
            <p:ph type="body" idx="1"/>
          </p:nvPr>
        </p:nvSpPr>
        <p:spPr>
          <a:noFill/>
          <a:ln/>
        </p:spPr>
        <p:txBody>
          <a:bodyPr/>
          <a:lstStyle/>
          <a:p>
            <a:endParaRPr lang="ru-RU" smtClean="0"/>
          </a:p>
        </p:txBody>
      </p:sp>
      <p:sp>
        <p:nvSpPr>
          <p:cNvPr id="45060" name="Номер слайда 3"/>
          <p:cNvSpPr>
            <a:spLocks noGrp="1"/>
          </p:cNvSpPr>
          <p:nvPr>
            <p:ph type="sldNum" sz="quarter" idx="5"/>
          </p:nvPr>
        </p:nvSpPr>
        <p:spPr>
          <a:noFill/>
        </p:spPr>
        <p:txBody>
          <a:bodyPr/>
          <a:lstStyle/>
          <a:p>
            <a:pPr defTabSz="906463"/>
            <a:fld id="{EC77AA13-BE8A-4802-980A-6F47D13ECE25}" type="slidenum">
              <a:rPr lang="ru-RU" smtClean="0"/>
              <a:pPr defTabSz="906463"/>
              <a:t>26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9"/>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E334FCA-0C7A-409D-9B32-9BEB1EBEBE99}" type="datetime1">
              <a:rPr lang="ru-RU"/>
              <a:pPr>
                <a:defRPr/>
              </a:pPr>
              <a:t>18.04.2022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BBD0BFD-996A-4DC4-AD2C-33C14BB5CE1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F660C7-5390-4E08-ACFC-294C21549C9D}" type="datetime1">
              <a:rPr lang="ru-RU"/>
              <a:pPr>
                <a:defRPr/>
              </a:pPr>
              <a:t>18.04.2022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9AEE26-B775-4EF1-B9F3-4AB941FCBB9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6"/>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6"/>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E046DB9-FA78-4B01-9580-D41C5BE79385}" type="datetime1">
              <a:rPr lang="ru-RU"/>
              <a:pPr>
                <a:defRPr/>
              </a:pPr>
              <a:t>18.04.2022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D95C961-AEB4-4BED-AD52-CEF2BECDA70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1_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185"/>
            <a:ext cx="6172200" cy="780203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9A16E354-D081-4F19-88D9-B19DFF7FACE7}" type="datetime1">
              <a:rPr lang="ru-RU"/>
              <a:pPr>
                <a:defRPr/>
              </a:pPr>
              <a:t>18.04.2022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71E44F2-D849-4F5B-A230-C33EC89018F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B2339C-AFF7-445F-9B95-03C80E4E388A}" type="datetime1">
              <a:rPr lang="ru-RU"/>
              <a:pPr>
                <a:defRPr/>
              </a:pPr>
              <a:t>18.04.2022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B914057-A2F7-41A6-9734-7B3350BBC07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AECF3FB-C99E-4A69-8885-D51656852FB9}" type="datetime1">
              <a:rPr lang="ru-RU"/>
              <a:pPr>
                <a:defRPr/>
              </a:pPr>
              <a:t>18.04.2022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2922F6E-A61A-4527-B614-7177447525B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2A6D0E6-7449-40CA-91BE-CCB45C064595}" type="datetime1">
              <a:rPr lang="ru-RU"/>
              <a:pPr>
                <a:defRPr/>
              </a:pPr>
              <a:t>18.04.2022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92FF33-7610-4902-B3AB-7B520E7C7E5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CFF78A6-092F-40BE-936E-37DACD5B045E}" type="datetime1">
              <a:rPr lang="ru-RU"/>
              <a:pPr>
                <a:defRPr/>
              </a:pPr>
              <a:t>18.04.2022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501D6AF-D5C1-4CFE-B25A-3B74EA5EDD0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EEFEB44-6BA8-4311-8C8B-EECB354B1CFC}" type="datetime1">
              <a:rPr lang="ru-RU"/>
              <a:pPr>
                <a:defRPr/>
              </a:pPr>
              <a:t>18.04.2022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A1FE4B6-84B5-4698-8EE6-E9ADE7D687F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A2C8A5D-9CC8-4936-9CC9-0E0B2A9EE982}" type="datetime1">
              <a:rPr lang="ru-RU"/>
              <a:pPr>
                <a:defRPr/>
              </a:pPr>
              <a:t>18.04.2022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F11DDE5-2315-4694-B43B-ED0B4E64E6E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1"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1" y="191346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BA1697C-A78A-4B5C-8C3F-93613607D6AB}" type="datetime1">
              <a:rPr lang="ru-RU"/>
              <a:pPr>
                <a:defRPr/>
              </a:pPr>
              <a:t>18.04.2022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D4CDED4-FD1D-4EE8-A76B-89A1A656A53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F3F74D-1E46-4219-8879-11EA654FB5D1}" type="datetime1">
              <a:rPr lang="ru-RU"/>
              <a:pPr>
                <a:defRPr/>
              </a:pPr>
              <a:t>18.04.2022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7EE6D56-DBB3-4491-99C8-DDBE35B07ED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1266" name="Заголовок 1"/>
          <p:cNvSpPr>
            <a:spLocks noGrp="1"/>
          </p:cNvSpPr>
          <p:nvPr>
            <p:ph type="title"/>
          </p:nvPr>
        </p:nvSpPr>
        <p:spPr bwMode="auto">
          <a:xfrm>
            <a:off x="342900" y="366184"/>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267" name="Текст 2"/>
          <p:cNvSpPr>
            <a:spLocks noGrp="1"/>
          </p:cNvSpPr>
          <p:nvPr>
            <p:ph type="body" idx="1"/>
          </p:nvPr>
        </p:nvSpPr>
        <p:spPr bwMode="auto">
          <a:xfrm>
            <a:off x="342900" y="2133601"/>
            <a:ext cx="61722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134"/>
            <a:ext cx="1600200" cy="48683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52CCE53-7C97-4CAE-87E7-A719DF55463C}" type="datetime1">
              <a:rPr lang="ru-RU"/>
              <a:pPr>
                <a:defRPr/>
              </a:pPr>
              <a:t>18.04.2022</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D969D7B-AC37-409B-A7B3-50B029810C9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5.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oleObject" Target="../embeddings/_____Microsoft_Office_Excel_97-20032.xls"/><Relationship Id="rId4" Type="http://schemas.openxmlformats.org/officeDocument/2006/relationships/oleObject" Target="../embeddings/_____Microsoft_Office_Excel_97-20031.xls"/></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oleObject" Target="../embeddings/_____Microsoft_Office_Excel_97-20033.xls"/></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oleObject" Target="../embeddings/_____Microsoft_Office_Excel_97-20034.xls"/></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3.png"/><Relationship Id="rId4" Type="http://schemas.openxmlformats.org/officeDocument/2006/relationships/oleObject" Target="../embeddings/_____Microsoft_Office_Excel_97-20035.xls"/></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Microsoft_Office_Excel_97-20036.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_____Microsoft_Office_Excel_97-20037.xls"/><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_____Microsoft_Office_Excel_97-20039.xls"/><Relationship Id="rId5" Type="http://schemas.openxmlformats.org/officeDocument/2006/relationships/image" Target="../media/image70.jpeg"/><Relationship Id="rId4" Type="http://schemas.openxmlformats.org/officeDocument/2006/relationships/oleObject" Target="../embeddings/_____Microsoft_Office_Excel_97-20038.xls"/></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5.jpeg"/><Relationship Id="rId7" Type="http://schemas.openxmlformats.org/officeDocument/2006/relationships/image" Target="../media/image7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77.jpeg"/><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6.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image" Target="../media/image85.jpeg"/><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Office_Excel_97-200310.xls"/><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5.jpeg"/><Relationship Id="rId4" Type="http://schemas.openxmlformats.org/officeDocument/2006/relationships/image" Target="../media/image94.jpe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4" descr="DSC09972.JPG"/>
          <p:cNvPicPr>
            <a:picLocks noChangeAspect="1"/>
          </p:cNvPicPr>
          <p:nvPr/>
        </p:nvPicPr>
        <p:blipFill>
          <a:blip r:embed="rId3"/>
          <a:srcRect/>
          <a:stretch>
            <a:fillRect/>
          </a:stretch>
        </p:blipFill>
        <p:spPr bwMode="auto">
          <a:xfrm>
            <a:off x="0" y="-32"/>
            <a:ext cx="6858000" cy="9144000"/>
          </a:xfrm>
          <a:prstGeom prst="rect">
            <a:avLst/>
          </a:prstGeom>
          <a:noFill/>
          <a:ln w="9525">
            <a:noFill/>
            <a:miter lim="800000"/>
            <a:headEnd/>
            <a:tailEnd/>
          </a:ln>
        </p:spPr>
      </p:pic>
      <p:sp>
        <p:nvSpPr>
          <p:cNvPr id="12291" name="TextBox 7"/>
          <p:cNvSpPr txBox="1">
            <a:spLocks noChangeArrowheads="1"/>
          </p:cNvSpPr>
          <p:nvPr/>
        </p:nvSpPr>
        <p:spPr bwMode="auto">
          <a:xfrm>
            <a:off x="2294335" y="7810501"/>
            <a:ext cx="2647950" cy="646331"/>
          </a:xfrm>
          <a:prstGeom prst="rect">
            <a:avLst/>
          </a:prstGeom>
          <a:noFill/>
          <a:ln w="9525">
            <a:noFill/>
            <a:miter lim="800000"/>
            <a:headEnd/>
            <a:tailEnd/>
          </a:ln>
        </p:spPr>
        <p:txBody>
          <a:bodyPr>
            <a:spAutoFit/>
          </a:bodyPr>
          <a:lstStyle/>
          <a:p>
            <a:pPr algn="ctr"/>
            <a:r>
              <a:rPr lang="ru-RU" b="1" dirty="0" smtClean="0">
                <a:solidFill>
                  <a:srgbClr val="FFFF00"/>
                </a:solidFill>
              </a:rPr>
              <a:t>25 марта 2022 </a:t>
            </a:r>
            <a:r>
              <a:rPr lang="ru-RU" b="1" dirty="0">
                <a:solidFill>
                  <a:srgbClr val="FFFF00"/>
                </a:solidFill>
              </a:rPr>
              <a:t>года</a:t>
            </a:r>
          </a:p>
          <a:p>
            <a:pPr algn="ctr"/>
            <a:r>
              <a:rPr lang="ru-RU" b="1" dirty="0">
                <a:solidFill>
                  <a:srgbClr val="FFFF00"/>
                </a:solidFill>
              </a:rPr>
              <a:t>с. Яковлевка </a:t>
            </a:r>
          </a:p>
        </p:txBody>
      </p:sp>
      <p:sp>
        <p:nvSpPr>
          <p:cNvPr id="6217" name="Text Box 73"/>
          <p:cNvSpPr txBox="1">
            <a:spLocks noChangeArrowheads="1"/>
          </p:cNvSpPr>
          <p:nvPr/>
        </p:nvSpPr>
        <p:spPr bwMode="auto">
          <a:xfrm>
            <a:off x="1" y="571472"/>
            <a:ext cx="6841331" cy="4154984"/>
          </a:xfrm>
          <a:prstGeom prst="rect">
            <a:avLst/>
          </a:prstGeom>
          <a:noFill/>
          <a:ln w="9525">
            <a:noFill/>
            <a:miter lim="800000"/>
            <a:headEnd/>
            <a:tailEnd/>
          </a:ln>
          <a:effectLst/>
        </p:spPr>
        <p:txBody>
          <a:bodyPr>
            <a:spAutoFit/>
          </a:bodyPr>
          <a:lstStyle/>
          <a:p>
            <a:pPr algn="ctr">
              <a:defRPr/>
            </a:pPr>
            <a:r>
              <a:rPr lang="ru-RU" sz="4800" b="1" dirty="0">
                <a:ln w="17780" cmpd="sng">
                  <a:solidFill>
                    <a:schemeClr val="accent1">
                      <a:tint val="3000"/>
                    </a:schemeClr>
                  </a:solidFill>
                  <a:prstDash val="solid"/>
                  <a:miter lim="800000"/>
                </a:ln>
                <a:solidFill>
                  <a:srgbClr val="FF6600"/>
                </a:solidFill>
                <a:effectLst>
                  <a:outerShdw blurRad="55000" dist="50800" dir="5400000" algn="tl">
                    <a:srgbClr val="000000">
                      <a:alpha val="33000"/>
                    </a:srgbClr>
                  </a:outerShdw>
                </a:effectLst>
              </a:rPr>
              <a:t>Отчет об исполнении бюджета </a:t>
            </a:r>
          </a:p>
          <a:p>
            <a:pPr algn="ctr">
              <a:defRPr/>
            </a:pPr>
            <a:r>
              <a:rPr lang="ru-RU" sz="3600" b="1" dirty="0" err="1">
                <a:ln w="17780" cmpd="sng">
                  <a:solidFill>
                    <a:schemeClr val="accent1">
                      <a:tint val="3000"/>
                    </a:schemeClr>
                  </a:solidFill>
                  <a:prstDash val="solid"/>
                  <a:miter lim="800000"/>
                </a:ln>
                <a:solidFill>
                  <a:srgbClr val="FF6600"/>
                </a:solidFill>
                <a:effectLst>
                  <a:outerShdw blurRad="55000" dist="50800" dir="5400000" algn="tl">
                    <a:srgbClr val="000000">
                      <a:alpha val="33000"/>
                    </a:srgbClr>
                  </a:outerShdw>
                </a:effectLst>
              </a:rPr>
              <a:t>Яковлевского</a:t>
            </a:r>
            <a:r>
              <a:rPr lang="ru-RU" sz="3600" b="1" dirty="0">
                <a:ln w="17780" cmpd="sng">
                  <a:solidFill>
                    <a:schemeClr val="accent1">
                      <a:tint val="3000"/>
                    </a:schemeClr>
                  </a:solidFill>
                  <a:prstDash val="solid"/>
                  <a:miter lim="800000"/>
                </a:ln>
                <a:solidFill>
                  <a:srgbClr val="FF6600"/>
                </a:solidFill>
                <a:effectLst>
                  <a:outerShdw blurRad="55000" dist="50800" dir="5400000" algn="tl">
                    <a:srgbClr val="000000">
                      <a:alpha val="33000"/>
                    </a:srgbClr>
                  </a:outerShdw>
                </a:effectLst>
              </a:rPr>
              <a:t> муниципального района </a:t>
            </a:r>
          </a:p>
          <a:p>
            <a:pPr algn="ctr">
              <a:defRPr/>
            </a:pPr>
            <a:r>
              <a:rPr lang="ru-RU" sz="4800" b="1" dirty="0">
                <a:ln w="17780" cmpd="sng">
                  <a:solidFill>
                    <a:schemeClr val="accent1">
                      <a:tint val="3000"/>
                    </a:schemeClr>
                  </a:solidFill>
                  <a:prstDash val="solid"/>
                  <a:miter lim="800000"/>
                </a:ln>
                <a:solidFill>
                  <a:srgbClr val="FF6600"/>
                </a:solidFill>
                <a:effectLst>
                  <a:outerShdw blurRad="55000" dist="50800" dir="5400000" algn="tl">
                    <a:srgbClr val="000000">
                      <a:alpha val="33000"/>
                    </a:srgbClr>
                  </a:outerShdw>
                </a:effectLst>
              </a:rPr>
              <a:t> </a:t>
            </a:r>
            <a:r>
              <a:rPr lang="ru-RU" sz="4400" b="1" dirty="0">
                <a:ln w="10541" cmpd="sng">
                  <a:solidFill>
                    <a:schemeClr val="accent1">
                      <a:shade val="88000"/>
                      <a:satMod val="110000"/>
                    </a:schemeClr>
                  </a:solidFill>
                  <a:prstDash val="solid"/>
                </a:ln>
                <a:solidFill>
                  <a:srgbClr val="FFFF00"/>
                </a:solidFill>
              </a:rPr>
              <a:t>за </a:t>
            </a:r>
            <a:r>
              <a:rPr lang="ru-RU" sz="4400" b="1" dirty="0" smtClean="0">
                <a:ln w="10541" cmpd="sng">
                  <a:solidFill>
                    <a:schemeClr val="accent1">
                      <a:shade val="88000"/>
                      <a:satMod val="110000"/>
                    </a:schemeClr>
                  </a:solidFill>
                  <a:prstDash val="solid"/>
                </a:ln>
                <a:solidFill>
                  <a:srgbClr val="FFFF00"/>
                </a:solidFill>
              </a:rPr>
              <a:t> 2021 год</a:t>
            </a:r>
            <a:endParaRPr lang="ru-RU" sz="4400" b="1" dirty="0">
              <a:ln w="10541" cmpd="sng">
                <a:solidFill>
                  <a:schemeClr val="accent1">
                    <a:shade val="88000"/>
                    <a:satMod val="110000"/>
                  </a:schemeClr>
                </a:solidFill>
                <a:prstDash val="solid"/>
              </a:ln>
              <a:solidFill>
                <a:srgbClr val="FFFF00"/>
              </a:solidFill>
            </a:endParaRPr>
          </a:p>
          <a:p>
            <a:pPr algn="ctr">
              <a:defRPr/>
            </a:pPr>
            <a:r>
              <a:rPr lang="ru-RU" sz="4800" b="1" dirty="0">
                <a:ln w="17780" cmpd="sng">
                  <a:solidFill>
                    <a:schemeClr val="accent1">
                      <a:tint val="3000"/>
                    </a:schemeClr>
                  </a:solidFill>
                  <a:prstDash val="solid"/>
                  <a:miter lim="800000"/>
                </a:ln>
                <a:solidFill>
                  <a:srgbClr val="FF6600"/>
                </a:solidFill>
                <a:effectLst>
                  <a:outerShdw blurRad="55000" dist="50800" dir="5400000" algn="tl">
                    <a:srgbClr val="000000">
                      <a:alpha val="33000"/>
                    </a:srgbClr>
                  </a:outerShdw>
                </a:effectLst>
              </a:rPr>
              <a:t>ДЛЯ ГРАЖДАН</a:t>
            </a:r>
            <a:endParaRPr lang="ru-RU" sz="4800" b="1" dirty="0">
              <a:ln w="10541" cmpd="sng">
                <a:solidFill>
                  <a:schemeClr val="accent1">
                    <a:shade val="88000"/>
                    <a:satMod val="110000"/>
                  </a:schemeClr>
                </a:solidFill>
                <a:prstDash val="solid"/>
              </a:ln>
              <a:solidFill>
                <a:srgbClr val="FFFF00"/>
              </a:solidFill>
            </a:endParaRPr>
          </a:p>
        </p:txBody>
      </p:sp>
      <p:sp>
        <p:nvSpPr>
          <p:cNvPr id="12293" name="Text Box 7"/>
          <p:cNvSpPr txBox="1">
            <a:spLocks noChangeArrowheads="1"/>
          </p:cNvSpPr>
          <p:nvPr/>
        </p:nvSpPr>
        <p:spPr bwMode="auto">
          <a:xfrm>
            <a:off x="6682978" y="0"/>
            <a:ext cx="234360" cy="200055"/>
          </a:xfrm>
          <a:prstGeom prst="rect">
            <a:avLst/>
          </a:prstGeom>
          <a:noFill/>
          <a:ln w="9525">
            <a:noFill/>
            <a:miter lim="800000"/>
            <a:headEnd/>
            <a:tailEnd/>
          </a:ln>
        </p:spPr>
        <p:txBody>
          <a:bodyPr wrap="none">
            <a:spAutoFit/>
          </a:bodyPr>
          <a:lstStyle/>
          <a:p>
            <a:r>
              <a:rPr lang="ru-RU" sz="700" b="1"/>
              <a:t>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Documents and Settings\Savina\Рабочий стол\Яна Савина\Савина (работа)\СЛАЙДЫ 2013\Бюджет для граждан 2016\картинки\ндфл\702cdae6ac97a00f8cf40da70eb38053.jpg"/>
          <p:cNvPicPr>
            <a:picLocks noChangeAspect="1" noChangeArrowheads="1"/>
          </p:cNvPicPr>
          <p:nvPr/>
        </p:nvPicPr>
        <p:blipFill>
          <a:blip r:embed="rId3">
            <a:duotone>
              <a:schemeClr val="accent6">
                <a:shade val="45000"/>
                <a:satMod val="135000"/>
              </a:schemeClr>
              <a:prstClr val="white"/>
            </a:duotone>
            <a:lum bright="10000" contrast="3000"/>
          </a:blip>
          <a:srcRect/>
          <a:stretch>
            <a:fillRect/>
          </a:stretch>
        </p:blipFill>
        <p:spPr bwMode="auto">
          <a:xfrm>
            <a:off x="332185" y="971551"/>
            <a:ext cx="6193631" cy="7200900"/>
          </a:xfrm>
          <a:prstGeom prst="rect">
            <a:avLst/>
          </a:prstGeom>
          <a:noFill/>
          <a:effectLst>
            <a:softEdge rad="317500"/>
          </a:effectLst>
        </p:spPr>
      </p:pic>
      <p:pic>
        <p:nvPicPr>
          <p:cNvPr id="2" name="Picture 4"/>
          <p:cNvPicPr>
            <a:picLocks noChangeAspect="1" noChangeArrowheads="1"/>
          </p:cNvPicPr>
          <p:nvPr/>
        </p:nvPicPr>
        <p:blipFill>
          <a:blip r:embed="rId4"/>
          <a:srcRect/>
          <a:stretch>
            <a:fillRect/>
          </a:stretch>
        </p:blipFill>
        <p:spPr bwMode="auto">
          <a:xfrm>
            <a:off x="0" y="6208315"/>
            <a:ext cx="4807744" cy="2935685"/>
          </a:xfrm>
          <a:prstGeom prst="rect">
            <a:avLst/>
          </a:prstGeom>
          <a:noFill/>
          <a:ln w="9525">
            <a:noFill/>
            <a:miter lim="800000"/>
            <a:headEnd/>
            <a:tailEnd/>
          </a:ln>
          <a:effectLst>
            <a:softEdge rad="127000"/>
          </a:effectLst>
        </p:spPr>
      </p:pic>
      <p:sp>
        <p:nvSpPr>
          <p:cNvPr id="13" name="Прямоугольник 12"/>
          <p:cNvSpPr/>
          <p:nvPr/>
        </p:nvSpPr>
        <p:spPr>
          <a:xfrm>
            <a:off x="4822041" y="2381235"/>
            <a:ext cx="192880" cy="342899"/>
          </a:xfrm>
          <a:prstGeom prst="rect">
            <a:avLst/>
          </a:prstGeom>
          <a:solidFill>
            <a:srgbClr val="922E62"/>
          </a:solidFill>
        </p:spPr>
        <p:style>
          <a:lnRef idx="0">
            <a:schemeClr val="accent3"/>
          </a:lnRef>
          <a:fillRef idx="3">
            <a:schemeClr val="accent3"/>
          </a:fillRef>
          <a:effectRef idx="3">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ru-RU"/>
          </a:p>
        </p:txBody>
      </p:sp>
      <p:sp>
        <p:nvSpPr>
          <p:cNvPr id="14" name="Прямоугольник 13"/>
          <p:cNvSpPr/>
          <p:nvPr/>
        </p:nvSpPr>
        <p:spPr>
          <a:xfrm>
            <a:off x="5089922" y="2286000"/>
            <a:ext cx="1371600" cy="400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ru-RU" sz="1800" b="1" dirty="0" smtClean="0">
                <a:solidFill>
                  <a:schemeClr val="tx1"/>
                </a:solidFill>
              </a:rPr>
              <a:t>факт</a:t>
            </a:r>
            <a:endParaRPr lang="ru-RU" sz="1800" b="1" dirty="0">
              <a:solidFill>
                <a:schemeClr val="tx1"/>
              </a:solidFill>
            </a:endParaRPr>
          </a:p>
        </p:txBody>
      </p:sp>
      <p:sp>
        <p:nvSpPr>
          <p:cNvPr id="15" name="Прямоугольник 14"/>
          <p:cNvSpPr/>
          <p:nvPr/>
        </p:nvSpPr>
        <p:spPr>
          <a:xfrm>
            <a:off x="4822041" y="1809731"/>
            <a:ext cx="192880" cy="342899"/>
          </a:xfrm>
          <a:prstGeom prst="rect">
            <a:avLst/>
          </a:prstGeom>
          <a:solidFill>
            <a:srgbClr val="E3D90D"/>
          </a:solidFill>
        </p:spPr>
        <p:style>
          <a:lnRef idx="0">
            <a:schemeClr val="accent3"/>
          </a:lnRef>
          <a:fillRef idx="3">
            <a:schemeClr val="accent3"/>
          </a:fillRef>
          <a:effectRef idx="3">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ru-RU"/>
          </a:p>
        </p:txBody>
      </p:sp>
      <p:sp>
        <p:nvSpPr>
          <p:cNvPr id="16" name="Прямоугольник 15"/>
          <p:cNvSpPr/>
          <p:nvPr/>
        </p:nvSpPr>
        <p:spPr>
          <a:xfrm>
            <a:off x="5089923" y="1714500"/>
            <a:ext cx="935831" cy="400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ru-RU" sz="1800" b="1" dirty="0" smtClean="0">
                <a:solidFill>
                  <a:schemeClr val="tx1"/>
                </a:solidFill>
              </a:rPr>
              <a:t>план</a:t>
            </a:r>
            <a:endParaRPr lang="ru-RU" sz="1800" b="1" dirty="0">
              <a:solidFill>
                <a:schemeClr val="tx1"/>
              </a:solidFill>
            </a:endParaRPr>
          </a:p>
        </p:txBody>
      </p:sp>
      <p:sp>
        <p:nvSpPr>
          <p:cNvPr id="17" name="Прямоугольник 16"/>
          <p:cNvSpPr/>
          <p:nvPr/>
        </p:nvSpPr>
        <p:spPr>
          <a:xfrm>
            <a:off x="5529262" y="952475"/>
            <a:ext cx="1328738"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ln w="1905"/>
                <a:solidFill>
                  <a:srgbClr val="C00000"/>
                </a:solidFill>
                <a:effectLst>
                  <a:innerShdw blurRad="69850" dist="43180" dir="5400000">
                    <a:srgbClr val="000000">
                      <a:alpha val="65000"/>
                    </a:srgbClr>
                  </a:innerShdw>
                </a:effectLst>
              </a:rPr>
              <a:t>тыс.рублей</a:t>
            </a:r>
          </a:p>
        </p:txBody>
      </p:sp>
      <p:sp>
        <p:nvSpPr>
          <p:cNvPr id="26" name="Овал 25"/>
          <p:cNvSpPr/>
          <p:nvPr/>
        </p:nvSpPr>
        <p:spPr>
          <a:xfrm rot="21393797">
            <a:off x="4007644" y="5156200"/>
            <a:ext cx="592931" cy="660400"/>
          </a:xfrm>
          <a:prstGeom prst="ellipse">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Скругленный прямоугольник 23"/>
          <p:cNvSpPr/>
          <p:nvPr/>
        </p:nvSpPr>
        <p:spPr>
          <a:xfrm>
            <a:off x="4393413" y="3143240"/>
            <a:ext cx="2346745" cy="5715040"/>
          </a:xfrm>
          <a:prstGeom prst="roundRect">
            <a:avLst/>
          </a:prstGeom>
          <a:solidFill>
            <a:schemeClr val="accent6">
              <a:lumMod val="20000"/>
              <a:lumOff val="80000"/>
              <a:alpha val="52000"/>
            </a:schemeClr>
          </a:solidFill>
          <a:ln>
            <a:noFill/>
          </a:ln>
          <a:effectLst>
            <a:outerShdw blurRad="292100" dist="139700" rotWithShape="0">
              <a:srgbClr val="000000">
                <a:alpha val="38000"/>
              </a:srgb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sz="1300" dirty="0">
              <a:solidFill>
                <a:srgbClr val="17375E"/>
              </a:solidFill>
              <a:latin typeface="Times New Roman" pitchFamily="18" charset="0"/>
              <a:cs typeface="Times New Roman" pitchFamily="18" charset="0"/>
            </a:endParaRPr>
          </a:p>
          <a:p>
            <a:pPr algn="ctr">
              <a:defRPr/>
            </a:pPr>
            <a:endParaRPr lang="ru-RU" sz="1300" b="1" dirty="0">
              <a:solidFill>
                <a:srgbClr val="17375E"/>
              </a:solidFill>
              <a:latin typeface="Times New Roman" pitchFamily="18" charset="0"/>
              <a:cs typeface="Times New Roman" pitchFamily="18" charset="0"/>
            </a:endParaRPr>
          </a:p>
          <a:p>
            <a:pPr algn="ctr">
              <a:defRPr/>
            </a:pPr>
            <a:r>
              <a:rPr lang="ru-RU" sz="1300" b="1" dirty="0">
                <a:solidFill>
                  <a:srgbClr val="17375E"/>
                </a:solidFill>
                <a:latin typeface="Times New Roman" pitchFamily="18" charset="0"/>
                <a:cs typeface="Times New Roman" pitchFamily="18" charset="0"/>
              </a:rPr>
              <a:t>Является основным источником доходов бюджета </a:t>
            </a:r>
            <a:r>
              <a:rPr lang="ru-RU" sz="1300" b="1" dirty="0" err="1">
                <a:solidFill>
                  <a:srgbClr val="17375E"/>
                </a:solidFill>
                <a:latin typeface="Times New Roman" pitchFamily="18" charset="0"/>
                <a:cs typeface="Times New Roman" pitchFamily="18" charset="0"/>
              </a:rPr>
              <a:t>Яковлевского</a:t>
            </a:r>
            <a:r>
              <a:rPr lang="ru-RU" sz="1300" b="1" dirty="0">
                <a:solidFill>
                  <a:srgbClr val="17375E"/>
                </a:solidFill>
                <a:latin typeface="Times New Roman" pitchFamily="18" charset="0"/>
                <a:cs typeface="Times New Roman" pitchFamily="18" charset="0"/>
              </a:rPr>
              <a:t> муниципального района.</a:t>
            </a:r>
          </a:p>
          <a:p>
            <a:pPr algn="ctr">
              <a:defRPr/>
            </a:pPr>
            <a:r>
              <a:rPr lang="ru-RU" sz="1300" b="1" dirty="0">
                <a:solidFill>
                  <a:srgbClr val="17375E"/>
                </a:solidFill>
                <a:latin typeface="Times New Roman" pitchFamily="18" charset="0"/>
                <a:cs typeface="Times New Roman" pitchFamily="18" charset="0"/>
              </a:rPr>
              <a:t> Норматив отчислений по налогу на доходы физических лиц в бюджет района в </a:t>
            </a:r>
            <a:r>
              <a:rPr lang="ru-RU" sz="1300" b="1" dirty="0" smtClean="0">
                <a:solidFill>
                  <a:srgbClr val="17375E"/>
                </a:solidFill>
                <a:latin typeface="Times New Roman" pitchFamily="18" charset="0"/>
                <a:cs typeface="Times New Roman" pitchFamily="18" charset="0"/>
              </a:rPr>
              <a:t>2021 </a:t>
            </a:r>
            <a:r>
              <a:rPr lang="ru-RU" sz="1300" b="1" dirty="0">
                <a:solidFill>
                  <a:srgbClr val="17375E"/>
                </a:solidFill>
                <a:latin typeface="Times New Roman" pitchFamily="18" charset="0"/>
                <a:cs typeface="Times New Roman" pitchFamily="18" charset="0"/>
              </a:rPr>
              <a:t>году составляет </a:t>
            </a:r>
            <a:r>
              <a:rPr lang="ru-RU" sz="1300" b="1" dirty="0" smtClean="0">
                <a:solidFill>
                  <a:srgbClr val="17375E"/>
                </a:solidFill>
                <a:latin typeface="Times New Roman" pitchFamily="18" charset="0"/>
                <a:cs typeface="Times New Roman" pitchFamily="18" charset="0"/>
              </a:rPr>
              <a:t>64,03 </a:t>
            </a:r>
            <a:r>
              <a:rPr lang="ru-RU" sz="1300" b="1" dirty="0">
                <a:solidFill>
                  <a:srgbClr val="17375E"/>
                </a:solidFill>
                <a:latin typeface="Times New Roman" pitchFamily="18" charset="0"/>
                <a:cs typeface="Times New Roman" pitchFamily="18" charset="0"/>
              </a:rPr>
              <a:t>%.</a:t>
            </a:r>
          </a:p>
          <a:p>
            <a:pPr algn="ctr">
              <a:defRPr/>
            </a:pPr>
            <a:r>
              <a:rPr lang="ru-RU" sz="1300" b="1" dirty="0">
                <a:solidFill>
                  <a:srgbClr val="17375E"/>
                </a:solidFill>
                <a:latin typeface="Times New Roman" pitchFamily="18" charset="0"/>
                <a:cs typeface="Times New Roman" pitchFamily="18" charset="0"/>
              </a:rPr>
              <a:t> Данный норматив сложился из дополнительного норматива в </a:t>
            </a:r>
            <a:r>
              <a:rPr lang="ru-RU" sz="1300" b="1" dirty="0" smtClean="0">
                <a:solidFill>
                  <a:srgbClr val="17375E"/>
                </a:solidFill>
                <a:latin typeface="Times New Roman" pitchFamily="18" charset="0"/>
                <a:cs typeface="Times New Roman" pitchFamily="18" charset="0"/>
              </a:rPr>
              <a:t>размере 51.03%, </a:t>
            </a:r>
            <a:r>
              <a:rPr lang="ru-RU" sz="1300" b="1" dirty="0">
                <a:solidFill>
                  <a:srgbClr val="17375E"/>
                </a:solidFill>
                <a:latin typeface="Times New Roman" pitchFamily="18" charset="0"/>
                <a:cs typeface="Times New Roman" pitchFamily="18" charset="0"/>
              </a:rPr>
              <a:t>применяемого для </a:t>
            </a:r>
            <a:r>
              <a:rPr lang="ru-RU" sz="1300" b="1" dirty="0" err="1">
                <a:solidFill>
                  <a:srgbClr val="17375E"/>
                </a:solidFill>
                <a:latin typeface="Times New Roman" pitchFamily="18" charset="0"/>
                <a:cs typeface="Times New Roman" pitchFamily="18" charset="0"/>
              </a:rPr>
              <a:t>Яковлевского</a:t>
            </a:r>
            <a:r>
              <a:rPr lang="ru-RU" sz="1300" b="1" dirty="0">
                <a:solidFill>
                  <a:srgbClr val="17375E"/>
                </a:solidFill>
                <a:latin typeface="Times New Roman" pitchFamily="18" charset="0"/>
                <a:cs typeface="Times New Roman" pitchFamily="18" charset="0"/>
              </a:rPr>
              <a:t> муниципального района в соответствии с Законом Приморского края «О краевом бюджете на </a:t>
            </a:r>
            <a:r>
              <a:rPr lang="ru-RU" sz="1300" b="1" dirty="0" smtClean="0">
                <a:solidFill>
                  <a:srgbClr val="17375E"/>
                </a:solidFill>
                <a:latin typeface="Times New Roman" pitchFamily="18" charset="0"/>
                <a:cs typeface="Times New Roman" pitchFamily="18" charset="0"/>
              </a:rPr>
              <a:t>2021 </a:t>
            </a:r>
            <a:r>
              <a:rPr lang="ru-RU" sz="1300" b="1" dirty="0">
                <a:solidFill>
                  <a:srgbClr val="17375E"/>
                </a:solidFill>
                <a:latin typeface="Times New Roman" pitchFamily="18" charset="0"/>
                <a:cs typeface="Times New Roman" pitchFamily="18" charset="0"/>
              </a:rPr>
              <a:t>год и плановый период </a:t>
            </a:r>
            <a:r>
              <a:rPr lang="ru-RU" sz="1300" b="1" dirty="0" smtClean="0">
                <a:solidFill>
                  <a:srgbClr val="17375E"/>
                </a:solidFill>
                <a:latin typeface="Times New Roman" pitchFamily="18" charset="0"/>
                <a:cs typeface="Times New Roman" pitchFamily="18" charset="0"/>
              </a:rPr>
              <a:t>2022 </a:t>
            </a:r>
            <a:r>
              <a:rPr lang="ru-RU" sz="1300" b="1" dirty="0">
                <a:solidFill>
                  <a:srgbClr val="17375E"/>
                </a:solidFill>
                <a:latin typeface="Times New Roman" pitchFamily="18" charset="0"/>
                <a:cs typeface="Times New Roman" pitchFamily="18" charset="0"/>
              </a:rPr>
              <a:t>и </a:t>
            </a:r>
            <a:r>
              <a:rPr lang="ru-RU" sz="1300" b="1" dirty="0" smtClean="0">
                <a:solidFill>
                  <a:srgbClr val="17375E"/>
                </a:solidFill>
                <a:latin typeface="Times New Roman" pitchFamily="18" charset="0"/>
                <a:cs typeface="Times New Roman" pitchFamily="18" charset="0"/>
              </a:rPr>
              <a:t>2023 </a:t>
            </a:r>
            <a:r>
              <a:rPr lang="ru-RU" sz="1300" b="1" dirty="0">
                <a:solidFill>
                  <a:srgbClr val="17375E"/>
                </a:solidFill>
                <a:latin typeface="Times New Roman" pitchFamily="18" charset="0"/>
                <a:cs typeface="Times New Roman" pitchFamily="18" charset="0"/>
              </a:rPr>
              <a:t>годов»  и основного норматива отчислений от НДФЛ в бюджет района – 13 процентов. </a:t>
            </a:r>
          </a:p>
          <a:p>
            <a:pPr algn="ctr">
              <a:defRPr/>
            </a:pPr>
            <a:endParaRPr lang="ru-RU" sz="1600" dirty="0">
              <a:solidFill>
                <a:srgbClr val="17375E"/>
              </a:solidFill>
              <a:latin typeface="Times New Roman" pitchFamily="18" charset="0"/>
              <a:cs typeface="Times New Roman" pitchFamily="18" charset="0"/>
            </a:endParaRPr>
          </a:p>
          <a:p>
            <a:pPr algn="ctr">
              <a:defRPr/>
            </a:pPr>
            <a:endParaRPr lang="ru-RU" sz="1600" dirty="0">
              <a:solidFill>
                <a:srgbClr val="17375E"/>
              </a:solidFill>
              <a:latin typeface="Times New Roman" pitchFamily="18" charset="0"/>
              <a:cs typeface="Times New Roman" pitchFamily="18" charset="0"/>
            </a:endParaRPr>
          </a:p>
        </p:txBody>
      </p:sp>
      <p:sp>
        <p:nvSpPr>
          <p:cNvPr id="2068" name="Rectangle 2"/>
          <p:cNvSpPr>
            <a:spLocks noChangeArrowheads="1"/>
          </p:cNvSpPr>
          <p:nvPr/>
        </p:nvSpPr>
        <p:spPr bwMode="auto">
          <a:xfrm>
            <a:off x="0" y="0"/>
            <a:ext cx="184731" cy="369332"/>
          </a:xfrm>
          <a:prstGeom prst="rect">
            <a:avLst/>
          </a:prstGeom>
          <a:noFill/>
          <a:ln w="9525">
            <a:noFill/>
            <a:miter lim="800000"/>
            <a:headEnd/>
            <a:tailEnd/>
          </a:ln>
          <a:effectLst>
            <a:prstShdw prst="shdw17" dist="17961" dir="2700000">
              <a:schemeClr val="bg2"/>
            </a:prstShdw>
          </a:effectLst>
        </p:spPr>
        <p:txBody>
          <a:bodyPr wrap="none" anchor="ctr">
            <a:spAutoFit/>
          </a:bodyPr>
          <a:lstStyle/>
          <a:p>
            <a:endParaRPr lang="ru-RU"/>
          </a:p>
        </p:txBody>
      </p:sp>
      <p:graphicFrame>
        <p:nvGraphicFramePr>
          <p:cNvPr id="18" name="Object 1"/>
          <p:cNvGraphicFramePr>
            <a:graphicFrameLocks noChangeAspect="1"/>
          </p:cNvGraphicFramePr>
          <p:nvPr/>
        </p:nvGraphicFramePr>
        <p:xfrm>
          <a:off x="321468" y="1005417"/>
          <a:ext cx="5464985" cy="4923905"/>
        </p:xfrm>
        <a:graphic>
          <a:graphicData uri="http://schemas.openxmlformats.org/drawingml/2006/chart">
            <c:chart xmlns:c="http://schemas.openxmlformats.org/drawingml/2006/chart" xmlns:r="http://schemas.openxmlformats.org/officeDocument/2006/relationships" r:id="rId5"/>
          </a:graphicData>
        </a:graphic>
      </p:graphicFrame>
      <p:sp>
        <p:nvSpPr>
          <p:cNvPr id="22" name="Скругленный прямоугольник 21"/>
          <p:cNvSpPr/>
          <p:nvPr/>
        </p:nvSpPr>
        <p:spPr>
          <a:xfrm>
            <a:off x="428605" y="190471"/>
            <a:ext cx="6061373" cy="666753"/>
          </a:xfrm>
          <a:prstGeom prst="roundRect">
            <a:avLst/>
          </a:prstGeom>
          <a:gradFill flip="none" rotWithShape="1">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fontAlgn="auto">
              <a:spcBef>
                <a:spcPts val="0"/>
              </a:spcBef>
              <a:spcAft>
                <a:spcPts val="0"/>
              </a:spcAft>
              <a:defRPr/>
            </a:pPr>
            <a:r>
              <a:rPr lang="ru-RU" sz="2400" b="1" dirty="0">
                <a:ln w="1905"/>
                <a:solidFill>
                  <a:srgbClr val="C00000"/>
                </a:solidFill>
                <a:effectLst>
                  <a:innerShdw blurRad="69850" dist="43180" dir="5400000">
                    <a:srgbClr val="000000">
                      <a:alpha val="65000"/>
                    </a:srgbClr>
                  </a:innerShdw>
                </a:effectLst>
              </a:rPr>
              <a:t>Налог на доходы физических лиц</a:t>
            </a:r>
            <a:endParaRPr lang="ru-RU" sz="2400"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28605" y="190471"/>
            <a:ext cx="6061373" cy="1047757"/>
          </a:xfrm>
          <a:prstGeom prst="roundRect">
            <a:avLst/>
          </a:prstGeom>
          <a:gradFill flip="none" rotWithShape="1">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fontAlgn="auto">
              <a:spcBef>
                <a:spcPts val="0"/>
              </a:spcBef>
              <a:spcAft>
                <a:spcPts val="0"/>
              </a:spcAft>
              <a:defRPr/>
            </a:pPr>
            <a:r>
              <a:rPr lang="ru-RU" b="1" dirty="0">
                <a:ln w="1905"/>
                <a:solidFill>
                  <a:srgbClr val="C00000"/>
                </a:solidFill>
                <a:effectLst>
                  <a:innerShdw blurRad="69850" dist="43180" dir="5400000">
                    <a:srgbClr val="000000">
                      <a:alpha val="65000"/>
                    </a:srgbClr>
                  </a:innerShdw>
                </a:effectLst>
                <a:latin typeface="Bookman Old Style" pitchFamily="18" charset="0"/>
              </a:rPr>
              <a:t>Акцизы по подакцизным товарам (продукции), </a:t>
            </a:r>
          </a:p>
          <a:p>
            <a:pPr algn="ctr" fontAlgn="auto">
              <a:spcBef>
                <a:spcPts val="0"/>
              </a:spcBef>
              <a:spcAft>
                <a:spcPts val="0"/>
              </a:spcAft>
              <a:defRPr/>
            </a:pPr>
            <a:r>
              <a:rPr lang="ru-RU" b="1" dirty="0">
                <a:ln w="1905"/>
                <a:solidFill>
                  <a:srgbClr val="C00000"/>
                </a:solidFill>
                <a:effectLst>
                  <a:innerShdw blurRad="69850" dist="43180" dir="5400000">
                    <a:srgbClr val="000000">
                      <a:alpha val="65000"/>
                    </a:srgbClr>
                  </a:innerShdw>
                </a:effectLst>
                <a:latin typeface="Bookman Old Style" pitchFamily="18" charset="0"/>
              </a:rPr>
              <a:t>производимым на территории РФ</a:t>
            </a:r>
            <a:endParaRPr lang="ru-RU" b="1" i="1" dirty="0">
              <a:solidFill>
                <a:srgbClr val="C00000"/>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3077" name="TextBox 25"/>
          <p:cNvSpPr>
            <a:spLocks noChangeArrowheads="1"/>
          </p:cNvSpPr>
          <p:nvPr/>
        </p:nvSpPr>
        <p:spPr bwMode="auto">
          <a:xfrm>
            <a:off x="267891" y="4286250"/>
            <a:ext cx="2678906" cy="1954381"/>
          </a:xfrm>
          <a:custGeom>
            <a:avLst/>
            <a:gdLst>
              <a:gd name="T0" fmla="*/ 0 w 3929090"/>
              <a:gd name="T1" fmla="*/ 0 h 2585323"/>
              <a:gd name="T2" fmla="*/ 170903 w 3929090"/>
              <a:gd name="T3" fmla="*/ 0 h 2585323"/>
              <a:gd name="T4" fmla="*/ 170903 w 3929090"/>
              <a:gd name="T5" fmla="*/ 1834354315 h 2585323"/>
              <a:gd name="T6" fmla="*/ 0 w 3929090"/>
              <a:gd name="T7" fmla="*/ 1834354315 h 2585323"/>
              <a:gd name="T8" fmla="*/ 0 w 3929090"/>
              <a:gd name="T9" fmla="*/ 0 h 2585323"/>
              <a:gd name="T10" fmla="*/ 0 60000 65536"/>
              <a:gd name="T11" fmla="*/ 0 60000 65536"/>
              <a:gd name="T12" fmla="*/ 0 60000 65536"/>
              <a:gd name="T13" fmla="*/ 0 60000 65536"/>
              <a:gd name="T14" fmla="*/ 0 60000 65536"/>
              <a:gd name="T15" fmla="*/ 0 w 3929090"/>
              <a:gd name="T16" fmla="*/ 0 h 2585323"/>
              <a:gd name="T17" fmla="*/ 3929090 w 3929090"/>
              <a:gd name="T18" fmla="*/ 2585323 h 2585323"/>
            </a:gdLst>
            <a:ahLst/>
            <a:cxnLst>
              <a:cxn ang="T10">
                <a:pos x="T0" y="T1"/>
              </a:cxn>
              <a:cxn ang="T11">
                <a:pos x="T2" y="T3"/>
              </a:cxn>
              <a:cxn ang="T12">
                <a:pos x="T4" y="T5"/>
              </a:cxn>
              <a:cxn ang="T13">
                <a:pos x="T6" y="T7"/>
              </a:cxn>
              <a:cxn ang="T14">
                <a:pos x="T8" y="T9"/>
              </a:cxn>
            </a:cxnLst>
            <a:rect l="T15" t="T16" r="T17" b="T18"/>
            <a:pathLst>
              <a:path w="3929090" h="2585323">
                <a:moveTo>
                  <a:pt x="0" y="0"/>
                </a:moveTo>
                <a:lnTo>
                  <a:pt x="3929090" y="0"/>
                </a:lnTo>
                <a:lnTo>
                  <a:pt x="3929090" y="2585323"/>
                </a:lnTo>
                <a:lnTo>
                  <a:pt x="0" y="2585323"/>
                </a:lnTo>
                <a:lnTo>
                  <a:pt x="0" y="0"/>
                </a:lnTo>
                <a:close/>
              </a:path>
            </a:pathLst>
          </a:custGeom>
          <a:noFill/>
          <a:ln w="9525">
            <a:noFill/>
            <a:miter lim="800000"/>
            <a:headEnd/>
            <a:tailEnd/>
          </a:ln>
        </p:spPr>
        <p:txBody>
          <a:bodyPr>
            <a:spAutoFit/>
          </a:bodyPr>
          <a:lstStyle/>
          <a:p>
            <a:pPr algn="ctr" eaLnBrk="0" hangingPunct="0"/>
            <a:r>
              <a:rPr lang="ru-RU" sz="1100" b="1" dirty="0">
                <a:latin typeface="Times New Roman" pitchFamily="18" charset="0"/>
                <a:cs typeface="Times New Roman" pitchFamily="18" charset="0"/>
              </a:rPr>
              <a:t>С 1 января 2017 года</a:t>
            </a:r>
          </a:p>
          <a:p>
            <a:pPr algn="ctr" eaLnBrk="0" hangingPunct="0"/>
            <a:r>
              <a:rPr lang="ru-RU" sz="1100" b="1" dirty="0">
                <a:latin typeface="Times New Roman" pitchFamily="18" charset="0"/>
                <a:cs typeface="Times New Roman" pitchFamily="18" charset="0"/>
              </a:rPr>
              <a:t> данный налог зачисляется в бюджет района по дифференцированному нормативу отчислений поступления от акцизов на автомобильный и прямогонный бензин, дизельное топливо, моторные масла для дизельных и (или) карбюраторных (</a:t>
            </a:r>
            <a:r>
              <a:rPr lang="ru-RU" sz="1100" b="1" dirty="0" err="1">
                <a:latin typeface="Times New Roman" pitchFamily="18" charset="0"/>
                <a:cs typeface="Times New Roman" pitchFamily="18" charset="0"/>
              </a:rPr>
              <a:t>инжекторных</a:t>
            </a:r>
            <a:r>
              <a:rPr lang="ru-RU" sz="1100" b="1" dirty="0">
                <a:latin typeface="Times New Roman" pitchFamily="18" charset="0"/>
                <a:cs typeface="Times New Roman" pitchFamily="18" charset="0"/>
              </a:rPr>
              <a:t>) двигателей, производимые на территории РФ в размере </a:t>
            </a:r>
            <a:r>
              <a:rPr lang="ru-RU" sz="1100" b="1" dirty="0" smtClean="0">
                <a:latin typeface="Times New Roman" pitchFamily="18" charset="0"/>
                <a:cs typeface="Times New Roman" pitchFamily="18" charset="0"/>
              </a:rPr>
              <a:t>0,17536 </a:t>
            </a:r>
            <a:r>
              <a:rPr lang="ru-RU" sz="1100" b="1" dirty="0">
                <a:latin typeface="Times New Roman" pitchFamily="18" charset="0"/>
                <a:cs typeface="Times New Roman" pitchFamily="18" charset="0"/>
              </a:rPr>
              <a:t>%</a:t>
            </a:r>
          </a:p>
        </p:txBody>
      </p:sp>
      <p:sp>
        <p:nvSpPr>
          <p:cNvPr id="3078" name="Text Box 269"/>
          <p:cNvSpPr txBox="1">
            <a:spLocks noChangeArrowheads="1"/>
          </p:cNvSpPr>
          <p:nvPr/>
        </p:nvSpPr>
        <p:spPr bwMode="auto">
          <a:xfrm>
            <a:off x="5518548" y="1524001"/>
            <a:ext cx="1178719" cy="307777"/>
          </a:xfrm>
          <a:prstGeom prst="rect">
            <a:avLst/>
          </a:prstGeom>
          <a:noFill/>
          <a:ln w="9525">
            <a:noFill/>
            <a:miter lim="800000"/>
            <a:headEnd/>
            <a:tailEnd/>
          </a:ln>
        </p:spPr>
        <p:txBody>
          <a:bodyPr>
            <a:spAutoFit/>
          </a:bodyPr>
          <a:lstStyle/>
          <a:p>
            <a:pPr algn="r"/>
            <a:r>
              <a:rPr lang="ru-RU" sz="1400" b="1">
                <a:latin typeface="Times New Roman" pitchFamily="18" charset="0"/>
                <a:cs typeface="Times New Roman" pitchFamily="18" charset="0"/>
              </a:rPr>
              <a:t>тыс.</a:t>
            </a:r>
            <a:r>
              <a:rPr lang="en-US" sz="1400" b="1">
                <a:latin typeface="Times New Roman" pitchFamily="18" charset="0"/>
                <a:cs typeface="Times New Roman" pitchFamily="18" charset="0"/>
              </a:rPr>
              <a:t> </a:t>
            </a:r>
            <a:r>
              <a:rPr lang="ru-RU" sz="1400" b="1">
                <a:latin typeface="Times New Roman" pitchFamily="18" charset="0"/>
                <a:cs typeface="Times New Roman" pitchFamily="18" charset="0"/>
              </a:rPr>
              <a:t>рублей</a:t>
            </a:r>
          </a:p>
        </p:txBody>
      </p:sp>
      <p:graphicFrame>
        <p:nvGraphicFramePr>
          <p:cNvPr id="3074" name="Диаграмма 2"/>
          <p:cNvGraphicFramePr>
            <a:graphicFrameLocks/>
          </p:cNvGraphicFramePr>
          <p:nvPr/>
        </p:nvGraphicFramePr>
        <p:xfrm>
          <a:off x="2847975" y="1714500"/>
          <a:ext cx="2295537" cy="4010025"/>
        </p:xfrm>
        <a:graphic>
          <a:graphicData uri="http://schemas.openxmlformats.org/presentationml/2006/ole">
            <p:oleObj spid="_x0000_s3074" name="Worksheet" r:id="rId4" imgW="2533577" imgH="2867130" progId="Excel.Sheet.8">
              <p:embed/>
            </p:oleObj>
          </a:graphicData>
        </a:graphic>
      </p:graphicFrame>
      <p:sp>
        <p:nvSpPr>
          <p:cNvPr id="3079" name="Text Box 269"/>
          <p:cNvSpPr txBox="1">
            <a:spLocks noChangeArrowheads="1"/>
          </p:cNvSpPr>
          <p:nvPr/>
        </p:nvSpPr>
        <p:spPr bwMode="auto">
          <a:xfrm>
            <a:off x="3321844" y="5715001"/>
            <a:ext cx="1446610" cy="276999"/>
          </a:xfrm>
          <a:prstGeom prst="rect">
            <a:avLst/>
          </a:prstGeom>
          <a:noFill/>
          <a:ln w="9525">
            <a:noFill/>
            <a:miter lim="800000"/>
            <a:headEnd/>
            <a:tailEnd/>
          </a:ln>
        </p:spPr>
        <p:txBody>
          <a:bodyPr>
            <a:spAutoFit/>
          </a:bodyPr>
          <a:lstStyle/>
          <a:p>
            <a:pPr algn="ctr"/>
            <a:r>
              <a:rPr lang="ru-RU" sz="1200" b="1" dirty="0" smtClean="0"/>
              <a:t>за  2020 год</a:t>
            </a:r>
            <a:endParaRPr lang="ru-RU" sz="1200" b="1" dirty="0"/>
          </a:p>
        </p:txBody>
      </p:sp>
      <p:graphicFrame>
        <p:nvGraphicFramePr>
          <p:cNvPr id="3075" name="Диаграмма 10"/>
          <p:cNvGraphicFramePr>
            <a:graphicFrameLocks/>
          </p:cNvGraphicFramePr>
          <p:nvPr/>
        </p:nvGraphicFramePr>
        <p:xfrm>
          <a:off x="3000373" y="6072198"/>
          <a:ext cx="3857627" cy="2714644"/>
        </p:xfrm>
        <a:graphic>
          <a:graphicData uri="http://schemas.openxmlformats.org/presentationml/2006/ole">
            <p:oleObj spid="_x0000_s3075" name="Worksheet" r:id="rId5" imgW="2381222" imgH="2000160" progId="Excel.Sheet.8">
              <p:embed/>
            </p:oleObj>
          </a:graphicData>
        </a:graphic>
      </p:graphicFrame>
      <p:sp>
        <p:nvSpPr>
          <p:cNvPr id="3080" name="Text Box 269"/>
          <p:cNvSpPr txBox="1">
            <a:spLocks noChangeArrowheads="1"/>
          </p:cNvSpPr>
          <p:nvPr/>
        </p:nvSpPr>
        <p:spPr bwMode="auto">
          <a:xfrm>
            <a:off x="5089922" y="8745498"/>
            <a:ext cx="1446609" cy="276999"/>
          </a:xfrm>
          <a:prstGeom prst="rect">
            <a:avLst/>
          </a:prstGeom>
          <a:noFill/>
          <a:ln w="9525">
            <a:noFill/>
            <a:miter lim="800000"/>
            <a:headEnd/>
            <a:tailEnd/>
          </a:ln>
        </p:spPr>
        <p:txBody>
          <a:bodyPr wrap="square">
            <a:spAutoFit/>
          </a:bodyPr>
          <a:lstStyle/>
          <a:p>
            <a:pPr algn="ctr"/>
            <a:r>
              <a:rPr lang="ru-RU" sz="1200" b="1" dirty="0" smtClean="0"/>
              <a:t>за 2021 год</a:t>
            </a:r>
            <a:endParaRPr lang="ru-RU" sz="1200" b="1" dirty="0"/>
          </a:p>
        </p:txBody>
      </p:sp>
      <p:pic>
        <p:nvPicPr>
          <p:cNvPr id="3081" name="Picture 2" descr="https://im0-tub-ru.yandex.net/i?id=9022a2c0152f3bf6a3b1a9a41ce7501e&amp;n=33&amp;h=215&amp;w=410"/>
          <p:cNvPicPr>
            <a:picLocks noChangeAspect="1" noChangeArrowheads="1"/>
          </p:cNvPicPr>
          <p:nvPr/>
        </p:nvPicPr>
        <p:blipFill>
          <a:blip r:embed="rId6"/>
          <a:srcRect/>
          <a:stretch>
            <a:fillRect/>
          </a:stretch>
        </p:blipFill>
        <p:spPr bwMode="auto">
          <a:xfrm>
            <a:off x="160735" y="1619251"/>
            <a:ext cx="2656284" cy="2476500"/>
          </a:xfrm>
          <a:prstGeom prst="rect">
            <a:avLst/>
          </a:prstGeom>
          <a:noFill/>
          <a:ln w="9525">
            <a:noFill/>
            <a:miter lim="800000"/>
            <a:headEnd/>
            <a:tailEnd/>
          </a:ln>
        </p:spPr>
      </p:pic>
      <p:pic>
        <p:nvPicPr>
          <p:cNvPr id="3082" name="Picture 4" descr="https://im1-tub-ru.yandex.net/i?id=a9f310abff8a9cbd2bd30741162fae4a&amp;n=33&amp;h=215&amp;w=323"/>
          <p:cNvPicPr>
            <a:picLocks noChangeAspect="1" noChangeArrowheads="1"/>
          </p:cNvPicPr>
          <p:nvPr/>
        </p:nvPicPr>
        <p:blipFill>
          <a:blip r:embed="rId7"/>
          <a:srcRect/>
          <a:stretch>
            <a:fillRect/>
          </a:stretch>
        </p:blipFill>
        <p:spPr bwMode="auto">
          <a:xfrm>
            <a:off x="285729" y="6667500"/>
            <a:ext cx="2643206" cy="1905000"/>
          </a:xfrm>
          <a:prstGeom prst="rect">
            <a:avLst/>
          </a:prstGeom>
          <a:noFill/>
          <a:ln w="9525">
            <a:noFill/>
            <a:miter lim="800000"/>
            <a:headEnd/>
            <a:tailEnd/>
          </a:ln>
        </p:spPr>
      </p:pic>
      <p:pic>
        <p:nvPicPr>
          <p:cNvPr id="3083" name="Picture 6" descr="https://im3-tub-ru.yandex.net/i?id=f5800e21260e789a6b3cc9d5d26ce402&amp;n=33&amp;h=215&amp;w=441"/>
          <p:cNvPicPr>
            <a:picLocks noChangeAspect="1" noChangeArrowheads="1"/>
          </p:cNvPicPr>
          <p:nvPr/>
        </p:nvPicPr>
        <p:blipFill>
          <a:blip r:embed="rId8"/>
          <a:srcRect/>
          <a:stretch>
            <a:fillRect/>
          </a:stretch>
        </p:blipFill>
        <p:spPr bwMode="auto">
          <a:xfrm>
            <a:off x="4666060" y="1357290"/>
            <a:ext cx="2191940" cy="2095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http://stavropol.bezformata.ru/content/image145555255.jpg"/>
          <p:cNvPicPr>
            <a:picLocks noChangeAspect="1" noChangeArrowheads="1"/>
          </p:cNvPicPr>
          <p:nvPr/>
        </p:nvPicPr>
        <p:blipFill>
          <a:blip r:embed="rId3"/>
          <a:srcRect/>
          <a:stretch>
            <a:fillRect/>
          </a:stretch>
        </p:blipFill>
        <p:spPr bwMode="auto">
          <a:xfrm>
            <a:off x="4214819" y="3619500"/>
            <a:ext cx="2445538" cy="2571751"/>
          </a:xfrm>
          <a:prstGeom prst="rect">
            <a:avLst/>
          </a:prstGeom>
          <a:noFill/>
          <a:ln w="9525">
            <a:noFill/>
            <a:miter lim="800000"/>
            <a:headEnd/>
            <a:tailEnd/>
          </a:ln>
        </p:spPr>
      </p:pic>
      <p:pic>
        <p:nvPicPr>
          <p:cNvPr id="5124" name="Picture 4" descr="Y:\УПР ФИН ОТРАСЛЕЙ ЭКОНОМИКИ\ОТРАСЛЕВОГО ФИНАНСИРОВАНИЯ\-Общая отдела\Pictures\59c6fcf4-7c06-4d32-ac2e-9dd455715abc.jpg"/>
          <p:cNvPicPr>
            <a:picLocks noChangeAspect="1" noChangeArrowheads="1"/>
          </p:cNvPicPr>
          <p:nvPr/>
        </p:nvPicPr>
        <p:blipFill>
          <a:blip r:embed="rId4"/>
          <a:srcRect/>
          <a:stretch>
            <a:fillRect/>
          </a:stretch>
        </p:blipFill>
        <p:spPr bwMode="auto">
          <a:xfrm>
            <a:off x="4500563" y="6096000"/>
            <a:ext cx="2219325" cy="2667000"/>
          </a:xfrm>
          <a:prstGeom prst="rect">
            <a:avLst/>
          </a:prstGeom>
          <a:noFill/>
          <a:ln w="9525">
            <a:noFill/>
            <a:miter lim="800000"/>
            <a:headEnd/>
            <a:tailEnd/>
          </a:ln>
        </p:spPr>
      </p:pic>
      <p:pic>
        <p:nvPicPr>
          <p:cNvPr id="5125" name="Picture 10" descr="http://images.elega.com.ua/8/7f/2161574/my-prodaem-svezhie-domashnie-perepelinye-myaso-f2161574.jpg"/>
          <p:cNvPicPr>
            <a:picLocks noChangeAspect="1" noChangeArrowheads="1"/>
          </p:cNvPicPr>
          <p:nvPr/>
        </p:nvPicPr>
        <p:blipFill>
          <a:blip r:embed="rId5"/>
          <a:srcRect/>
          <a:stretch>
            <a:fillRect/>
          </a:stretch>
        </p:blipFill>
        <p:spPr bwMode="auto">
          <a:xfrm>
            <a:off x="5250656" y="1809751"/>
            <a:ext cx="1500188" cy="1869016"/>
          </a:xfrm>
          <a:prstGeom prst="rect">
            <a:avLst/>
          </a:prstGeom>
          <a:noFill/>
          <a:ln w="9525">
            <a:noFill/>
            <a:miter lim="800000"/>
            <a:headEnd/>
            <a:tailEnd/>
          </a:ln>
        </p:spPr>
      </p:pic>
      <p:sp>
        <p:nvSpPr>
          <p:cNvPr id="10245" name="Содержимое 2"/>
          <p:cNvSpPr>
            <a:spLocks noGrp="1"/>
          </p:cNvSpPr>
          <p:nvPr>
            <p:ph idx="1"/>
          </p:nvPr>
        </p:nvSpPr>
        <p:spPr>
          <a:xfrm>
            <a:off x="321469" y="1524001"/>
            <a:ext cx="6172200" cy="1809751"/>
          </a:xfrm>
        </p:spPr>
        <p:txBody>
          <a:bodyPr/>
          <a:lstStyle/>
          <a:p>
            <a:pPr>
              <a:buFont typeface="Arial" charset="0"/>
              <a:buNone/>
              <a:defRPr/>
            </a:pPr>
            <a:r>
              <a:rPr lang="ru-RU" sz="1800" dirty="0" smtClean="0">
                <a:latin typeface="Times New Roman" pitchFamily="18" charset="0"/>
                <a:cs typeface="Times New Roman" pitchFamily="18" charset="0"/>
              </a:rPr>
              <a:t>По единому сельскохозяйственному налогу поступления в бюджет района за 2021 год составили 244,9 тыс. рублей. </a:t>
            </a:r>
          </a:p>
          <a:p>
            <a:pPr>
              <a:buFont typeface="Arial" charset="0"/>
              <a:buNone/>
              <a:defRPr/>
            </a:pPr>
            <a:r>
              <a:rPr lang="ru-RU" sz="1800" dirty="0" smtClean="0">
                <a:latin typeface="Times New Roman" pitchFamily="18" charset="0"/>
                <a:cs typeface="Times New Roman" pitchFamily="18" charset="0"/>
              </a:rPr>
              <a:t>Годовой план – 235,8 тыс. рублей.  Исполнение 103,9 %. </a:t>
            </a:r>
          </a:p>
          <a:p>
            <a:pPr>
              <a:buFont typeface="Arial" charset="0"/>
              <a:buNone/>
              <a:defRPr/>
            </a:pPr>
            <a:r>
              <a:rPr lang="ru-RU" sz="1800" dirty="0" smtClean="0">
                <a:solidFill>
                  <a:schemeClr val="tx1">
                    <a:lumMod val="95000"/>
                    <a:lumOff val="5000"/>
                  </a:schemeClr>
                </a:solidFill>
                <a:latin typeface="Times New Roman" pitchFamily="18" charset="0"/>
                <a:cs typeface="Times New Roman" pitchFamily="18" charset="0"/>
              </a:rPr>
              <a:t>Задолженности по налогу на отчетную дату нет.</a:t>
            </a:r>
          </a:p>
        </p:txBody>
      </p:sp>
      <p:sp>
        <p:nvSpPr>
          <p:cNvPr id="4" name="Заголовок 3"/>
          <p:cNvSpPr txBox="1">
            <a:spLocks noGrp="1"/>
          </p:cNvSpPr>
          <p:nvPr>
            <p:ph type="title"/>
          </p:nvPr>
        </p:nvSpPr>
        <p:spPr>
          <a:xfrm>
            <a:off x="342900" y="366184"/>
            <a:ext cx="6172200" cy="872043"/>
          </a:xfrm>
          <a:prstGeom prst="roundRect">
            <a:avLst/>
          </a:prstGeom>
          <a:gradFill flip="none">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p:spPr>
        <p:style>
          <a:lnRef idx="0">
            <a:schemeClr val="accent3"/>
          </a:lnRef>
          <a:fillRef idx="3">
            <a:schemeClr val="accent3"/>
          </a:fillRef>
          <a:effectRef idx="3">
            <a:schemeClr val="accent3"/>
          </a:effectRef>
          <a:fontRef idx="minor">
            <a:schemeClr val="lt1"/>
          </a:fontRef>
        </p:style>
        <p:txBody>
          <a:bodyPr lIns="0" tIns="0" rIns="0" bIns="0"/>
          <a:lstStyle/>
          <a:p>
            <a:pPr fontAlgn="auto">
              <a:spcBef>
                <a:spcPts val="0"/>
              </a:spcBef>
              <a:spcAft>
                <a:spcPts val="0"/>
              </a:spcAft>
              <a:defRPr/>
            </a:pPr>
            <a:r>
              <a:rPr lang="ru-RU" sz="2400" b="1" dirty="0" smtClean="0">
                <a:ln w="1905"/>
                <a:solidFill>
                  <a:srgbClr val="C00000"/>
                </a:solidFill>
                <a:effectLst>
                  <a:innerShdw blurRad="69850" dist="43180" dir="5400000">
                    <a:srgbClr val="000000">
                      <a:alpha val="65000"/>
                    </a:srgbClr>
                  </a:innerShdw>
                </a:effectLst>
                <a:latin typeface="Bookman Old Style" pitchFamily="18" charset="0"/>
              </a:rPr>
              <a:t>Единый сельскохозяйственный налог</a:t>
            </a:r>
            <a:endParaRPr lang="ru-RU" sz="2400" b="1" i="1" dirty="0">
              <a:solidFill>
                <a:srgbClr val="C00000"/>
              </a:solidFill>
              <a:effectLst>
                <a:outerShdw blurRad="38100" dist="38100" dir="2700000" algn="tl">
                  <a:srgbClr val="000000">
                    <a:alpha val="43137"/>
                  </a:srgbClr>
                </a:outerShdw>
              </a:effectLst>
              <a:latin typeface="Bookman Old Style" pitchFamily="18" charset="0"/>
              <a:cs typeface="Arial" pitchFamily="34" charset="0"/>
            </a:endParaRPr>
          </a:p>
        </p:txBody>
      </p:sp>
      <p:pic>
        <p:nvPicPr>
          <p:cNvPr id="5128" name="Picture 2" descr="D:\users\LitkevTP\Documents\Моя папка\о.jpg"/>
          <p:cNvPicPr>
            <a:picLocks noChangeAspect="1" noChangeArrowheads="1"/>
          </p:cNvPicPr>
          <p:nvPr/>
        </p:nvPicPr>
        <p:blipFill>
          <a:blip r:embed="rId6"/>
          <a:srcRect/>
          <a:stretch>
            <a:fillRect/>
          </a:stretch>
        </p:blipFill>
        <p:spPr bwMode="auto">
          <a:xfrm>
            <a:off x="107157" y="6572251"/>
            <a:ext cx="1532335" cy="2034116"/>
          </a:xfrm>
          <a:prstGeom prst="rect">
            <a:avLst/>
          </a:prstGeom>
          <a:noFill/>
          <a:ln w="9525">
            <a:noFill/>
            <a:miter lim="800000"/>
            <a:headEnd/>
            <a:tailEnd/>
          </a:ln>
        </p:spPr>
      </p:pic>
      <p:pic>
        <p:nvPicPr>
          <p:cNvPr id="5129" name="Picture 2" descr="http://www.kz.all.biz/img/kz/catalog/313410.jpeg"/>
          <p:cNvPicPr>
            <a:picLocks noChangeAspect="1" noChangeArrowheads="1"/>
          </p:cNvPicPr>
          <p:nvPr/>
        </p:nvPicPr>
        <p:blipFill>
          <a:blip r:embed="rId7"/>
          <a:srcRect/>
          <a:stretch>
            <a:fillRect/>
          </a:stretch>
        </p:blipFill>
        <p:spPr bwMode="auto">
          <a:xfrm>
            <a:off x="2893219" y="6381751"/>
            <a:ext cx="1928813" cy="2476500"/>
          </a:xfrm>
          <a:prstGeom prst="rect">
            <a:avLst/>
          </a:prstGeom>
          <a:noFill/>
          <a:ln w="9525">
            <a:noFill/>
            <a:miter lim="800000"/>
            <a:headEnd/>
            <a:tailEnd/>
          </a:ln>
        </p:spPr>
      </p:pic>
      <p:pic>
        <p:nvPicPr>
          <p:cNvPr id="5130" name="Picture 6" descr="http://xallyava.ru/images/Ferma/Gusi/6befae48b9a5d4b21007dca1e9ae5020.jpg"/>
          <p:cNvPicPr>
            <a:picLocks noChangeAspect="1" noChangeArrowheads="1"/>
          </p:cNvPicPr>
          <p:nvPr/>
        </p:nvPicPr>
        <p:blipFill>
          <a:blip r:embed="rId8"/>
          <a:srcRect/>
          <a:stretch>
            <a:fillRect/>
          </a:stretch>
        </p:blipFill>
        <p:spPr bwMode="auto">
          <a:xfrm>
            <a:off x="1607344" y="6953251"/>
            <a:ext cx="1393031" cy="1748367"/>
          </a:xfrm>
          <a:prstGeom prst="rect">
            <a:avLst/>
          </a:prstGeom>
          <a:noFill/>
          <a:ln w="9525">
            <a:noFill/>
            <a:miter lim="800000"/>
            <a:headEnd/>
            <a:tailEnd/>
          </a:ln>
        </p:spPr>
      </p:pic>
      <p:sp>
        <p:nvSpPr>
          <p:cNvPr id="5131" name="TextBox 9"/>
          <p:cNvSpPr txBox="1">
            <a:spLocks noChangeArrowheads="1"/>
          </p:cNvSpPr>
          <p:nvPr/>
        </p:nvSpPr>
        <p:spPr bwMode="auto">
          <a:xfrm>
            <a:off x="3107531" y="3143252"/>
            <a:ext cx="819520" cy="307777"/>
          </a:xfrm>
          <a:prstGeom prst="rect">
            <a:avLst/>
          </a:prstGeom>
          <a:noFill/>
          <a:ln w="9525">
            <a:noFill/>
            <a:miter lim="800000"/>
            <a:headEnd/>
            <a:tailEnd/>
          </a:ln>
        </p:spPr>
        <p:txBody>
          <a:bodyPr wrap="none">
            <a:spAutoFit/>
          </a:bodyPr>
          <a:lstStyle/>
          <a:p>
            <a:r>
              <a:rPr lang="ru-RU" sz="1400">
                <a:latin typeface="Times New Roman" pitchFamily="18" charset="0"/>
                <a:cs typeface="Times New Roman" pitchFamily="18" charset="0"/>
              </a:rPr>
              <a:t>тыс.руб.</a:t>
            </a:r>
          </a:p>
        </p:txBody>
      </p:sp>
      <p:graphicFrame>
        <p:nvGraphicFramePr>
          <p:cNvPr id="5122" name="Диаграмма 9"/>
          <p:cNvGraphicFramePr>
            <a:graphicFrameLocks/>
          </p:cNvGraphicFramePr>
          <p:nvPr/>
        </p:nvGraphicFramePr>
        <p:xfrm>
          <a:off x="142852" y="3619500"/>
          <a:ext cx="3929090" cy="2314575"/>
        </p:xfrm>
        <a:graphic>
          <a:graphicData uri="http://schemas.openxmlformats.org/presentationml/2006/ole">
            <p:oleObj spid="_x0000_s5122" name="Worksheet" r:id="rId9" imgW="4848346" imgH="2657610"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dirty="0" smtClean="0"/>
          </a:p>
        </p:txBody>
      </p:sp>
      <p:sp>
        <p:nvSpPr>
          <p:cNvPr id="16387" name="Содержимое 2"/>
          <p:cNvSpPr>
            <a:spLocks noGrp="1"/>
          </p:cNvSpPr>
          <p:nvPr>
            <p:ph idx="1"/>
          </p:nvPr>
        </p:nvSpPr>
        <p:spPr>
          <a:xfrm>
            <a:off x="2839641" y="1714501"/>
            <a:ext cx="3675459" cy="3771900"/>
          </a:xfrm>
        </p:spPr>
        <p:txBody>
          <a:bodyPr/>
          <a:lstStyle/>
          <a:p>
            <a:pPr>
              <a:buFont typeface="Arial" charset="0"/>
              <a:buNone/>
            </a:pPr>
            <a:r>
              <a:rPr lang="ru-RU" sz="1600" dirty="0" smtClean="0">
                <a:latin typeface="Times New Roman" pitchFamily="18" charset="0"/>
                <a:cs typeface="Times New Roman" pitchFamily="18" charset="0"/>
              </a:rPr>
              <a:t>       Законом Приморского края от 13 ноября 2012 года № 122-КЗ «О патентной системе налогообложения на территории Приморского края» с 1 января 2013 года введена патентная система налогообложения. </a:t>
            </a:r>
          </a:p>
          <a:p>
            <a:pPr>
              <a:buFont typeface="Arial" charset="0"/>
              <a:buNone/>
            </a:pPr>
            <a:r>
              <a:rPr lang="ru-RU" sz="1600" dirty="0" smtClean="0">
                <a:latin typeface="Times New Roman" pitchFamily="18" charset="0"/>
                <a:cs typeface="Times New Roman" pitchFamily="18" charset="0"/>
              </a:rPr>
              <a:t>       Установлены размеры потенциально возможного к получению индивидуальным предпринимателем годового дохода по видам предпринимательской деятельности, в отношении которых применяется патентная система налогообложения.</a:t>
            </a:r>
          </a:p>
        </p:txBody>
      </p:sp>
      <p:sp>
        <p:nvSpPr>
          <p:cNvPr id="4" name="Заголовок 3"/>
          <p:cNvSpPr txBox="1">
            <a:spLocks/>
          </p:cNvSpPr>
          <p:nvPr/>
        </p:nvSpPr>
        <p:spPr bwMode="auto">
          <a:xfrm>
            <a:off x="342900" y="190469"/>
            <a:ext cx="6193653" cy="1524011"/>
          </a:xfrm>
          <a:prstGeom prst="roundRect">
            <a:avLst/>
          </a:prstGeom>
          <a:gradFill flip="none" rotWithShape="1">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a:ln w="9525">
            <a:noFill/>
            <a:miter lim="800000"/>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fontAlgn="auto" hangingPunct="0">
              <a:spcBef>
                <a:spcPts val="0"/>
              </a:spcBef>
              <a:spcAft>
                <a:spcPts val="0"/>
              </a:spcAft>
              <a:defRPr/>
            </a:pPr>
            <a:r>
              <a:rPr lang="ru-RU" sz="2000" b="1" dirty="0">
                <a:ln w="1905"/>
                <a:solidFill>
                  <a:srgbClr val="C00000"/>
                </a:solidFill>
                <a:effectLst>
                  <a:innerShdw blurRad="69850" dist="43180" dir="5400000">
                    <a:srgbClr val="000000">
                      <a:alpha val="65000"/>
                    </a:srgbClr>
                  </a:innerShdw>
                </a:effectLst>
                <a:latin typeface="Bookman Old Style" pitchFamily="18" charset="0"/>
              </a:rPr>
              <a:t>Налог, взимаемый в связи с применением патентной системы налогообложения, зачисляемый в бюджет муниципальных районов</a:t>
            </a:r>
            <a:endParaRPr lang="ru-RU" sz="2000" b="1" i="1" dirty="0">
              <a:solidFill>
                <a:srgbClr val="C00000"/>
              </a:solidFill>
              <a:effectLst>
                <a:outerShdw blurRad="38100" dist="38100" dir="2700000" algn="tl">
                  <a:srgbClr val="000000">
                    <a:alpha val="43137"/>
                  </a:srgbClr>
                </a:outerShdw>
              </a:effectLst>
              <a:latin typeface="Bookman Old Style" pitchFamily="18" charset="0"/>
              <a:cs typeface="Arial" pitchFamily="34" charset="0"/>
            </a:endParaRPr>
          </a:p>
        </p:txBody>
      </p:sp>
      <p:pic>
        <p:nvPicPr>
          <p:cNvPr id="16389" name="Picture 6" descr="http://buhpomosch.ru/wp-content/uploads/2015/12/Originalpsn_0.jpg"/>
          <p:cNvPicPr>
            <a:picLocks noChangeAspect="1" noChangeArrowheads="1"/>
          </p:cNvPicPr>
          <p:nvPr/>
        </p:nvPicPr>
        <p:blipFill>
          <a:blip r:embed="rId2"/>
          <a:srcRect/>
          <a:stretch>
            <a:fillRect/>
          </a:stretch>
        </p:blipFill>
        <p:spPr bwMode="auto">
          <a:xfrm>
            <a:off x="321469" y="1809752"/>
            <a:ext cx="2571750" cy="3143249"/>
          </a:xfrm>
          <a:prstGeom prst="rect">
            <a:avLst/>
          </a:prstGeom>
          <a:noFill/>
          <a:ln w="9525">
            <a:noFill/>
            <a:miter lim="800000"/>
            <a:headEnd/>
            <a:tailEnd/>
          </a:ln>
        </p:spPr>
      </p:pic>
      <p:pic>
        <p:nvPicPr>
          <p:cNvPr id="16390" name="Picture 8" descr="http://gorod-uspeha.info/upload/iblock/726/72648b9f1ec2dfab7f5b093cdc5d2fe9.jpg"/>
          <p:cNvPicPr>
            <a:picLocks noChangeAspect="1" noChangeArrowheads="1"/>
          </p:cNvPicPr>
          <p:nvPr/>
        </p:nvPicPr>
        <p:blipFill>
          <a:blip r:embed="rId3"/>
          <a:srcRect/>
          <a:stretch>
            <a:fillRect/>
          </a:stretch>
        </p:blipFill>
        <p:spPr bwMode="auto">
          <a:xfrm>
            <a:off x="3696891" y="5524501"/>
            <a:ext cx="2839640" cy="3172884"/>
          </a:xfrm>
          <a:prstGeom prst="rect">
            <a:avLst/>
          </a:prstGeom>
          <a:noFill/>
          <a:ln w="9525">
            <a:noFill/>
            <a:miter lim="800000"/>
            <a:headEnd/>
            <a:tailEnd/>
          </a:ln>
        </p:spPr>
      </p:pic>
      <p:sp>
        <p:nvSpPr>
          <p:cNvPr id="11271" name="Прямоугольник 6"/>
          <p:cNvSpPr>
            <a:spLocks noChangeArrowheads="1"/>
          </p:cNvSpPr>
          <p:nvPr/>
        </p:nvSpPr>
        <p:spPr bwMode="auto">
          <a:xfrm>
            <a:off x="321469" y="5238751"/>
            <a:ext cx="3000375" cy="2554545"/>
          </a:xfrm>
          <a:prstGeom prst="rect">
            <a:avLst/>
          </a:prstGeom>
          <a:noFill/>
          <a:ln w="9525">
            <a:noFill/>
            <a:miter lim="800000"/>
            <a:headEnd/>
            <a:tailEnd/>
          </a:ln>
        </p:spPr>
        <p:txBody>
          <a:bodyPr>
            <a:spAutoFit/>
          </a:bodyPr>
          <a:lstStyle/>
          <a:p>
            <a:pPr>
              <a:buFont typeface="Arial" charset="0"/>
              <a:buChar char="•"/>
              <a:defRPr/>
            </a:pPr>
            <a:r>
              <a:rPr lang="ru-RU" sz="1600" dirty="0">
                <a:latin typeface="Times New Roman" pitchFamily="18" charset="0"/>
                <a:cs typeface="Times New Roman" pitchFamily="18" charset="0"/>
              </a:rPr>
              <a:t>  Налог зачисляется в бюджет    муниципального района по нормативу 100 процентов.</a:t>
            </a:r>
          </a:p>
          <a:p>
            <a:pPr>
              <a:buFont typeface="Arial" charset="0"/>
              <a:buChar char="•"/>
              <a:defRPr/>
            </a:pPr>
            <a:r>
              <a:rPr lang="ru-RU" sz="1600" dirty="0">
                <a:latin typeface="Times New Roman" pitchFamily="18" charset="0"/>
                <a:cs typeface="Times New Roman" pitchFamily="18" charset="0"/>
              </a:rPr>
              <a:t> При годовом плане на </a:t>
            </a:r>
            <a:r>
              <a:rPr lang="ru-RU" sz="1600" dirty="0" smtClean="0">
                <a:latin typeface="Times New Roman" pitchFamily="18" charset="0"/>
                <a:cs typeface="Times New Roman" pitchFamily="18" charset="0"/>
              </a:rPr>
              <a:t>2021 </a:t>
            </a:r>
            <a:r>
              <a:rPr lang="ru-RU" sz="1600" dirty="0">
                <a:latin typeface="Times New Roman" pitchFamily="18" charset="0"/>
                <a:cs typeface="Times New Roman" pitchFamily="18" charset="0"/>
              </a:rPr>
              <a:t>год – </a:t>
            </a:r>
            <a:r>
              <a:rPr lang="ru-RU" sz="1600" dirty="0" smtClean="0">
                <a:latin typeface="Times New Roman" pitchFamily="18" charset="0"/>
                <a:cs typeface="Times New Roman" pitchFamily="18" charset="0"/>
              </a:rPr>
              <a:t>2 000,0 </a:t>
            </a:r>
            <a:r>
              <a:rPr lang="ru-RU" sz="1600" dirty="0">
                <a:latin typeface="Times New Roman" pitchFamily="18" charset="0"/>
                <a:cs typeface="Times New Roman" pitchFamily="18" charset="0"/>
              </a:rPr>
              <a:t>тыс. рублей, фактические поступления за </a:t>
            </a:r>
            <a:r>
              <a:rPr lang="ru-RU" sz="1600" dirty="0" smtClean="0">
                <a:latin typeface="Times New Roman" pitchFamily="18" charset="0"/>
                <a:cs typeface="Times New Roman" pitchFamily="18" charset="0"/>
              </a:rPr>
              <a:t> 2021 год </a:t>
            </a:r>
            <a:r>
              <a:rPr lang="ru-RU" sz="1600" dirty="0">
                <a:latin typeface="Times New Roman" pitchFamily="18" charset="0"/>
                <a:cs typeface="Times New Roman" pitchFamily="18" charset="0"/>
              </a:rPr>
              <a:t>составили </a:t>
            </a:r>
            <a:r>
              <a:rPr lang="ru-RU" sz="1600" dirty="0" smtClean="0">
                <a:latin typeface="Times New Roman" pitchFamily="18" charset="0"/>
                <a:cs typeface="Times New Roman" pitchFamily="18" charset="0"/>
              </a:rPr>
              <a:t>2 243,8 </a:t>
            </a:r>
            <a:r>
              <a:rPr lang="ru-RU" sz="1600" dirty="0">
                <a:latin typeface="Times New Roman" pitchFamily="18" charset="0"/>
                <a:cs typeface="Times New Roman" pitchFamily="18" charset="0"/>
              </a:rPr>
              <a:t>тыс. рублей, исполнение </a:t>
            </a:r>
            <a:r>
              <a:rPr lang="ru-RU" sz="1600" dirty="0" smtClean="0">
                <a:latin typeface="Times New Roman" pitchFamily="18" charset="0"/>
                <a:cs typeface="Times New Roman" pitchFamily="18" charset="0"/>
              </a:rPr>
              <a:t>112,2 </a:t>
            </a:r>
            <a:r>
              <a:rPr lang="ru-RU" sz="1600" dirty="0">
                <a:latin typeface="Times New Roman" pitchFamily="18" charset="0"/>
                <a:cs typeface="Times New Roman" pitchFamily="18" charset="0"/>
              </a:rPr>
              <a:t>%. </a:t>
            </a:r>
          </a:p>
          <a:p>
            <a:pPr>
              <a:buFont typeface="Arial" charset="0"/>
              <a:buChar char="•"/>
              <a:defRPr/>
            </a:pPr>
            <a:endParaRPr lang="ru-RU" sz="16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Заголовок 1"/>
          <p:cNvSpPr>
            <a:spLocks noGrp="1"/>
          </p:cNvSpPr>
          <p:nvPr>
            <p:ph type="title"/>
          </p:nvPr>
        </p:nvSpPr>
        <p:spPr/>
        <p:txBody>
          <a:bodyPr/>
          <a:lstStyle/>
          <a:p>
            <a:endParaRPr lang="ru-RU" dirty="0" smtClean="0"/>
          </a:p>
        </p:txBody>
      </p:sp>
      <p:sp>
        <p:nvSpPr>
          <p:cNvPr id="6148" name="Содержимое 2"/>
          <p:cNvSpPr>
            <a:spLocks noGrp="1"/>
          </p:cNvSpPr>
          <p:nvPr>
            <p:ph idx="1"/>
          </p:nvPr>
        </p:nvSpPr>
        <p:spPr>
          <a:xfrm>
            <a:off x="321469" y="1619251"/>
            <a:ext cx="6225779" cy="3143249"/>
          </a:xfrm>
        </p:spPr>
        <p:txBody>
          <a:bodyPr/>
          <a:lstStyle/>
          <a:p>
            <a:r>
              <a:rPr lang="ru-RU" sz="1600" dirty="0" smtClean="0">
                <a:latin typeface="Times New Roman" pitchFamily="18" charset="0"/>
                <a:cs typeface="Times New Roman" pitchFamily="18" charset="0"/>
              </a:rPr>
              <a:t>В соответствии со ст. 333.16 Налогового Кодекса РФ, государственная пошлина – сбор, взимаемый с лиц, указанных в статье 333.17 Налогового кодекса РФ, при их обращении в государственные органы, органы местного самоуправления, иные органы и (или) к должностным лицам, которые уполномочены в соответствии с законодательными актами РФ, субъектов РФ и актами органов местного самоуправления, за совершением в отношении этих лиц юридически значимых действий, предусмотренных настоящей главой, за исключением действий, совершаемых консульскими учреждениями РФ.</a:t>
            </a:r>
          </a:p>
          <a:p>
            <a:r>
              <a:rPr lang="ru-RU" sz="1600" dirty="0" smtClean="0">
                <a:latin typeface="Times New Roman" pitchFamily="18" charset="0"/>
                <a:cs typeface="Times New Roman" pitchFamily="18" charset="0"/>
              </a:rPr>
              <a:t>В соответствии со ст. 333.17 Налогового кодекса РФ, плательщиками государственной пошлины признаются: организации и физические лица.</a:t>
            </a:r>
          </a:p>
          <a:p>
            <a:endParaRPr lang="ru-RU" sz="1600" dirty="0" smtClean="0">
              <a:latin typeface="Times New Roman" pitchFamily="18" charset="0"/>
              <a:cs typeface="Times New Roman" pitchFamily="18" charset="0"/>
            </a:endParaRPr>
          </a:p>
        </p:txBody>
      </p:sp>
      <p:sp>
        <p:nvSpPr>
          <p:cNvPr id="4" name="Заголовок 3"/>
          <p:cNvSpPr txBox="1">
            <a:spLocks/>
          </p:cNvSpPr>
          <p:nvPr/>
        </p:nvSpPr>
        <p:spPr bwMode="auto">
          <a:xfrm>
            <a:off x="321447" y="285720"/>
            <a:ext cx="6172200" cy="1238259"/>
          </a:xfrm>
          <a:prstGeom prst="roundRect">
            <a:avLst/>
          </a:prstGeom>
          <a:gradFill flip="none" rotWithShape="1">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a:ln w="9525">
            <a:noFill/>
            <a:miter lim="800000"/>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fontAlgn="auto" hangingPunct="0">
              <a:spcBef>
                <a:spcPts val="0"/>
              </a:spcBef>
              <a:spcAft>
                <a:spcPts val="0"/>
              </a:spcAft>
              <a:defRPr/>
            </a:pPr>
            <a:r>
              <a:rPr lang="ru-RU" sz="2000" b="1" dirty="0">
                <a:ln w="1905"/>
                <a:solidFill>
                  <a:srgbClr val="C00000"/>
                </a:solidFill>
                <a:effectLst>
                  <a:innerShdw blurRad="69850" dist="43180" dir="5400000">
                    <a:srgbClr val="000000">
                      <a:alpha val="65000"/>
                    </a:srgbClr>
                  </a:innerShdw>
                </a:effectLst>
                <a:latin typeface="Bookman Old Style" pitchFamily="18" charset="0"/>
              </a:rPr>
              <a:t>Государственная пошлина по делам, рассматриваемым в судах общей юрисдикции, мировыми судьями</a:t>
            </a:r>
            <a:endParaRPr lang="ru-RU" sz="2000" b="1" i="1" dirty="0">
              <a:solidFill>
                <a:srgbClr val="C00000"/>
              </a:solidFill>
              <a:effectLst>
                <a:outerShdw blurRad="38100" dist="38100" dir="2700000" algn="tl">
                  <a:srgbClr val="000000">
                    <a:alpha val="43137"/>
                  </a:srgbClr>
                </a:outerShdw>
              </a:effectLst>
              <a:latin typeface="Bookman Old Style" pitchFamily="18" charset="0"/>
              <a:cs typeface="Arial" pitchFamily="34" charset="0"/>
            </a:endParaRPr>
          </a:p>
        </p:txBody>
      </p:sp>
      <p:graphicFrame>
        <p:nvGraphicFramePr>
          <p:cNvPr id="6146" name="Содержимое 4"/>
          <p:cNvGraphicFramePr>
            <a:graphicFrameLocks/>
          </p:cNvGraphicFramePr>
          <p:nvPr/>
        </p:nvGraphicFramePr>
        <p:xfrm>
          <a:off x="3998913" y="4711700"/>
          <a:ext cx="2806700" cy="4195763"/>
        </p:xfrm>
        <a:graphic>
          <a:graphicData uri="http://schemas.openxmlformats.org/presentationml/2006/ole">
            <p:oleObj spid="_x0000_s6146" name="Worksheet" r:id="rId4" imgW="1924157" imgH="2876580" progId="Excel.Sheet.8">
              <p:embed/>
            </p:oleObj>
          </a:graphicData>
        </a:graphic>
      </p:graphicFrame>
      <p:sp>
        <p:nvSpPr>
          <p:cNvPr id="6150" name="Содержимое 2"/>
          <p:cNvSpPr txBox="1">
            <a:spLocks/>
          </p:cNvSpPr>
          <p:nvPr/>
        </p:nvSpPr>
        <p:spPr bwMode="auto">
          <a:xfrm>
            <a:off x="321469" y="4929190"/>
            <a:ext cx="3804047" cy="307181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ru-RU" sz="1600" dirty="0">
                <a:latin typeface="Times New Roman" pitchFamily="18" charset="0"/>
                <a:cs typeface="Times New Roman" pitchFamily="18" charset="0"/>
              </a:rPr>
              <a:t>В районный бюджет поступает «Государственная пошлина по делам, рассматриваемым в судах общей юрисдикции, мировыми судьями» зачисляется по нормативу 100 %. </a:t>
            </a:r>
          </a:p>
        </p:txBody>
      </p:sp>
      <p:pic>
        <p:nvPicPr>
          <p:cNvPr id="6151" name="Picture 6" descr="http://image.advokatsidorov.ru/wp-content/uploads/2016/06/gosudarstvennaya-poshlina.jpg"/>
          <p:cNvPicPr>
            <a:picLocks noChangeAspect="1" noChangeArrowheads="1"/>
          </p:cNvPicPr>
          <p:nvPr/>
        </p:nvPicPr>
        <p:blipFill>
          <a:blip r:embed="rId5"/>
          <a:srcRect/>
          <a:stretch>
            <a:fillRect/>
          </a:stretch>
        </p:blipFill>
        <p:spPr bwMode="auto">
          <a:xfrm>
            <a:off x="2303860" y="6286500"/>
            <a:ext cx="1714500" cy="2133600"/>
          </a:xfrm>
          <a:prstGeom prst="rect">
            <a:avLst/>
          </a:prstGeom>
          <a:noFill/>
          <a:ln w="9525">
            <a:noFill/>
            <a:miter lim="800000"/>
            <a:headEnd/>
            <a:tailEnd/>
          </a:ln>
        </p:spPr>
      </p:pic>
      <p:pic>
        <p:nvPicPr>
          <p:cNvPr id="6152" name="Picture 8" descr="http://utmagazine.ru/uploads/content/953e2c0dd8b8cd31253a69b50a2bd5a1.jpg"/>
          <p:cNvPicPr>
            <a:picLocks noChangeAspect="1" noChangeArrowheads="1"/>
          </p:cNvPicPr>
          <p:nvPr/>
        </p:nvPicPr>
        <p:blipFill>
          <a:blip r:embed="rId6"/>
          <a:srcRect/>
          <a:stretch>
            <a:fillRect/>
          </a:stretch>
        </p:blipFill>
        <p:spPr bwMode="auto">
          <a:xfrm>
            <a:off x="428625" y="6286500"/>
            <a:ext cx="1714500" cy="2286000"/>
          </a:xfrm>
          <a:prstGeom prst="rect">
            <a:avLst/>
          </a:prstGeom>
          <a:noFill/>
          <a:ln w="9525">
            <a:noFill/>
            <a:miter lim="800000"/>
            <a:headEnd/>
            <a:tailEnd/>
          </a:ln>
        </p:spPr>
      </p:pic>
      <p:sp>
        <p:nvSpPr>
          <p:cNvPr id="6153" name="TextBox 9"/>
          <p:cNvSpPr txBox="1">
            <a:spLocks noChangeArrowheads="1"/>
          </p:cNvSpPr>
          <p:nvPr/>
        </p:nvSpPr>
        <p:spPr bwMode="auto">
          <a:xfrm>
            <a:off x="5893594" y="4381500"/>
            <a:ext cx="686406" cy="261610"/>
          </a:xfrm>
          <a:prstGeom prst="rect">
            <a:avLst/>
          </a:prstGeom>
          <a:noFill/>
          <a:ln w="9525">
            <a:noFill/>
            <a:miter lim="800000"/>
            <a:headEnd/>
            <a:tailEnd/>
          </a:ln>
        </p:spPr>
        <p:txBody>
          <a:bodyPr wrap="none">
            <a:spAutoFit/>
          </a:bodyPr>
          <a:lstStyle/>
          <a:p>
            <a:r>
              <a:rPr lang="ru-RU" sz="1100">
                <a:latin typeface="Times New Roman" pitchFamily="18" charset="0"/>
                <a:cs typeface="Times New Roman" pitchFamily="18" charset="0"/>
              </a:rPr>
              <a:t>тыс.руб.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http://www.vkpress.ru/upload/iblock/832/832cc54939d29f2cb18ecba55e4082ab.jpg"/>
          <p:cNvPicPr>
            <a:picLocks noChangeAspect="1" noChangeArrowheads="1"/>
          </p:cNvPicPr>
          <p:nvPr/>
        </p:nvPicPr>
        <p:blipFill>
          <a:blip r:embed="rId2"/>
          <a:srcRect/>
          <a:stretch>
            <a:fillRect/>
          </a:stretch>
        </p:blipFill>
        <p:spPr bwMode="auto">
          <a:xfrm>
            <a:off x="321469" y="6953250"/>
            <a:ext cx="1928813" cy="1964267"/>
          </a:xfrm>
          <a:prstGeom prst="rect">
            <a:avLst/>
          </a:prstGeom>
          <a:noFill/>
          <a:ln w="9525">
            <a:noFill/>
            <a:miter lim="800000"/>
            <a:headEnd/>
            <a:tailEnd/>
          </a:ln>
        </p:spPr>
      </p:pic>
      <p:pic>
        <p:nvPicPr>
          <p:cNvPr id="17411" name="Picture 6" descr="http://oz-po.ru/assets/tpl/ozpo/img/2.jpg"/>
          <p:cNvPicPr>
            <a:picLocks noChangeAspect="1" noChangeArrowheads="1"/>
          </p:cNvPicPr>
          <p:nvPr/>
        </p:nvPicPr>
        <p:blipFill>
          <a:blip r:embed="rId3"/>
          <a:srcRect/>
          <a:stretch>
            <a:fillRect/>
          </a:stretch>
        </p:blipFill>
        <p:spPr bwMode="auto">
          <a:xfrm>
            <a:off x="5445919" y="2857501"/>
            <a:ext cx="1319213" cy="1714500"/>
          </a:xfrm>
          <a:prstGeom prst="rect">
            <a:avLst/>
          </a:prstGeom>
          <a:noFill/>
          <a:ln w="9525">
            <a:noFill/>
            <a:miter lim="800000"/>
            <a:headEnd/>
            <a:tailEnd/>
          </a:ln>
        </p:spPr>
      </p:pic>
      <p:sp>
        <p:nvSpPr>
          <p:cNvPr id="17412" name="Заголовок 1"/>
          <p:cNvSpPr>
            <a:spLocks noGrp="1"/>
          </p:cNvSpPr>
          <p:nvPr>
            <p:ph type="title"/>
          </p:nvPr>
        </p:nvSpPr>
        <p:spPr/>
        <p:txBody>
          <a:bodyPr/>
          <a:lstStyle/>
          <a:p>
            <a:endParaRPr lang="ru-RU" dirty="0" smtClean="0"/>
          </a:p>
        </p:txBody>
      </p:sp>
      <p:sp>
        <p:nvSpPr>
          <p:cNvPr id="4" name="Заголовок 3"/>
          <p:cNvSpPr txBox="1">
            <a:spLocks/>
          </p:cNvSpPr>
          <p:nvPr/>
        </p:nvSpPr>
        <p:spPr bwMode="auto">
          <a:xfrm>
            <a:off x="107133" y="190469"/>
            <a:ext cx="6590156" cy="2667019"/>
          </a:xfrm>
          <a:prstGeom prst="roundRect">
            <a:avLst/>
          </a:prstGeom>
          <a:gradFill flip="none" rotWithShape="1">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a:ln w="9525">
            <a:noFill/>
            <a:miter lim="800000"/>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fontAlgn="auto" hangingPunct="0">
              <a:spcBef>
                <a:spcPts val="0"/>
              </a:spcBef>
              <a:spcAft>
                <a:spcPts val="0"/>
              </a:spcAft>
              <a:defRPr/>
            </a:pPr>
            <a:r>
              <a:rPr lang="ru-RU" sz="2000" b="1" dirty="0">
                <a:ln w="1905"/>
                <a:solidFill>
                  <a:srgbClr val="C00000"/>
                </a:solidFill>
                <a:effectLst>
                  <a:innerShdw blurRad="69850" dist="43180" dir="5400000">
                    <a:srgbClr val="000000">
                      <a:alpha val="65000"/>
                    </a:srgbClr>
                  </a:innerShdw>
                </a:effectLst>
                <a:latin typeface="Bookman Old Style" pitchFamily="18" charset="0"/>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казенных, бюджетных, автономных, государственных и муниципальных унитарных предприятий)</a:t>
            </a:r>
            <a:endParaRPr lang="ru-RU" sz="2000" b="1" i="1" dirty="0">
              <a:solidFill>
                <a:srgbClr val="C00000"/>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17414" name="Содержимое 5"/>
          <p:cNvSpPr>
            <a:spLocks noGrp="1"/>
          </p:cNvSpPr>
          <p:nvPr>
            <p:ph idx="1"/>
          </p:nvPr>
        </p:nvSpPr>
        <p:spPr>
          <a:xfrm>
            <a:off x="107157" y="2952751"/>
            <a:ext cx="5464969" cy="5905500"/>
          </a:xfrm>
        </p:spPr>
        <p:txBody>
          <a:bodyPr/>
          <a:lstStyle/>
          <a:p>
            <a:r>
              <a:rPr lang="ru-RU" sz="1400" dirty="0" smtClean="0">
                <a:latin typeface="Times New Roman" pitchFamily="18" charset="0"/>
                <a:cs typeface="Times New Roman" pitchFamily="18" charset="0"/>
              </a:rPr>
              <a:t>Отделом по имущественным отношениям </a:t>
            </a:r>
            <a:r>
              <a:rPr lang="ru-RU" sz="1400" dirty="0" err="1" smtClean="0">
                <a:latin typeface="Times New Roman" pitchFamily="18" charset="0"/>
                <a:cs typeface="Times New Roman" pitchFamily="18" charset="0"/>
              </a:rPr>
              <a:t>Яковлевского</a:t>
            </a:r>
            <a:r>
              <a:rPr lang="ru-RU" sz="1400" dirty="0" smtClean="0">
                <a:latin typeface="Times New Roman" pitchFamily="18" charset="0"/>
                <a:cs typeface="Times New Roman" pitchFamily="18" charset="0"/>
              </a:rPr>
              <a:t> муниципального района, являющимся отраслевым органом администрации района, в отчетном периоде, в пределах своих полномочий, осуществлялась деятельность по управлению и распоряжению имуществом, находящимся в собственности </a:t>
            </a:r>
            <a:r>
              <a:rPr lang="ru-RU" sz="1400" dirty="0" err="1" smtClean="0">
                <a:latin typeface="Times New Roman" pitchFamily="18" charset="0"/>
                <a:cs typeface="Times New Roman" pitchFamily="18" charset="0"/>
              </a:rPr>
              <a:t>Яковлевского</a:t>
            </a:r>
            <a:r>
              <a:rPr lang="ru-RU" sz="1400" dirty="0" smtClean="0">
                <a:latin typeface="Times New Roman" pitchFamily="18" charset="0"/>
                <a:cs typeface="Times New Roman" pitchFamily="18" charset="0"/>
              </a:rPr>
              <a:t> муниципального района.</a:t>
            </a:r>
          </a:p>
          <a:p>
            <a:r>
              <a:rPr lang="ru-RU" sz="1400" dirty="0" smtClean="0">
                <a:latin typeface="Times New Roman" pitchFamily="18" charset="0"/>
                <a:cs typeface="Times New Roman" pitchFamily="18" charset="0"/>
              </a:rPr>
              <a:t>От аренды земельных участков в бюджет района поступило 3 561,1 тыс. рублей , что составило 98 % от утвержденного годового плана 3 634,0 тыс. рублей. Снижение поступлений от арендной платы по сравнению с 2020 годом объясняется тем, что в 2021 году по заявлению арендаторов расторгнуто 14 договоров аренды земельных участков.</a:t>
            </a:r>
          </a:p>
        </p:txBody>
      </p:sp>
      <p:sp>
        <p:nvSpPr>
          <p:cNvPr id="17415" name="Прямоугольник 9"/>
          <p:cNvSpPr>
            <a:spLocks noChangeArrowheads="1"/>
          </p:cNvSpPr>
          <p:nvPr/>
        </p:nvSpPr>
        <p:spPr bwMode="auto">
          <a:xfrm>
            <a:off x="2250282" y="5786446"/>
            <a:ext cx="3107531" cy="3108543"/>
          </a:xfrm>
          <a:prstGeom prst="rect">
            <a:avLst/>
          </a:prstGeom>
          <a:noFill/>
          <a:ln w="9525">
            <a:noFill/>
            <a:miter lim="800000"/>
            <a:headEnd/>
            <a:tailEnd/>
          </a:ln>
        </p:spPr>
        <p:txBody>
          <a:bodyPr wrap="square">
            <a:spAutoFit/>
          </a:bodyPr>
          <a:lstStyle/>
          <a:p>
            <a:pPr>
              <a:buFont typeface="Arial" charset="0"/>
              <a:buNone/>
            </a:pPr>
            <a:r>
              <a:rPr lang="ru-RU" sz="1400" dirty="0">
                <a:latin typeface="Times New Roman" pitchFamily="18" charset="0"/>
                <a:cs typeface="Times New Roman" pitchFamily="18" charset="0"/>
              </a:rPr>
              <a:t>От аренды муниципального имущества поступило в бюджет  района </a:t>
            </a:r>
            <a:r>
              <a:rPr lang="ru-RU" sz="1400" dirty="0" smtClean="0">
                <a:latin typeface="Times New Roman" pitchFamily="18" charset="0"/>
                <a:cs typeface="Times New Roman" pitchFamily="18" charset="0"/>
              </a:rPr>
              <a:t>1 461,5 тыс</a:t>
            </a:r>
            <a:r>
              <a:rPr lang="ru-RU" sz="1400" dirty="0">
                <a:latin typeface="Times New Roman" pitchFamily="18" charset="0"/>
                <a:cs typeface="Times New Roman" pitchFamily="18" charset="0"/>
              </a:rPr>
              <a:t>. рублей при годовом плане </a:t>
            </a:r>
            <a:r>
              <a:rPr lang="ru-RU" sz="1400" dirty="0" smtClean="0">
                <a:latin typeface="Times New Roman" pitchFamily="18" charset="0"/>
                <a:cs typeface="Times New Roman" pitchFamily="18" charset="0"/>
              </a:rPr>
              <a:t>1 480,0 тыс</a:t>
            </a:r>
            <a:r>
              <a:rPr lang="ru-RU" sz="1400" dirty="0">
                <a:latin typeface="Times New Roman" pitchFamily="18" charset="0"/>
                <a:cs typeface="Times New Roman" pitchFamily="18" charset="0"/>
              </a:rPr>
              <a:t>. рублей, исполнение </a:t>
            </a:r>
            <a:r>
              <a:rPr lang="ru-RU" sz="1400" dirty="0" smtClean="0">
                <a:latin typeface="Times New Roman" pitchFamily="18" charset="0"/>
                <a:cs typeface="Times New Roman" pitchFamily="18" charset="0"/>
              </a:rPr>
              <a:t> 99 %. </a:t>
            </a:r>
          </a:p>
          <a:p>
            <a:pPr>
              <a:buFont typeface="Arial" charset="0"/>
              <a:buNone/>
            </a:pPr>
            <a:r>
              <a:rPr lang="ru-RU" sz="1400" dirty="0" smtClean="0">
                <a:latin typeface="Times New Roman" pitchFamily="18" charset="0"/>
                <a:cs typeface="Times New Roman" pitchFamily="18" charset="0"/>
              </a:rPr>
              <a:t>Увеличение доходов от аренды муниципального имущества объясняется тем, что в 4 квартале 2020 года был заключен договор аренды имущества на сумму 436,14 тысяч руб., кроме того за 12 месяцев 2021 года заключено 7 договоров аренды имущества на общую сумму 311,95 тысяч рублей.</a:t>
            </a:r>
          </a:p>
        </p:txBody>
      </p:sp>
      <p:pic>
        <p:nvPicPr>
          <p:cNvPr id="17416" name="Picture 12" descr="http://vestirama.ru/assets/templates/images/photo/a119b8d77464470ddf7a00c034befd3f.jpg"/>
          <p:cNvPicPr>
            <a:picLocks noChangeAspect="1" noChangeArrowheads="1"/>
          </p:cNvPicPr>
          <p:nvPr/>
        </p:nvPicPr>
        <p:blipFill>
          <a:blip r:embed="rId4"/>
          <a:srcRect/>
          <a:stretch>
            <a:fillRect/>
          </a:stretch>
        </p:blipFill>
        <p:spPr bwMode="auto">
          <a:xfrm>
            <a:off x="5464969" y="5334000"/>
            <a:ext cx="1315641"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http://territoriaprava.ru/wp-content/uploads/2015/02/domiiiiiiiik.jpg"/>
          <p:cNvPicPr>
            <a:picLocks noChangeAspect="1" noChangeArrowheads="1"/>
          </p:cNvPicPr>
          <p:nvPr/>
        </p:nvPicPr>
        <p:blipFill>
          <a:blip r:embed="rId2"/>
          <a:srcRect/>
          <a:stretch>
            <a:fillRect/>
          </a:stretch>
        </p:blipFill>
        <p:spPr bwMode="auto">
          <a:xfrm>
            <a:off x="4661297" y="6096000"/>
            <a:ext cx="1928813" cy="2548467"/>
          </a:xfrm>
          <a:prstGeom prst="rect">
            <a:avLst/>
          </a:prstGeom>
          <a:noFill/>
          <a:ln w="9525">
            <a:noFill/>
            <a:miter lim="800000"/>
            <a:headEnd/>
            <a:tailEnd/>
          </a:ln>
        </p:spPr>
      </p:pic>
      <p:sp>
        <p:nvSpPr>
          <p:cNvPr id="18435" name="Заголовок 1"/>
          <p:cNvSpPr>
            <a:spLocks noGrp="1"/>
          </p:cNvSpPr>
          <p:nvPr>
            <p:ph type="title"/>
          </p:nvPr>
        </p:nvSpPr>
        <p:spPr>
          <a:xfrm>
            <a:off x="342900" y="366184"/>
            <a:ext cx="6172200" cy="1253067"/>
          </a:xfrm>
        </p:spPr>
        <p:txBody>
          <a:bodyPr/>
          <a:lstStyle/>
          <a:p>
            <a:endParaRPr lang="ru-RU" dirty="0" smtClean="0"/>
          </a:p>
        </p:txBody>
      </p:sp>
      <p:sp>
        <p:nvSpPr>
          <p:cNvPr id="9" name="Заголовок 3"/>
          <p:cNvSpPr txBox="1">
            <a:spLocks/>
          </p:cNvSpPr>
          <p:nvPr/>
        </p:nvSpPr>
        <p:spPr bwMode="auto">
          <a:xfrm>
            <a:off x="214290" y="380971"/>
            <a:ext cx="6322263" cy="1047757"/>
          </a:xfrm>
          <a:prstGeom prst="roundRect">
            <a:avLst/>
          </a:prstGeom>
          <a:gradFill flip="none" rotWithShape="1">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a:ln w="9525">
            <a:noFill/>
            <a:miter lim="800000"/>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fontAlgn="auto" hangingPunct="0">
              <a:spcBef>
                <a:spcPts val="0"/>
              </a:spcBef>
              <a:spcAft>
                <a:spcPts val="0"/>
              </a:spcAft>
              <a:defRPr/>
            </a:pPr>
            <a:r>
              <a:rPr lang="ru-RU" sz="2200" b="1" dirty="0">
                <a:ln w="1905"/>
                <a:solidFill>
                  <a:srgbClr val="C00000"/>
                </a:solidFill>
                <a:effectLst>
                  <a:innerShdw blurRad="69850" dist="43180" dir="5400000">
                    <a:srgbClr val="000000">
                      <a:alpha val="65000"/>
                    </a:srgbClr>
                  </a:innerShdw>
                </a:effectLst>
                <a:latin typeface="Bookman Old Style" pitchFamily="18" charset="0"/>
              </a:rPr>
              <a:t>Доходы от продажи земельных участков</a:t>
            </a:r>
            <a:endParaRPr lang="ru-RU" sz="2200" b="1" i="1" dirty="0">
              <a:solidFill>
                <a:srgbClr val="C00000"/>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18437" name="Содержимое 6"/>
          <p:cNvSpPr txBox="1">
            <a:spLocks/>
          </p:cNvSpPr>
          <p:nvPr/>
        </p:nvSpPr>
        <p:spPr bwMode="auto">
          <a:xfrm>
            <a:off x="107156" y="1428751"/>
            <a:ext cx="6429375" cy="6858000"/>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ru-RU" sz="1400" dirty="0">
                <a:latin typeface="Times New Roman" pitchFamily="18" charset="0"/>
                <a:cs typeface="Times New Roman" pitchFamily="18" charset="0"/>
              </a:rPr>
              <a:t>    </a:t>
            </a:r>
          </a:p>
          <a:p>
            <a:pPr marL="342900" indent="-342900" eaLnBrk="0" hangingPunct="0">
              <a:spcBef>
                <a:spcPct val="20000"/>
              </a:spcBef>
              <a:buFont typeface="Arial" charset="0"/>
              <a:buNone/>
            </a:pPr>
            <a:r>
              <a:rPr lang="ru-RU" sz="1400" dirty="0">
                <a:latin typeface="Times New Roman" pitchFamily="18" charset="0"/>
                <a:cs typeface="Times New Roman" pitchFamily="18" charset="0"/>
              </a:rPr>
              <a:t> </a:t>
            </a:r>
            <a:r>
              <a:rPr lang="ru-RU" sz="1600" dirty="0">
                <a:latin typeface="Times New Roman" pitchFamily="18" charset="0"/>
                <a:cs typeface="Times New Roman" pitchFamily="18" charset="0"/>
              </a:rPr>
              <a:t>- С 1 января 2017 года, в соответствии со ст. 3.3 Федерального закона от 25.10.2001 года № 137-ФЗ «О введении в действие Земельного кодекса РФ» в редакции ФЗ от 03.07.2016 года № 334-ФЗ,  Администрация района, в лице отдела по имущественным отношениям, приступила к исполнению полномочий по предоставлению земельных участков, государственная собственность на которые не разграничена, в том числе и в порядке, предусмотренном</a:t>
            </a:r>
          </a:p>
          <a:p>
            <a:pPr marL="342900" indent="-342900" eaLnBrk="0" hangingPunct="0">
              <a:spcBef>
                <a:spcPct val="20000"/>
              </a:spcBef>
              <a:buFont typeface="Arial" charset="0"/>
              <a:buNone/>
            </a:pPr>
            <a:r>
              <a:rPr lang="ru-RU" sz="1600" dirty="0">
                <a:latin typeface="Times New Roman" pitchFamily="18" charset="0"/>
                <a:cs typeface="Times New Roman" pitchFamily="18" charset="0"/>
              </a:rPr>
              <a:t>    - Законом Приморского края от 08.11.2011 г № 837-КЗ «О бесплатном предоставлении земельных участков гражданам, имеющим трех и более детей, в Приморском крае» и</a:t>
            </a:r>
          </a:p>
          <a:p>
            <a:pPr marL="342900" indent="-342900" eaLnBrk="0" hangingPunct="0">
              <a:spcBef>
                <a:spcPct val="20000"/>
              </a:spcBef>
              <a:buFont typeface="Arial" charset="0"/>
              <a:buNone/>
            </a:pPr>
            <a:r>
              <a:rPr lang="ru-RU" sz="1600" dirty="0">
                <a:latin typeface="Times New Roman" pitchFamily="18" charset="0"/>
                <a:cs typeface="Times New Roman" pitchFamily="18" charset="0"/>
              </a:rPr>
              <a:t>    - Законом Приморского края от 27 сентября 2013 года № 250-КЗ «О бесплатном предоставлении земельных участков для индивидуального жилищного строительства на территории Приморского края». </a:t>
            </a:r>
          </a:p>
          <a:p>
            <a:pPr marL="342900" indent="-342900" eaLnBrk="0" hangingPunct="0">
              <a:spcBef>
                <a:spcPct val="20000"/>
              </a:spcBef>
              <a:buFont typeface="Arial" charset="0"/>
              <a:buNone/>
            </a:pPr>
            <a:r>
              <a:rPr lang="ru-RU" sz="16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2"/>
          <p:cNvSpPr>
            <a:spLocks noGrp="1"/>
          </p:cNvSpPr>
          <p:nvPr>
            <p:ph idx="1"/>
          </p:nvPr>
        </p:nvSpPr>
        <p:spPr>
          <a:xfrm>
            <a:off x="1714500" y="5905500"/>
            <a:ext cx="4822031" cy="2095523"/>
          </a:xfrm>
        </p:spPr>
        <p:txBody>
          <a:bodyPr/>
          <a:lstStyle/>
          <a:p>
            <a:r>
              <a:rPr lang="ru-RU" sz="1600" dirty="0" smtClean="0">
                <a:latin typeface="Times New Roman" pitchFamily="18" charset="0"/>
                <a:cs typeface="Times New Roman" pitchFamily="18" charset="0"/>
              </a:rPr>
              <a:t>В соответствии с законодательством муниципальные казенные учреждения обязаны зачислять доходы от оказания платных услуг в бюджет района. </a:t>
            </a:r>
          </a:p>
          <a:p>
            <a:r>
              <a:rPr lang="ru-RU" sz="1600" dirty="0" smtClean="0">
                <a:latin typeface="Times New Roman" pitchFamily="18" charset="0"/>
                <a:cs typeface="Times New Roman" pitchFamily="18" charset="0"/>
              </a:rPr>
              <a:t>В бюджет района за  2021 год поступило доходов от оказания платных услуг 15,0 тыс. рублей, при годовом плане 15,0 тыс. рублей, что составило 100 %. </a:t>
            </a:r>
          </a:p>
          <a:p>
            <a:endParaRPr lang="ru-RU" sz="1400" dirty="0" smtClean="0">
              <a:latin typeface="Times New Roman" pitchFamily="18" charset="0"/>
              <a:cs typeface="Times New Roman" pitchFamily="18" charset="0"/>
            </a:endParaRPr>
          </a:p>
        </p:txBody>
      </p:sp>
      <p:sp>
        <p:nvSpPr>
          <p:cNvPr id="4" name="Заголовок 3"/>
          <p:cNvSpPr txBox="1">
            <a:spLocks/>
          </p:cNvSpPr>
          <p:nvPr/>
        </p:nvSpPr>
        <p:spPr bwMode="auto">
          <a:xfrm>
            <a:off x="375026" y="4381499"/>
            <a:ext cx="6172200" cy="1157795"/>
          </a:xfrm>
          <a:prstGeom prst="roundRect">
            <a:avLst/>
          </a:prstGeom>
          <a:gradFill flip="none" rotWithShape="1">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a:ln w="9525">
            <a:noFill/>
            <a:miter lim="800000"/>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fontAlgn="auto" hangingPunct="0">
              <a:spcBef>
                <a:spcPts val="0"/>
              </a:spcBef>
              <a:spcAft>
                <a:spcPts val="0"/>
              </a:spcAft>
              <a:defRPr/>
            </a:pPr>
            <a:r>
              <a:rPr lang="ru-RU" sz="2400" b="1" dirty="0">
                <a:ln w="1905"/>
                <a:solidFill>
                  <a:srgbClr val="C00000"/>
                </a:solidFill>
                <a:effectLst>
                  <a:innerShdw blurRad="69850" dist="43180" dir="5400000">
                    <a:srgbClr val="000000">
                      <a:alpha val="65000"/>
                    </a:srgbClr>
                  </a:innerShdw>
                </a:effectLst>
                <a:latin typeface="Bookman Old Style" pitchFamily="18" charset="0"/>
              </a:rPr>
              <a:t>Доходы от оказания платных услуг (работ)</a:t>
            </a:r>
            <a:endParaRPr lang="ru-RU" sz="2400" b="1" i="1" dirty="0">
              <a:solidFill>
                <a:srgbClr val="C00000"/>
              </a:solidFill>
              <a:effectLst>
                <a:outerShdw blurRad="38100" dist="38100" dir="2700000" algn="tl">
                  <a:srgbClr val="000000">
                    <a:alpha val="43137"/>
                  </a:srgbClr>
                </a:outerShdw>
              </a:effectLst>
              <a:latin typeface="Bookman Old Style" pitchFamily="18" charset="0"/>
              <a:cs typeface="Arial" pitchFamily="34" charset="0"/>
            </a:endParaRPr>
          </a:p>
        </p:txBody>
      </p:sp>
      <p:pic>
        <p:nvPicPr>
          <p:cNvPr id="19460" name="Picture 6" descr="http://rbsel.ru/images/zayavka2.png"/>
          <p:cNvPicPr>
            <a:picLocks noChangeAspect="1" noChangeArrowheads="1"/>
          </p:cNvPicPr>
          <p:nvPr/>
        </p:nvPicPr>
        <p:blipFill>
          <a:blip r:embed="rId2"/>
          <a:srcRect/>
          <a:stretch>
            <a:fillRect/>
          </a:stretch>
        </p:blipFill>
        <p:spPr bwMode="auto">
          <a:xfrm>
            <a:off x="321469" y="6191251"/>
            <a:ext cx="1400175" cy="2146300"/>
          </a:xfrm>
          <a:prstGeom prst="rect">
            <a:avLst/>
          </a:prstGeom>
          <a:noFill/>
          <a:ln w="9525">
            <a:noFill/>
            <a:miter lim="800000"/>
            <a:headEnd/>
            <a:tailEnd/>
          </a:ln>
        </p:spPr>
      </p:pic>
      <p:sp>
        <p:nvSpPr>
          <p:cNvPr id="11" name="Заголовок 3"/>
          <p:cNvSpPr txBox="1">
            <a:spLocks noGrp="1"/>
          </p:cNvSpPr>
          <p:nvPr>
            <p:ph type="title"/>
          </p:nvPr>
        </p:nvSpPr>
        <p:spPr>
          <a:xfrm>
            <a:off x="342900" y="381000"/>
            <a:ext cx="6172200" cy="1619232"/>
          </a:xfrm>
          <a:prstGeom prst="roundRect">
            <a:avLst/>
          </a:prstGeom>
          <a:gradFill flip="none">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p:spPr>
        <p:style>
          <a:lnRef idx="0">
            <a:schemeClr val="accent3"/>
          </a:lnRef>
          <a:fillRef idx="3">
            <a:schemeClr val="accent3"/>
          </a:fillRef>
          <a:effectRef idx="3">
            <a:schemeClr val="accent3"/>
          </a:effectRef>
          <a:fontRef idx="minor">
            <a:schemeClr val="lt1"/>
          </a:fontRef>
        </p:style>
        <p:txBody>
          <a:bodyPr lIns="0" tIns="0" rIns="0" bIns="0"/>
          <a:lstStyle/>
          <a:p>
            <a:pPr fontAlgn="auto">
              <a:spcBef>
                <a:spcPts val="0"/>
              </a:spcBef>
              <a:spcAft>
                <a:spcPts val="0"/>
              </a:spcAft>
              <a:defRPr/>
            </a:pPr>
            <a:r>
              <a:rPr lang="ru-RU" sz="2000" b="1" dirty="0">
                <a:ln w="1905"/>
                <a:solidFill>
                  <a:srgbClr val="C00000"/>
                </a:solidFill>
                <a:effectLst>
                  <a:innerShdw blurRad="69850" dist="43180" dir="5400000">
                    <a:srgbClr val="000000">
                      <a:alpha val="65000"/>
                    </a:srgbClr>
                  </a:innerShdw>
                </a:effectLst>
                <a:latin typeface="Bookman Old Style" pitchFamily="18" charset="0"/>
              </a:rPr>
              <a:t>Доходы от использования имущества и прав, находящихся в государственной и муниципальной собственности</a:t>
            </a:r>
            <a:endParaRPr lang="ru-RU" sz="2000" b="1" i="1" dirty="0">
              <a:solidFill>
                <a:srgbClr val="C00000"/>
              </a:solidFill>
              <a:effectLst>
                <a:outerShdw blurRad="38100" dist="38100" dir="2700000" algn="tl">
                  <a:srgbClr val="000000">
                    <a:alpha val="43137"/>
                  </a:srgbClr>
                </a:outerShdw>
              </a:effectLst>
              <a:latin typeface="Bookman Old Style" pitchFamily="18" charset="0"/>
              <a:cs typeface="Arial" pitchFamily="34" charset="0"/>
            </a:endParaRPr>
          </a:p>
        </p:txBody>
      </p:sp>
      <p:pic>
        <p:nvPicPr>
          <p:cNvPr id="19462" name="Picture 6" descr="http://st03.kakprosto.ru/tumb/240x135/images/article/2014/4/8/1_534f677b99a65534f677b99a9e.png"/>
          <p:cNvPicPr>
            <a:picLocks noChangeAspect="1" noChangeArrowheads="1"/>
          </p:cNvPicPr>
          <p:nvPr/>
        </p:nvPicPr>
        <p:blipFill>
          <a:blip r:embed="rId3"/>
          <a:srcRect/>
          <a:stretch>
            <a:fillRect/>
          </a:stretch>
        </p:blipFill>
        <p:spPr bwMode="auto">
          <a:xfrm>
            <a:off x="428626" y="2190751"/>
            <a:ext cx="1660922" cy="1845733"/>
          </a:xfrm>
          <a:prstGeom prst="rect">
            <a:avLst/>
          </a:prstGeom>
          <a:noFill/>
          <a:ln w="9525">
            <a:noFill/>
            <a:miter lim="800000"/>
            <a:headEnd/>
            <a:tailEnd/>
          </a:ln>
        </p:spPr>
      </p:pic>
      <p:sp>
        <p:nvSpPr>
          <p:cNvPr id="19463" name="Содержимое 6"/>
          <p:cNvSpPr txBox="1">
            <a:spLocks/>
          </p:cNvSpPr>
          <p:nvPr/>
        </p:nvSpPr>
        <p:spPr bwMode="auto">
          <a:xfrm>
            <a:off x="2250280" y="2095500"/>
            <a:ext cx="4464867" cy="2000251"/>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ru-RU" sz="1400" dirty="0">
                <a:latin typeface="Times New Roman" pitchFamily="18" charset="0"/>
                <a:cs typeface="Times New Roman" pitchFamily="18" charset="0"/>
              </a:rPr>
              <a:t>За </a:t>
            </a:r>
            <a:r>
              <a:rPr lang="ru-RU" sz="1400" dirty="0" smtClean="0">
                <a:latin typeface="Times New Roman" pitchFamily="18" charset="0"/>
                <a:cs typeface="Times New Roman" pitchFamily="18" charset="0"/>
              </a:rPr>
              <a:t> 2021 год </a:t>
            </a:r>
            <a:r>
              <a:rPr lang="ru-RU" sz="1400" dirty="0">
                <a:latin typeface="Times New Roman" pitchFamily="18" charset="0"/>
                <a:cs typeface="Times New Roman" pitchFamily="18" charset="0"/>
              </a:rPr>
              <a:t>в бюджет района поступило </a:t>
            </a:r>
            <a:r>
              <a:rPr lang="ru-RU" sz="1400" dirty="0" smtClean="0">
                <a:latin typeface="Times New Roman" pitchFamily="18" charset="0"/>
                <a:cs typeface="Times New Roman" pitchFamily="18" charset="0"/>
              </a:rPr>
              <a:t>358,8</a:t>
            </a:r>
            <a:endParaRPr lang="ru-RU" sz="1400" dirty="0">
              <a:latin typeface="Times New Roman" pitchFamily="18" charset="0"/>
              <a:cs typeface="Times New Roman" pitchFamily="18" charset="0"/>
            </a:endParaRPr>
          </a:p>
          <a:p>
            <a:pPr marL="342900" indent="-342900" eaLnBrk="0" hangingPunct="0">
              <a:spcBef>
                <a:spcPct val="20000"/>
              </a:spcBef>
              <a:buFont typeface="Arial" charset="0"/>
              <a:buNone/>
            </a:pPr>
            <a:r>
              <a:rPr lang="ru-RU" sz="1400" dirty="0">
                <a:latin typeface="Times New Roman" pitchFamily="18" charset="0"/>
                <a:cs typeface="Times New Roman" pitchFamily="18" charset="0"/>
              </a:rPr>
              <a:t>тыс. рублей при утвержденном годовом плане </a:t>
            </a:r>
            <a:r>
              <a:rPr lang="ru-RU" sz="1400" dirty="0" smtClean="0">
                <a:latin typeface="Times New Roman" pitchFamily="18" charset="0"/>
                <a:cs typeface="Times New Roman" pitchFamily="18" charset="0"/>
              </a:rPr>
              <a:t>353,0 </a:t>
            </a:r>
            <a:r>
              <a:rPr lang="ru-RU" sz="1400" dirty="0">
                <a:latin typeface="Times New Roman" pitchFamily="18" charset="0"/>
                <a:cs typeface="Times New Roman" pitchFamily="18" charset="0"/>
              </a:rPr>
              <a:t>тыс.</a:t>
            </a:r>
          </a:p>
          <a:p>
            <a:pPr marL="342900" indent="-342900" eaLnBrk="0" hangingPunct="0">
              <a:spcBef>
                <a:spcPct val="20000"/>
              </a:spcBef>
              <a:buFont typeface="Arial" charset="0"/>
              <a:buNone/>
            </a:pPr>
            <a:r>
              <a:rPr lang="ru-RU" sz="1400" dirty="0">
                <a:latin typeface="Times New Roman" pitchFamily="18" charset="0"/>
                <a:cs typeface="Times New Roman" pitchFamily="18" charset="0"/>
              </a:rPr>
              <a:t>рублей, что составило </a:t>
            </a:r>
            <a:r>
              <a:rPr lang="ru-RU" sz="1400" dirty="0" smtClean="0">
                <a:latin typeface="Times New Roman" pitchFamily="18" charset="0"/>
                <a:cs typeface="Times New Roman" pitchFamily="18" charset="0"/>
              </a:rPr>
              <a:t>101,6 % </a:t>
            </a:r>
            <a:r>
              <a:rPr lang="ru-RU" sz="1400" dirty="0">
                <a:latin typeface="Times New Roman" pitchFamily="18" charset="0"/>
                <a:cs typeface="Times New Roman" pitchFamily="18" charset="0"/>
              </a:rPr>
              <a:t>к плану. </a:t>
            </a:r>
          </a:p>
          <a:p>
            <a:pPr marL="342900" indent="-342900" eaLnBrk="0" hangingPunct="0">
              <a:spcBef>
                <a:spcPct val="20000"/>
              </a:spcBef>
              <a:buFont typeface="Arial" charset="0"/>
              <a:buNone/>
            </a:pPr>
            <a:r>
              <a:rPr lang="ru-RU" sz="1400" dirty="0">
                <a:latin typeface="Times New Roman" pitchFamily="18" charset="0"/>
                <a:cs typeface="Times New Roman" pitchFamily="18" charset="0"/>
              </a:rPr>
              <a:t>Средства поступили от </a:t>
            </a:r>
            <a:r>
              <a:rPr lang="ru-RU" sz="1400" dirty="0" smtClean="0">
                <a:latin typeface="Times New Roman" pitchFamily="18" charset="0"/>
                <a:cs typeface="Times New Roman" pitchFamily="18" charset="0"/>
              </a:rPr>
              <a:t>найма муниципального жилищного</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фонда. По сравнению с 2020 годом в бюджет муниципального района поступило в 2021 году больше на 1 208,05 рублей.</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infosila.ee/uploads/posts/2015-02/1424945449_d09ed186d0b5d0bdd0bad0b020d0b7d0b0d0b3d180d18fd0b7d0bdd0b5d0bdd0b8d18f20d0bed0bad180d183d0b6d0b0d18ed189d0b5d0b920d181d180d0b5d0b4d18b.jpg"/>
          <p:cNvPicPr>
            <a:picLocks noChangeAspect="1" noChangeArrowheads="1"/>
          </p:cNvPicPr>
          <p:nvPr/>
        </p:nvPicPr>
        <p:blipFill>
          <a:blip r:embed="rId2"/>
          <a:srcRect/>
          <a:stretch>
            <a:fillRect/>
          </a:stretch>
        </p:blipFill>
        <p:spPr bwMode="auto">
          <a:xfrm>
            <a:off x="214313" y="1809751"/>
            <a:ext cx="6322219" cy="6762749"/>
          </a:xfrm>
          <a:prstGeom prst="rect">
            <a:avLst/>
          </a:prstGeom>
          <a:noFill/>
          <a:ln w="9525">
            <a:noFill/>
            <a:miter lim="800000"/>
            <a:headEnd/>
            <a:tailEnd/>
          </a:ln>
        </p:spPr>
      </p:pic>
      <p:sp>
        <p:nvSpPr>
          <p:cNvPr id="20483" name="Заголовок 1"/>
          <p:cNvSpPr>
            <a:spLocks noGrp="1"/>
          </p:cNvSpPr>
          <p:nvPr>
            <p:ph type="title"/>
          </p:nvPr>
        </p:nvSpPr>
        <p:spPr/>
        <p:txBody>
          <a:bodyPr/>
          <a:lstStyle/>
          <a:p>
            <a:endParaRPr lang="ru-RU" dirty="0" smtClean="0"/>
          </a:p>
        </p:txBody>
      </p:sp>
      <p:sp>
        <p:nvSpPr>
          <p:cNvPr id="20484" name="Содержимое 2"/>
          <p:cNvSpPr>
            <a:spLocks noGrp="1"/>
          </p:cNvSpPr>
          <p:nvPr>
            <p:ph idx="1"/>
          </p:nvPr>
        </p:nvSpPr>
        <p:spPr>
          <a:xfrm>
            <a:off x="342900" y="2133601"/>
            <a:ext cx="6247210" cy="6034617"/>
          </a:xfrm>
        </p:spPr>
        <p:txBody>
          <a:bodyPr/>
          <a:lstStyle/>
          <a:p>
            <a:r>
              <a:rPr lang="ru-RU" sz="2400" b="1" dirty="0" smtClean="0">
                <a:latin typeface="Times New Roman" pitchFamily="18" charset="0"/>
                <a:cs typeface="Times New Roman" pitchFamily="18" charset="0"/>
              </a:rPr>
              <a:t>При годовом плане 1 445,0 тыс. рублей фактически поступило за 2021 год 1 445,2 тыс. рублей, исполнение составило 100 %. </a:t>
            </a:r>
          </a:p>
          <a:p>
            <a:r>
              <a:rPr lang="ru-RU" sz="2400" b="1" dirty="0" smtClean="0">
                <a:latin typeface="Times New Roman" pitchFamily="18" charset="0"/>
                <a:cs typeface="Times New Roman" pitchFamily="18" charset="0"/>
              </a:rPr>
              <a:t>Норматив отчислений в районный бюджет данного налога установлен федеральным законодательством в размере 55 %.</a:t>
            </a:r>
          </a:p>
          <a:p>
            <a:r>
              <a:rPr lang="ru-RU" sz="2400" b="1" dirty="0" smtClean="0">
                <a:latin typeface="Times New Roman" pitchFamily="18" charset="0"/>
                <a:cs typeface="Times New Roman" pitchFamily="18" charset="0"/>
              </a:rPr>
              <a:t>Федеральным законом от 21 июля 2014 года № 219-ФЗ с 2016 года отменены авансовые платежи по плате за негативное воздействие на окружающую среду.</a:t>
            </a:r>
          </a:p>
        </p:txBody>
      </p:sp>
      <p:sp>
        <p:nvSpPr>
          <p:cNvPr id="4" name="Заголовок 3"/>
          <p:cNvSpPr txBox="1">
            <a:spLocks/>
          </p:cNvSpPr>
          <p:nvPr/>
        </p:nvSpPr>
        <p:spPr bwMode="auto">
          <a:xfrm>
            <a:off x="214290" y="366184"/>
            <a:ext cx="6375842" cy="1157795"/>
          </a:xfrm>
          <a:prstGeom prst="roundRect">
            <a:avLst/>
          </a:prstGeom>
          <a:gradFill flip="none" rotWithShape="1">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a:ln w="9525">
            <a:noFill/>
            <a:miter lim="800000"/>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fontAlgn="auto" hangingPunct="0">
              <a:spcBef>
                <a:spcPts val="0"/>
              </a:spcBef>
              <a:spcAft>
                <a:spcPts val="0"/>
              </a:spcAft>
              <a:defRPr/>
            </a:pPr>
            <a:r>
              <a:rPr lang="ru-RU" sz="2000" b="1" dirty="0">
                <a:ln w="1905"/>
                <a:solidFill>
                  <a:srgbClr val="C00000"/>
                </a:solidFill>
                <a:effectLst>
                  <a:innerShdw blurRad="69850" dist="43180" dir="5400000">
                    <a:srgbClr val="000000">
                      <a:alpha val="65000"/>
                    </a:srgbClr>
                  </a:innerShdw>
                </a:effectLst>
                <a:latin typeface="Bookman Old Style" pitchFamily="18" charset="0"/>
              </a:rPr>
              <a:t>Плата за негативное воздействие на окружающую среду</a:t>
            </a:r>
            <a:endParaRPr lang="ru-RU" sz="2000" b="1" i="1" dirty="0">
              <a:solidFill>
                <a:srgbClr val="C00000"/>
              </a:solidFill>
              <a:effectLst>
                <a:outerShdw blurRad="38100" dist="38100" dir="2700000" algn="tl">
                  <a:srgbClr val="000000">
                    <a:alpha val="43137"/>
                  </a:srgbClr>
                </a:outerShdw>
              </a:effectLst>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42900" y="366184"/>
            <a:ext cx="6172200" cy="1253067"/>
          </a:xfrm>
        </p:spPr>
        <p:txBody>
          <a:bodyPr/>
          <a:lstStyle/>
          <a:p>
            <a:endParaRPr lang="ru-RU" dirty="0" smtClean="0"/>
          </a:p>
        </p:txBody>
      </p:sp>
      <p:sp>
        <p:nvSpPr>
          <p:cNvPr id="21507" name="Содержимое 2"/>
          <p:cNvSpPr>
            <a:spLocks noGrp="1"/>
          </p:cNvSpPr>
          <p:nvPr>
            <p:ph idx="1"/>
          </p:nvPr>
        </p:nvSpPr>
        <p:spPr>
          <a:xfrm>
            <a:off x="107157" y="1714501"/>
            <a:ext cx="4446985" cy="7143751"/>
          </a:xfrm>
        </p:spPr>
        <p:txBody>
          <a:bodyPr/>
          <a:lstStyle/>
          <a:p>
            <a:pPr>
              <a:buFont typeface="Arial" charset="0"/>
              <a:buNone/>
            </a:pPr>
            <a:r>
              <a:rPr lang="ru-RU" sz="1500" dirty="0" smtClean="0">
                <a:latin typeface="Times New Roman" pitchFamily="18" charset="0"/>
                <a:cs typeface="Times New Roman" pitchFamily="18" charset="0"/>
              </a:rPr>
              <a:t>.</a:t>
            </a:r>
          </a:p>
          <a:p>
            <a:pPr>
              <a:buFont typeface="Arial" charset="0"/>
              <a:buNone/>
            </a:pPr>
            <a:r>
              <a:rPr lang="ru-RU" sz="1500" dirty="0" smtClean="0">
                <a:latin typeface="Times New Roman" pitchFamily="18" charset="0"/>
                <a:cs typeface="Times New Roman" pitchFamily="18" charset="0"/>
              </a:rPr>
              <a:t>        </a:t>
            </a:r>
          </a:p>
          <a:p>
            <a:pPr>
              <a:buFont typeface="Arial" charset="0"/>
              <a:buNone/>
            </a:pPr>
            <a:r>
              <a:rPr lang="ru-RU" sz="1500" dirty="0" smtClean="0">
                <a:latin typeface="Times New Roman" pitchFamily="18" charset="0"/>
                <a:cs typeface="Times New Roman" pitchFamily="18" charset="0"/>
              </a:rPr>
              <a:t>        В общем, за  2021 год, поступило 956,6 тыс. рублей , исполнение 101,4 %  от плановых назначений  952,0 тыс. рублей.</a:t>
            </a:r>
          </a:p>
          <a:p>
            <a:pPr>
              <a:buFont typeface="Arial" charset="0"/>
              <a:buNone/>
            </a:pPr>
            <a:r>
              <a:rPr lang="ru-RU" sz="1500" dirty="0" smtClean="0">
                <a:latin typeface="Times New Roman" pitchFamily="18" charset="0"/>
                <a:cs typeface="Times New Roman" pitchFamily="18" charset="0"/>
              </a:rPr>
              <a:t>       По </a:t>
            </a:r>
            <a:r>
              <a:rPr lang="ru-RU" sz="1500" dirty="0" err="1" smtClean="0">
                <a:latin typeface="Times New Roman" pitchFamily="18" charset="0"/>
                <a:cs typeface="Times New Roman" pitchFamily="18" charset="0"/>
              </a:rPr>
              <a:t>Яковлевскому</a:t>
            </a:r>
            <a:r>
              <a:rPr lang="ru-RU" sz="1500" dirty="0" smtClean="0">
                <a:latin typeface="Times New Roman" pitchFamily="18" charset="0"/>
                <a:cs typeface="Times New Roman" pitchFamily="18" charset="0"/>
              </a:rPr>
              <a:t> муниципальному району поступили следующие штрафы: </a:t>
            </a:r>
          </a:p>
          <a:p>
            <a:pPr>
              <a:buFontTx/>
              <a:buChar char="-"/>
            </a:pPr>
            <a:r>
              <a:rPr lang="ru-RU" sz="1500" dirty="0" smtClean="0">
                <a:latin typeface="Times New Roman" pitchFamily="18" charset="0"/>
                <a:cs typeface="Times New Roman" pitchFamily="18" charset="0"/>
              </a:rPr>
              <a:t>административные штрафы, установленные Кодексом Российской Федерации об административных правонарушениях – 337,58 тыс.рублей;</a:t>
            </a:r>
          </a:p>
          <a:p>
            <a:pPr>
              <a:buFontTx/>
              <a:buChar char="-"/>
            </a:pPr>
            <a:r>
              <a:rPr lang="ru-RU" sz="1500" dirty="0" smtClean="0">
                <a:latin typeface="Times New Roman" pitchFamily="18" charset="0"/>
                <a:cs typeface="Times New Roman" pitchFamily="18" charset="0"/>
              </a:rPr>
              <a:t>административные штрафы, установленные законами субъектов Российской Федерации об административных правонарушениях – 20,01 тыс.рублей;</a:t>
            </a:r>
          </a:p>
          <a:p>
            <a:pPr>
              <a:buFontTx/>
              <a:buChar char="-"/>
            </a:pPr>
            <a:r>
              <a:rPr lang="ru-RU" sz="1500" dirty="0" smtClean="0">
                <a:latin typeface="Times New Roman" pitchFamily="18" charset="0"/>
                <a:cs typeface="Times New Roman" pitchFamily="18" charset="0"/>
              </a:rPr>
              <a:t>Штрафы, неустойки, пени, уплаченные в соответствии с законом или договором в случае неисполнения или ненадлежащего исполнения обязательств перед государственным (муниципальным) органом, органам управления государственным внебюджетным фондом, казенным учреждением, Центральным банкам Российской Федерации, иной организацией, действующей от имени Российской Федерации – тыс. рублей 92,69;</a:t>
            </a:r>
          </a:p>
          <a:p>
            <a:pPr>
              <a:buFontTx/>
              <a:buChar char="-"/>
            </a:pPr>
            <a:r>
              <a:rPr lang="ru-RU" sz="1500" dirty="0" smtClean="0">
                <a:latin typeface="Times New Roman" pitchFamily="18" charset="0"/>
                <a:cs typeface="Times New Roman" pitchFamily="18" charset="0"/>
              </a:rPr>
              <a:t> платежи в целях возмещения причиненного ущерба (убытков) – тыс.рублей 376,79;</a:t>
            </a:r>
          </a:p>
          <a:p>
            <a:pPr>
              <a:buFontTx/>
              <a:buChar char="-"/>
            </a:pPr>
            <a:r>
              <a:rPr lang="ru-RU" sz="1500" dirty="0" smtClean="0">
                <a:latin typeface="Times New Roman" pitchFamily="18" charset="0"/>
                <a:cs typeface="Times New Roman" pitchFamily="18" charset="0"/>
              </a:rPr>
              <a:t> платежи, уплачиваемые в целях возмещения вреда, причиненного окружающей среде – 138,5</a:t>
            </a:r>
          </a:p>
        </p:txBody>
      </p:sp>
      <p:sp>
        <p:nvSpPr>
          <p:cNvPr id="4" name="Заголовок 3"/>
          <p:cNvSpPr txBox="1">
            <a:spLocks/>
          </p:cNvSpPr>
          <p:nvPr/>
        </p:nvSpPr>
        <p:spPr bwMode="auto">
          <a:xfrm>
            <a:off x="267869" y="380971"/>
            <a:ext cx="6322263" cy="1157795"/>
          </a:xfrm>
          <a:prstGeom prst="roundRect">
            <a:avLst/>
          </a:prstGeom>
          <a:gradFill flip="none" rotWithShape="1">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a:ln w="9525">
            <a:noFill/>
            <a:miter lim="800000"/>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fontAlgn="auto" hangingPunct="0">
              <a:spcBef>
                <a:spcPts val="0"/>
              </a:spcBef>
              <a:spcAft>
                <a:spcPts val="0"/>
              </a:spcAft>
              <a:defRPr/>
            </a:pPr>
            <a:r>
              <a:rPr lang="ru-RU" sz="3600" b="1" dirty="0">
                <a:ln w="1905"/>
                <a:solidFill>
                  <a:srgbClr val="C00000"/>
                </a:solidFill>
                <a:effectLst>
                  <a:innerShdw blurRad="69850" dist="43180" dir="5400000">
                    <a:srgbClr val="000000">
                      <a:alpha val="65000"/>
                    </a:srgbClr>
                  </a:innerShdw>
                </a:effectLst>
                <a:latin typeface="Bookman Old Style" pitchFamily="18" charset="0"/>
              </a:rPr>
              <a:t>Штрафы</a:t>
            </a:r>
            <a:endParaRPr lang="ru-RU" sz="3600" b="1" i="1" dirty="0">
              <a:solidFill>
                <a:srgbClr val="C00000"/>
              </a:solidFill>
              <a:effectLst>
                <a:outerShdw blurRad="38100" dist="38100" dir="2700000" algn="tl">
                  <a:srgbClr val="000000">
                    <a:alpha val="43137"/>
                  </a:srgbClr>
                </a:outerShdw>
              </a:effectLst>
              <a:latin typeface="Bookman Old Style" pitchFamily="18" charset="0"/>
              <a:cs typeface="Arial" pitchFamily="34" charset="0"/>
            </a:endParaRPr>
          </a:p>
        </p:txBody>
      </p:sp>
      <p:pic>
        <p:nvPicPr>
          <p:cNvPr id="21509" name="Picture 6" descr="http://zt16.ru/wp-content/uploads/2016/03/maxresdefault1.jpg"/>
          <p:cNvPicPr>
            <a:picLocks noChangeAspect="1" noChangeArrowheads="1"/>
          </p:cNvPicPr>
          <p:nvPr/>
        </p:nvPicPr>
        <p:blipFill>
          <a:blip r:embed="rId2"/>
          <a:srcRect/>
          <a:stretch>
            <a:fillRect/>
          </a:stretch>
        </p:blipFill>
        <p:spPr bwMode="auto">
          <a:xfrm>
            <a:off x="4500562" y="6286501"/>
            <a:ext cx="2196704" cy="2476500"/>
          </a:xfrm>
          <a:prstGeom prst="rect">
            <a:avLst/>
          </a:prstGeom>
          <a:noFill/>
          <a:ln w="9525">
            <a:noFill/>
            <a:miter lim="800000"/>
            <a:headEnd/>
            <a:tailEnd/>
          </a:ln>
        </p:spPr>
      </p:pic>
      <p:pic>
        <p:nvPicPr>
          <p:cNvPr id="21510" name="Picture 8" descr="http://www.siapress.ru/images/news/main/40697.jpg"/>
          <p:cNvPicPr>
            <a:picLocks noChangeAspect="1" noChangeArrowheads="1"/>
          </p:cNvPicPr>
          <p:nvPr/>
        </p:nvPicPr>
        <p:blipFill>
          <a:blip r:embed="rId3"/>
          <a:srcRect/>
          <a:stretch>
            <a:fillRect/>
          </a:stretch>
        </p:blipFill>
        <p:spPr bwMode="auto">
          <a:xfrm>
            <a:off x="4500563" y="1714500"/>
            <a:ext cx="2089547" cy="3083984"/>
          </a:xfrm>
          <a:prstGeom prst="rect">
            <a:avLst/>
          </a:prstGeom>
          <a:noFill/>
          <a:ln w="9525">
            <a:noFill/>
            <a:miter lim="800000"/>
            <a:headEnd/>
            <a:tailEnd/>
          </a:ln>
        </p:spPr>
      </p:pic>
      <p:pic>
        <p:nvPicPr>
          <p:cNvPr id="21511" name="Picture 10" descr="http://uristprofy.ru/wp-content/uploads/2016/04/nalogovye-schtrafy.jpg"/>
          <p:cNvPicPr>
            <a:picLocks noChangeAspect="1" noChangeArrowheads="1"/>
          </p:cNvPicPr>
          <p:nvPr/>
        </p:nvPicPr>
        <p:blipFill>
          <a:blip r:embed="rId4"/>
          <a:srcRect/>
          <a:stretch>
            <a:fillRect/>
          </a:stretch>
        </p:blipFill>
        <p:spPr bwMode="auto">
          <a:xfrm>
            <a:off x="4607719" y="4476751"/>
            <a:ext cx="2035969"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 name="Picture 2" descr="http://img-fotki.yandex.ru/get/5903/moon-light311.16/0_63628_a2542b8a_L.jpg"/>
          <p:cNvPicPr>
            <a:picLocks noChangeAspect="1" noChangeArrowheads="1"/>
          </p:cNvPicPr>
          <p:nvPr/>
        </p:nvPicPr>
        <p:blipFill>
          <a:blip r:embed="rId3"/>
          <a:srcRect/>
          <a:stretch>
            <a:fillRect/>
          </a:stretch>
        </p:blipFill>
        <p:spPr bwMode="auto">
          <a:xfrm>
            <a:off x="5947173" y="1524000"/>
            <a:ext cx="787003" cy="1176867"/>
          </a:xfrm>
          <a:prstGeom prst="rect">
            <a:avLst/>
          </a:prstGeom>
          <a:blipFill dpi="0" rotWithShape="1">
            <a:blip r:embed="rId4">
              <a:alphaModFix amt="0"/>
            </a:blip>
            <a:srcRect/>
            <a:tile tx="0" ty="0" sx="100000" sy="100000" flip="none" algn="tl"/>
          </a:blipFill>
          <a:effectLst>
            <a:outerShdw blurRad="50800" dist="50800" dir="5400000" algn="ctr" rotWithShape="0">
              <a:srgbClr val="000000">
                <a:alpha val="0"/>
              </a:srgbClr>
            </a:outerShdw>
          </a:effectLst>
        </p:spPr>
      </p:pic>
      <p:sp>
        <p:nvSpPr>
          <p:cNvPr id="3074" name="Прямоугольник 2"/>
          <p:cNvSpPr>
            <a:spLocks noChangeArrowheads="1"/>
          </p:cNvSpPr>
          <p:nvPr/>
        </p:nvSpPr>
        <p:spPr bwMode="auto">
          <a:xfrm>
            <a:off x="375047" y="381001"/>
            <a:ext cx="6209109" cy="2631490"/>
          </a:xfrm>
          <a:prstGeom prst="rect">
            <a:avLst/>
          </a:prstGeom>
          <a:noFill/>
          <a:ln w="9525">
            <a:noFill/>
            <a:miter lim="800000"/>
            <a:headEnd/>
            <a:tailEnd/>
          </a:ln>
          <a:effectLst>
            <a:outerShdw blurRad="50800" dist="50800" dir="5400000" algn="ctr" rotWithShape="0">
              <a:srgbClr val="000000">
                <a:alpha val="0"/>
              </a:srgbClr>
            </a:outerShdw>
          </a:effectLst>
        </p:spPr>
        <p:txBody>
          <a:bodyPr>
            <a:spAutoFit/>
          </a:bodyPr>
          <a:lstStyle/>
          <a:p>
            <a:pPr algn="ctr">
              <a:defRPr/>
            </a:pPr>
            <a:r>
              <a:rPr lang="ru-RU" dirty="0"/>
              <a:t> </a:t>
            </a:r>
            <a:r>
              <a:rPr lang="ru-RU" sz="2800" b="1" dirty="0">
                <a:solidFill>
                  <a:srgbClr val="C00000"/>
                </a:solidFill>
                <a:latin typeface="Times New Roman" pitchFamily="18" charset="0"/>
                <a:cs typeface="Times New Roman" pitchFamily="18" charset="0"/>
              </a:rPr>
              <a:t>Уважаемые жители </a:t>
            </a:r>
            <a:r>
              <a:rPr lang="ru-RU" sz="2800" b="1" dirty="0" err="1">
                <a:solidFill>
                  <a:srgbClr val="C00000"/>
                </a:solidFill>
                <a:latin typeface="Times New Roman" pitchFamily="18" charset="0"/>
                <a:cs typeface="Times New Roman" pitchFamily="18" charset="0"/>
              </a:rPr>
              <a:t>Яковлевского</a:t>
            </a:r>
            <a:r>
              <a:rPr lang="ru-RU" sz="2800" b="1" dirty="0">
                <a:solidFill>
                  <a:srgbClr val="C00000"/>
                </a:solidFill>
                <a:latin typeface="Times New Roman" pitchFamily="18" charset="0"/>
                <a:cs typeface="Times New Roman" pitchFamily="18" charset="0"/>
              </a:rPr>
              <a:t> района</a:t>
            </a:r>
            <a:r>
              <a:rPr lang="ru-RU" sz="2400" b="1" dirty="0">
                <a:solidFill>
                  <a:srgbClr val="C00000"/>
                </a:solidFill>
                <a:latin typeface="Times New Roman" pitchFamily="18" charset="0"/>
                <a:cs typeface="Aharoni" pitchFamily="2" charset="-79"/>
              </a:rPr>
              <a:t>!</a:t>
            </a:r>
            <a:r>
              <a:rPr lang="ru-RU" sz="2400" b="1" dirty="0">
                <a:latin typeface="Times New Roman" pitchFamily="18" charset="0"/>
                <a:cs typeface="Aharoni" pitchFamily="2" charset="-79"/>
              </a:rPr>
              <a:t>      </a:t>
            </a:r>
          </a:p>
          <a:p>
            <a:pPr algn="ctr">
              <a:defRPr/>
            </a:pPr>
            <a:endParaRPr lang="ru-RU" sz="2400" b="1" dirty="0">
              <a:latin typeface="Times New Roman" pitchFamily="18" charset="0"/>
              <a:cs typeface="Aharoni" pitchFamily="2" charset="-79"/>
            </a:endParaRPr>
          </a:p>
          <a:p>
            <a:pPr>
              <a:defRPr/>
            </a:pPr>
            <a:r>
              <a:rPr lang="ru-RU" sz="2100" dirty="0">
                <a:latin typeface="Times New Roman" pitchFamily="18" charset="0"/>
                <a:cs typeface="Times New Roman" pitchFamily="18" charset="0"/>
              </a:rPr>
              <a:t>Представляем вам в краткой и доступной форме основные </a:t>
            </a:r>
          </a:p>
          <a:p>
            <a:pPr>
              <a:defRPr/>
            </a:pPr>
            <a:r>
              <a:rPr lang="ru-RU" sz="2100" dirty="0">
                <a:latin typeface="Times New Roman" pitchFamily="18" charset="0"/>
                <a:cs typeface="Times New Roman" pitchFamily="18" charset="0"/>
              </a:rPr>
              <a:t>параметры исполнения бюджета района за </a:t>
            </a:r>
            <a:r>
              <a:rPr lang="ru-RU" sz="2100" dirty="0" smtClean="0">
                <a:latin typeface="Times New Roman" pitchFamily="18" charset="0"/>
                <a:cs typeface="Times New Roman" pitchFamily="18" charset="0"/>
              </a:rPr>
              <a:t> 2021 год.</a:t>
            </a:r>
            <a:endParaRPr lang="ru-RU" sz="2100" dirty="0">
              <a:latin typeface="Times New Roman" pitchFamily="18" charset="0"/>
              <a:cs typeface="Times New Roman" pitchFamily="18" charset="0"/>
            </a:endParaRPr>
          </a:p>
          <a:p>
            <a:pPr algn="just">
              <a:defRPr/>
            </a:pPr>
            <a:r>
              <a:rPr lang="ru-RU" sz="2200" dirty="0">
                <a:latin typeface="Times New Roman" pitchFamily="18" charset="0"/>
                <a:cs typeface="Times New Roman" pitchFamily="18" charset="0"/>
              </a:rPr>
              <a:t>        </a:t>
            </a:r>
            <a:endParaRPr lang="ru-RU" sz="2200" dirty="0"/>
          </a:p>
        </p:txBody>
      </p:sp>
      <p:sp>
        <p:nvSpPr>
          <p:cNvPr id="3" name="圆角矩形 10"/>
          <p:cNvSpPr/>
          <p:nvPr/>
        </p:nvSpPr>
        <p:spPr>
          <a:xfrm>
            <a:off x="321469" y="5429251"/>
            <a:ext cx="6375797" cy="5715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Дефицит бюджета - превышение расходов бюджета над его доходами</a:t>
            </a:r>
            <a:endParaRPr lang="zh-CN" altLang="en-US" sz="1400" dirty="0">
              <a:solidFill>
                <a:schemeClr val="tx1"/>
              </a:solidFill>
              <a:latin typeface="Times New Roman" pitchFamily="18" charset="0"/>
              <a:cs typeface="Times New Roman" pitchFamily="18" charset="0"/>
            </a:endParaRPr>
          </a:p>
        </p:txBody>
      </p:sp>
      <p:sp>
        <p:nvSpPr>
          <p:cNvPr id="13317" name="Прямоугольник 3"/>
          <p:cNvSpPr>
            <a:spLocks noChangeArrowheads="1"/>
          </p:cNvSpPr>
          <p:nvPr/>
        </p:nvSpPr>
        <p:spPr bwMode="auto">
          <a:xfrm>
            <a:off x="2196703" y="2500298"/>
            <a:ext cx="3293594" cy="523220"/>
          </a:xfrm>
          <a:prstGeom prst="rect">
            <a:avLst/>
          </a:prstGeom>
          <a:noFill/>
          <a:ln w="9525">
            <a:noFill/>
            <a:miter lim="800000"/>
            <a:headEnd/>
            <a:tailEnd/>
          </a:ln>
        </p:spPr>
        <p:txBody>
          <a:bodyPr wrap="square">
            <a:spAutoFit/>
          </a:bodyPr>
          <a:lstStyle/>
          <a:p>
            <a:r>
              <a:rPr lang="ru-RU" sz="2800" b="1" dirty="0">
                <a:solidFill>
                  <a:srgbClr val="C00000"/>
                </a:solidFill>
                <a:latin typeface="Times New Roman" pitchFamily="18" charset="0"/>
                <a:cs typeface="Times New Roman" pitchFamily="18" charset="0"/>
              </a:rPr>
              <a:t>Основные понятия</a:t>
            </a:r>
            <a:endParaRPr lang="ru-RU" sz="2800" b="1" dirty="0">
              <a:solidFill>
                <a:srgbClr val="C00000"/>
              </a:solidFill>
            </a:endParaRPr>
          </a:p>
        </p:txBody>
      </p:sp>
      <p:sp>
        <p:nvSpPr>
          <p:cNvPr id="5" name="圆角矩形 8"/>
          <p:cNvSpPr/>
          <p:nvPr/>
        </p:nvSpPr>
        <p:spPr>
          <a:xfrm>
            <a:off x="321469" y="2952751"/>
            <a:ext cx="6375797"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zh-CN" altLang="en-US" sz="1400" dirty="0">
              <a:solidFill>
                <a:schemeClr val="tx1"/>
              </a:solidFill>
              <a:latin typeface="Times New Roman" pitchFamily="18" charset="0"/>
              <a:cs typeface="Times New Roman" pitchFamily="18" charset="0"/>
            </a:endParaRPr>
          </a:p>
        </p:txBody>
      </p:sp>
      <p:sp>
        <p:nvSpPr>
          <p:cNvPr id="6" name="圆角矩形 9"/>
          <p:cNvSpPr/>
          <p:nvPr/>
        </p:nvSpPr>
        <p:spPr>
          <a:xfrm>
            <a:off x="321469" y="3905251"/>
            <a:ext cx="6375797" cy="5715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ru-RU" sz="1400" dirty="0">
                <a:solidFill>
                  <a:schemeClr val="tx1"/>
                </a:solidFill>
                <a:latin typeface="Times New Roman" pitchFamily="18" charset="0"/>
                <a:cs typeface="Times New Roman" pitchFamily="18" charset="0"/>
              </a:rPr>
              <a:t>Доходы бюджета - денежные средства поступающие в бюджет</a:t>
            </a:r>
            <a:endParaRPr lang="zh-CN" altLang="en-US" sz="1400" dirty="0">
              <a:solidFill>
                <a:schemeClr val="tx1"/>
              </a:solidFill>
              <a:latin typeface="Times New Roman" pitchFamily="18" charset="0"/>
              <a:cs typeface="Times New Roman" pitchFamily="18" charset="0"/>
            </a:endParaRPr>
          </a:p>
        </p:txBody>
      </p:sp>
      <p:sp>
        <p:nvSpPr>
          <p:cNvPr id="7" name="圆角矩形 10"/>
          <p:cNvSpPr/>
          <p:nvPr/>
        </p:nvSpPr>
        <p:spPr>
          <a:xfrm>
            <a:off x="321469" y="4667251"/>
            <a:ext cx="6375797" cy="57150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ru-RU" sz="1400" dirty="0">
                <a:solidFill>
                  <a:schemeClr val="tx1"/>
                </a:solidFill>
                <a:latin typeface="Times New Roman" pitchFamily="18" charset="0"/>
                <a:cs typeface="Times New Roman" pitchFamily="18" charset="0"/>
              </a:rPr>
              <a:t>Расходы бюджета - денежные средства, выплачиваемые из бюджета</a:t>
            </a:r>
            <a:endParaRPr lang="zh-CN" altLang="en-US" sz="1400" dirty="0">
              <a:solidFill>
                <a:schemeClr val="tx1"/>
              </a:solidFill>
              <a:latin typeface="Times New Roman" pitchFamily="18" charset="0"/>
              <a:cs typeface="Times New Roman" pitchFamily="18" charset="0"/>
            </a:endParaRPr>
          </a:p>
        </p:txBody>
      </p:sp>
      <p:sp>
        <p:nvSpPr>
          <p:cNvPr id="8" name="圆角矩形 10"/>
          <p:cNvSpPr/>
          <p:nvPr/>
        </p:nvSpPr>
        <p:spPr>
          <a:xfrm>
            <a:off x="321469" y="6191251"/>
            <a:ext cx="6375797" cy="571500"/>
          </a:xfrm>
          <a:prstGeom prst="roundRect">
            <a:avLst/>
          </a:prstGeom>
          <a:solidFill>
            <a:srgbClr val="DADA46"/>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ru-RU" sz="1400" dirty="0" err="1">
                <a:solidFill>
                  <a:schemeClr val="tx1"/>
                </a:solidFill>
                <a:latin typeface="Times New Roman" pitchFamily="18" charset="0"/>
                <a:cs typeface="Times New Roman" pitchFamily="18" charset="0"/>
              </a:rPr>
              <a:t>Профицит</a:t>
            </a:r>
            <a:r>
              <a:rPr lang="ru-RU" sz="1400" dirty="0">
                <a:solidFill>
                  <a:schemeClr val="tx1"/>
                </a:solidFill>
                <a:latin typeface="Times New Roman" pitchFamily="18" charset="0"/>
                <a:cs typeface="Times New Roman" pitchFamily="18" charset="0"/>
              </a:rPr>
              <a:t> бюджета - превышение доходов бюджета над его расходами</a:t>
            </a:r>
            <a:endParaRPr lang="zh-CN" altLang="en-US" sz="1400" dirty="0">
              <a:solidFill>
                <a:schemeClr val="tx1"/>
              </a:solidFill>
              <a:latin typeface="Times New Roman" pitchFamily="18" charset="0"/>
              <a:cs typeface="Times New Roman" pitchFamily="18" charset="0"/>
            </a:endParaRPr>
          </a:p>
        </p:txBody>
      </p:sp>
      <p:sp>
        <p:nvSpPr>
          <p:cNvPr id="9" name="圆角矩形 10"/>
          <p:cNvSpPr/>
          <p:nvPr/>
        </p:nvSpPr>
        <p:spPr>
          <a:xfrm>
            <a:off x="321469" y="8001000"/>
            <a:ext cx="6375797" cy="7620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ru-RU" sz="1400" dirty="0">
                <a:solidFill>
                  <a:schemeClr val="tx1"/>
                </a:solidFill>
                <a:latin typeface="Times New Roman" pitchFamily="18" charset="0"/>
                <a:cs typeface="Times New Roman" pitchFamily="18" charset="0"/>
              </a:rPr>
              <a:t>Межбюджетные трансферты - средства, предоставляемые одним бюджетом бюджетной системы другому бюджету бюджетной системы</a:t>
            </a:r>
            <a:endParaRPr lang="zh-CN" altLang="en-US" sz="1400" dirty="0">
              <a:solidFill>
                <a:schemeClr val="tx1"/>
              </a:solidFill>
              <a:latin typeface="Times New Roman" pitchFamily="18" charset="0"/>
              <a:cs typeface="Times New Roman" pitchFamily="18" charset="0"/>
            </a:endParaRPr>
          </a:p>
        </p:txBody>
      </p:sp>
      <p:sp>
        <p:nvSpPr>
          <p:cNvPr id="10" name="Line 4"/>
          <p:cNvSpPr>
            <a:spLocks noChangeShapeType="1"/>
          </p:cNvSpPr>
          <p:nvPr/>
        </p:nvSpPr>
        <p:spPr bwMode="auto">
          <a:xfrm>
            <a:off x="321469" y="1238251"/>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sp>
        <p:nvSpPr>
          <p:cNvPr id="12" name="圆角矩形 10"/>
          <p:cNvSpPr/>
          <p:nvPr/>
        </p:nvSpPr>
        <p:spPr>
          <a:xfrm>
            <a:off x="321469" y="6953252"/>
            <a:ext cx="6375797" cy="857249"/>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ru-RU" sz="1400" dirty="0">
                <a:solidFill>
                  <a:schemeClr val="tx1"/>
                </a:solidFill>
                <a:latin typeface="Times New Roman" pitchFamily="18" charset="0"/>
                <a:cs typeface="Times New Roman" pitchFamily="18" charset="0"/>
              </a:rPr>
              <a:t>Бюджетный кредит - это форма финансирования бюджетных расходов, которая предусматривает предоставление средств бюджету на возвратной и возмездной основах </a:t>
            </a:r>
            <a:endParaRPr lang="zh-CN" altLang="en-US" sz="1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Заголовок 1"/>
          <p:cNvSpPr>
            <a:spLocks noGrp="1"/>
          </p:cNvSpPr>
          <p:nvPr>
            <p:ph type="title"/>
          </p:nvPr>
        </p:nvSpPr>
        <p:spPr/>
        <p:txBody>
          <a:bodyPr/>
          <a:lstStyle/>
          <a:p>
            <a:endParaRPr lang="ru-RU" dirty="0" smtClean="0"/>
          </a:p>
        </p:txBody>
      </p:sp>
      <p:sp>
        <p:nvSpPr>
          <p:cNvPr id="6" name="Скругленный прямоугольник 5"/>
          <p:cNvSpPr/>
          <p:nvPr/>
        </p:nvSpPr>
        <p:spPr>
          <a:xfrm>
            <a:off x="214290" y="476221"/>
            <a:ext cx="6482999" cy="1524011"/>
          </a:xfrm>
          <a:prstGeom prst="roundRect">
            <a:avLst/>
          </a:prstGeom>
          <a:gradFill flip="none" rotWithShape="1">
            <a:gsLst>
              <a:gs pos="0">
                <a:schemeClr val="accent5">
                  <a:lumMod val="40000"/>
                  <a:lumOff val="60000"/>
                </a:schemeClr>
              </a:gs>
              <a:gs pos="79000">
                <a:schemeClr val="accent5">
                  <a:lumMod val="60000"/>
                  <a:lumOff val="40000"/>
                </a:schemeClr>
              </a:gs>
              <a:gs pos="100000">
                <a:schemeClr val="accent5">
                  <a:lumMod val="75000"/>
                </a:schemeClr>
              </a:gs>
            </a:gsLst>
            <a:path path="shape">
              <a:fillToRect l="50000" t="50000" r="50000" b="50000"/>
            </a:path>
            <a:tileRect/>
          </a:gra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fontAlgn="auto">
              <a:spcBef>
                <a:spcPts val="0"/>
              </a:spcBef>
              <a:spcAft>
                <a:spcPts val="0"/>
              </a:spcAft>
              <a:defRPr/>
            </a:pPr>
            <a:r>
              <a:rPr lang="ru-RU" sz="2200" b="1" i="1" dirty="0">
                <a:solidFill>
                  <a:srgbClr val="C00000"/>
                </a:solidFill>
                <a:effectLst>
                  <a:outerShdw blurRad="38100" dist="38100" dir="2700000" algn="tl">
                    <a:srgbClr val="000000">
                      <a:alpha val="43137"/>
                    </a:srgbClr>
                  </a:outerShdw>
                </a:effectLst>
                <a:latin typeface="Bookman Old Style" pitchFamily="18" charset="0"/>
              </a:rPr>
              <a:t>Поступление безвозмездных поступлений в бюджет </a:t>
            </a:r>
            <a:r>
              <a:rPr lang="ru-RU" sz="2200" b="1" i="1" dirty="0" err="1">
                <a:solidFill>
                  <a:srgbClr val="C00000"/>
                </a:solidFill>
                <a:effectLst>
                  <a:outerShdw blurRad="38100" dist="38100" dir="2700000" algn="tl">
                    <a:srgbClr val="000000">
                      <a:alpha val="43137"/>
                    </a:srgbClr>
                  </a:outerShdw>
                </a:effectLst>
                <a:latin typeface="Bookman Old Style" pitchFamily="18" charset="0"/>
              </a:rPr>
              <a:t>Яковлевского</a:t>
            </a:r>
            <a:r>
              <a:rPr lang="ru-RU" sz="2200" b="1" i="1" dirty="0">
                <a:solidFill>
                  <a:srgbClr val="C00000"/>
                </a:solidFill>
                <a:effectLst>
                  <a:outerShdw blurRad="38100" dist="38100" dir="2700000" algn="tl">
                    <a:srgbClr val="000000">
                      <a:alpha val="43137"/>
                    </a:srgbClr>
                  </a:outerShdw>
                </a:effectLst>
                <a:latin typeface="Bookman Old Style" pitchFamily="18" charset="0"/>
              </a:rPr>
              <a:t> района </a:t>
            </a:r>
            <a:r>
              <a:rPr lang="ru-RU" sz="2200" b="1" i="1" dirty="0" smtClean="0">
                <a:solidFill>
                  <a:srgbClr val="C00000"/>
                </a:solidFill>
                <a:effectLst>
                  <a:outerShdw blurRad="38100" dist="38100" dir="2700000" algn="tl">
                    <a:srgbClr val="000000">
                      <a:alpha val="43137"/>
                    </a:srgbClr>
                  </a:outerShdw>
                </a:effectLst>
                <a:latin typeface="Bookman Old Style" pitchFamily="18" charset="0"/>
              </a:rPr>
              <a:t>за 2021 год</a:t>
            </a:r>
            <a:endParaRPr lang="ru-RU" sz="2200" b="1" i="1" dirty="0">
              <a:solidFill>
                <a:srgbClr val="C00000"/>
              </a:solidFill>
              <a:effectLst>
                <a:outerShdw blurRad="38100" dist="38100" dir="2700000" algn="tl">
                  <a:srgbClr val="000000">
                    <a:alpha val="43137"/>
                  </a:srgbClr>
                </a:outerShdw>
              </a:effectLst>
              <a:latin typeface="Bookman Old Style" pitchFamily="18" charset="0"/>
            </a:endParaRPr>
          </a:p>
        </p:txBody>
      </p:sp>
      <p:graphicFrame>
        <p:nvGraphicFramePr>
          <p:cNvPr id="7170" name="Содержимое 6"/>
          <p:cNvGraphicFramePr>
            <a:graphicFrameLocks noGrp="1"/>
          </p:cNvGraphicFramePr>
          <p:nvPr>
            <p:ph idx="1"/>
          </p:nvPr>
        </p:nvGraphicFramePr>
        <p:xfrm>
          <a:off x="161925" y="2201863"/>
          <a:ext cx="6467475" cy="3435350"/>
        </p:xfrm>
        <a:graphic>
          <a:graphicData uri="http://schemas.openxmlformats.org/presentationml/2006/ole">
            <p:oleObj spid="_x0000_s7170" name="Worksheet" r:id="rId4" imgW="8401134" imgH="4467150" progId="Excel.Sheet.8">
              <p:embed/>
            </p:oleObj>
          </a:graphicData>
        </a:graphic>
      </p:graphicFrame>
      <p:pic>
        <p:nvPicPr>
          <p:cNvPr id="44035" name="Picture 3"/>
          <p:cNvPicPr>
            <a:picLocks noChangeAspect="1" noChangeArrowheads="1"/>
          </p:cNvPicPr>
          <p:nvPr/>
        </p:nvPicPr>
        <p:blipFill>
          <a:blip r:embed="rId5"/>
          <a:srcRect/>
          <a:stretch>
            <a:fillRect/>
          </a:stretch>
        </p:blipFill>
        <p:spPr bwMode="auto">
          <a:xfrm>
            <a:off x="285729" y="3000364"/>
            <a:ext cx="3286148" cy="4333887"/>
          </a:xfrm>
          <a:prstGeom prst="rect">
            <a:avLst/>
          </a:prstGeom>
          <a:noFill/>
          <a:ln w="9525">
            <a:noFill/>
            <a:miter lim="800000"/>
            <a:headEnd/>
            <a:tailEnd/>
          </a:ln>
          <a:effectLst>
            <a:outerShdw blurRad="50800" dist="50800" dir="5400000" algn="ctr" rotWithShape="0">
              <a:schemeClr val="bg1"/>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0" y="190501"/>
            <a:ext cx="6858000" cy="776817"/>
          </a:xfrm>
        </p:spPr>
        <p:txBody>
          <a:bodyPr/>
          <a:lstStyle/>
          <a:p>
            <a:r>
              <a:rPr lang="ru-RU" sz="2600" dirty="0" smtClean="0">
                <a:latin typeface="Arial" charset="0"/>
                <a:cs typeface="Arial" charset="0"/>
              </a:rPr>
              <a:t/>
            </a:r>
            <a:br>
              <a:rPr lang="ru-RU" sz="2600" dirty="0" smtClean="0">
                <a:latin typeface="Arial" charset="0"/>
                <a:cs typeface="Arial" charset="0"/>
              </a:rPr>
            </a:br>
            <a:r>
              <a:rPr lang="ru-RU" sz="2600" b="1" dirty="0" smtClean="0">
                <a:solidFill>
                  <a:srgbClr val="C00000"/>
                </a:solidFill>
                <a:latin typeface="Bookman Old Style" pitchFamily="18" charset="0"/>
                <a:cs typeface="Arial" charset="0"/>
              </a:rPr>
              <a:t>РАСХОДЫ бюджета </a:t>
            </a:r>
            <a:r>
              <a:rPr lang="ru-RU" sz="2600" b="1" dirty="0" err="1" smtClean="0">
                <a:solidFill>
                  <a:srgbClr val="C00000"/>
                </a:solidFill>
                <a:latin typeface="Bookman Old Style" pitchFamily="18" charset="0"/>
                <a:cs typeface="Arial" charset="0"/>
              </a:rPr>
              <a:t>Яковлевского</a:t>
            </a:r>
            <a:r>
              <a:rPr lang="ru-RU" sz="2600" b="1" dirty="0" smtClean="0">
                <a:solidFill>
                  <a:srgbClr val="C00000"/>
                </a:solidFill>
                <a:latin typeface="Bookman Old Style" pitchFamily="18" charset="0"/>
                <a:cs typeface="Arial" charset="0"/>
              </a:rPr>
              <a:t> муниципального района </a:t>
            </a:r>
            <a:r>
              <a:rPr lang="ru-RU" sz="2400" b="1" dirty="0" smtClean="0">
                <a:solidFill>
                  <a:srgbClr val="C00000"/>
                </a:solidFill>
                <a:latin typeface="Bookman Old Style" pitchFamily="18" charset="0"/>
                <a:cs typeface="Arial" charset="0"/>
              </a:rPr>
              <a:t>за 2021 год</a:t>
            </a:r>
          </a:p>
        </p:txBody>
      </p:sp>
      <p:sp>
        <p:nvSpPr>
          <p:cNvPr id="8" name="Содержимое 2"/>
          <p:cNvSpPr txBox="1">
            <a:spLocks/>
          </p:cNvSpPr>
          <p:nvPr/>
        </p:nvSpPr>
        <p:spPr bwMode="auto">
          <a:xfrm>
            <a:off x="160735" y="1714500"/>
            <a:ext cx="6450806" cy="762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179388" indent="-179388" algn="ctr">
              <a:spcBef>
                <a:spcPct val="20000"/>
              </a:spcBef>
              <a:buClr>
                <a:srgbClr val="DD7E0E"/>
              </a:buClr>
              <a:buSzPct val="80000"/>
              <a:buFont typeface="Wingdings" pitchFamily="2" charset="2"/>
              <a:buNone/>
              <a:tabLst>
                <a:tab pos="179388" algn="l"/>
              </a:tabLst>
              <a:defRPr/>
            </a:pPr>
            <a:r>
              <a:rPr lang="ru-RU" sz="2400" b="1" dirty="0">
                <a:solidFill>
                  <a:schemeClr val="tx1"/>
                </a:solidFill>
                <a:latin typeface="Times New Roman" pitchFamily="18" charset="0"/>
                <a:cs typeface="Times New Roman" pitchFamily="18" charset="0"/>
              </a:rPr>
              <a:t>Расходы бюджета всего – </a:t>
            </a:r>
            <a:r>
              <a:rPr lang="ru-RU" sz="2400" b="1" dirty="0" smtClean="0">
                <a:solidFill>
                  <a:schemeClr val="tx1"/>
                </a:solidFill>
                <a:latin typeface="Times New Roman" pitchFamily="18" charset="0"/>
                <a:cs typeface="Times New Roman" pitchFamily="18" charset="0"/>
              </a:rPr>
              <a:t>582 055,9 </a:t>
            </a:r>
            <a:r>
              <a:rPr lang="ru-RU" sz="2400" b="1" dirty="0">
                <a:solidFill>
                  <a:schemeClr val="tx1"/>
                </a:solidFill>
                <a:latin typeface="Times New Roman" pitchFamily="18" charset="0"/>
                <a:cs typeface="Times New Roman" pitchFamily="18" charset="0"/>
              </a:rPr>
              <a:t>тыс. рублей</a:t>
            </a:r>
          </a:p>
        </p:txBody>
      </p:sp>
      <p:pic>
        <p:nvPicPr>
          <p:cNvPr id="22532" name="Picture 2"/>
          <p:cNvPicPr>
            <a:picLocks noChangeAspect="1" noChangeArrowheads="1"/>
          </p:cNvPicPr>
          <p:nvPr/>
        </p:nvPicPr>
        <p:blipFill>
          <a:blip r:embed="rId3"/>
          <a:srcRect/>
          <a:stretch>
            <a:fillRect/>
          </a:stretch>
        </p:blipFill>
        <p:spPr bwMode="auto">
          <a:xfrm>
            <a:off x="107157" y="2762251"/>
            <a:ext cx="6607969" cy="1016000"/>
          </a:xfrm>
          <a:prstGeom prst="rect">
            <a:avLst/>
          </a:prstGeom>
          <a:noFill/>
          <a:ln w="9525">
            <a:noFill/>
            <a:miter lim="800000"/>
            <a:headEnd/>
            <a:tailEnd/>
          </a:ln>
        </p:spPr>
      </p:pic>
      <p:sp>
        <p:nvSpPr>
          <p:cNvPr id="22533" name="Прямоугольник 9"/>
          <p:cNvSpPr>
            <a:spLocks noChangeArrowheads="1"/>
          </p:cNvSpPr>
          <p:nvPr/>
        </p:nvSpPr>
        <p:spPr bwMode="auto">
          <a:xfrm>
            <a:off x="0" y="6096001"/>
            <a:ext cx="1232297" cy="923330"/>
          </a:xfrm>
          <a:prstGeom prst="rect">
            <a:avLst/>
          </a:prstGeom>
          <a:noFill/>
          <a:ln w="9525">
            <a:noFill/>
            <a:miter lim="800000"/>
            <a:headEnd/>
            <a:tailEnd/>
          </a:ln>
        </p:spPr>
        <p:txBody>
          <a:bodyPr>
            <a:spAutoFit/>
          </a:bodyPr>
          <a:lstStyle/>
          <a:p>
            <a:endParaRPr lang="ru-RU" sz="1000" b="1" i="1" dirty="0">
              <a:latin typeface="Times New Roman" pitchFamily="18" charset="0"/>
              <a:cs typeface="Times New Roman" pitchFamily="18" charset="0"/>
            </a:endParaRPr>
          </a:p>
          <a:p>
            <a:r>
              <a:rPr lang="ru-RU" sz="1100" b="1" i="1" dirty="0">
                <a:latin typeface="Times New Roman" pitchFamily="18" charset="0"/>
                <a:cs typeface="Times New Roman" pitchFamily="18" charset="0"/>
              </a:rPr>
              <a:t>Общегосударственные вопросы – </a:t>
            </a:r>
            <a:r>
              <a:rPr lang="ru-RU" sz="1100" b="1" i="1" dirty="0" smtClean="0">
                <a:latin typeface="Times New Roman" pitchFamily="18" charset="0"/>
                <a:cs typeface="Times New Roman" pitchFamily="18" charset="0"/>
              </a:rPr>
              <a:t>67 681,9 тыс</a:t>
            </a:r>
            <a:r>
              <a:rPr lang="ru-RU" sz="1100" b="1" i="1" dirty="0">
                <a:latin typeface="Times New Roman" pitchFamily="18" charset="0"/>
                <a:cs typeface="Times New Roman" pitchFamily="18" charset="0"/>
              </a:rPr>
              <a:t>. рублей</a:t>
            </a:r>
          </a:p>
        </p:txBody>
      </p:sp>
      <p:sp>
        <p:nvSpPr>
          <p:cNvPr id="22534" name="Прямоугольник 10"/>
          <p:cNvSpPr>
            <a:spLocks noChangeArrowheads="1"/>
          </p:cNvSpPr>
          <p:nvPr/>
        </p:nvSpPr>
        <p:spPr bwMode="auto">
          <a:xfrm>
            <a:off x="0" y="4476751"/>
            <a:ext cx="1428736" cy="754053"/>
          </a:xfrm>
          <a:prstGeom prst="rect">
            <a:avLst/>
          </a:prstGeom>
          <a:noFill/>
          <a:ln w="9525">
            <a:noFill/>
            <a:miter lim="800000"/>
            <a:headEnd/>
            <a:tailEnd/>
          </a:ln>
        </p:spPr>
        <p:txBody>
          <a:bodyPr wrap="square">
            <a:spAutoFit/>
          </a:bodyPr>
          <a:lstStyle/>
          <a:p>
            <a:endParaRPr lang="ru-RU" sz="1000" b="1" i="1" dirty="0">
              <a:latin typeface="Times New Roman" pitchFamily="18" charset="0"/>
              <a:cs typeface="Times New Roman" pitchFamily="18" charset="0"/>
            </a:endParaRPr>
          </a:p>
          <a:p>
            <a:r>
              <a:rPr lang="ru-RU" sz="1100" b="1" i="1" dirty="0">
                <a:latin typeface="Times New Roman" pitchFamily="18" charset="0"/>
                <a:cs typeface="Times New Roman" pitchFamily="18" charset="0"/>
              </a:rPr>
              <a:t>Национальная оборона – </a:t>
            </a:r>
            <a:r>
              <a:rPr lang="ru-RU" sz="1100" b="1" i="1" dirty="0" smtClean="0">
                <a:latin typeface="Times New Roman" pitchFamily="18" charset="0"/>
                <a:cs typeface="Times New Roman" pitchFamily="18" charset="0"/>
              </a:rPr>
              <a:t>0 тыс</a:t>
            </a:r>
            <a:r>
              <a:rPr lang="ru-RU" sz="1100" b="1" i="1" dirty="0">
                <a:latin typeface="Times New Roman" pitchFamily="18" charset="0"/>
                <a:cs typeface="Times New Roman" pitchFamily="18" charset="0"/>
              </a:rPr>
              <a:t>. рублей</a:t>
            </a:r>
          </a:p>
        </p:txBody>
      </p:sp>
      <p:cxnSp>
        <p:nvCxnSpPr>
          <p:cNvPr id="13" name="Прямая соединительная линия 12"/>
          <p:cNvCxnSpPr/>
          <p:nvPr/>
        </p:nvCxnSpPr>
        <p:spPr>
          <a:xfrm rot="16200000" flipH="1">
            <a:off x="-821531" y="4953000"/>
            <a:ext cx="228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5400000">
            <a:off x="423863" y="4189810"/>
            <a:ext cx="762000"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37" name="Прямоугольник 20"/>
          <p:cNvSpPr>
            <a:spLocks noChangeArrowheads="1"/>
          </p:cNvSpPr>
          <p:nvPr/>
        </p:nvSpPr>
        <p:spPr bwMode="auto">
          <a:xfrm>
            <a:off x="750093" y="7334251"/>
            <a:ext cx="1214438" cy="1261884"/>
          </a:xfrm>
          <a:prstGeom prst="rect">
            <a:avLst/>
          </a:prstGeom>
          <a:noFill/>
          <a:ln w="9525">
            <a:noFill/>
            <a:miter lim="800000"/>
            <a:headEnd/>
            <a:tailEnd/>
          </a:ln>
        </p:spPr>
        <p:txBody>
          <a:bodyPr>
            <a:spAutoFit/>
          </a:bodyPr>
          <a:lstStyle/>
          <a:p>
            <a:endParaRPr lang="ru-RU" sz="1000" b="1" i="1" dirty="0">
              <a:latin typeface="Times New Roman" pitchFamily="18" charset="0"/>
              <a:cs typeface="Times New Roman" pitchFamily="18" charset="0"/>
            </a:endParaRPr>
          </a:p>
          <a:p>
            <a:r>
              <a:rPr lang="ru-RU" sz="1100" b="1" i="1" dirty="0">
                <a:latin typeface="Times New Roman" pitchFamily="18" charset="0"/>
                <a:cs typeface="Times New Roman" pitchFamily="18" charset="0"/>
              </a:rPr>
              <a:t> Национальная безопасность и правоохранительная деятельность – </a:t>
            </a:r>
            <a:r>
              <a:rPr lang="ru-RU" sz="1100" b="1" i="1" dirty="0" smtClean="0">
                <a:latin typeface="Times New Roman" pitchFamily="18" charset="0"/>
                <a:cs typeface="Times New Roman" pitchFamily="18" charset="0"/>
              </a:rPr>
              <a:t>811,1 </a:t>
            </a:r>
            <a:endParaRPr lang="ru-RU" sz="1100" b="1" i="1" dirty="0">
              <a:latin typeface="Times New Roman" pitchFamily="18" charset="0"/>
              <a:cs typeface="Times New Roman" pitchFamily="18" charset="0"/>
            </a:endParaRPr>
          </a:p>
        </p:txBody>
      </p:sp>
      <p:cxnSp>
        <p:nvCxnSpPr>
          <p:cNvPr id="23" name="Прямая соединительная линия 22"/>
          <p:cNvCxnSpPr/>
          <p:nvPr/>
        </p:nvCxnSpPr>
        <p:spPr>
          <a:xfrm rot="16200000" flipH="1">
            <a:off x="-523875" y="5619751"/>
            <a:ext cx="361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39" name="Прямоугольник 24"/>
          <p:cNvSpPr>
            <a:spLocks noChangeArrowheads="1"/>
          </p:cNvSpPr>
          <p:nvPr/>
        </p:nvSpPr>
        <p:spPr bwMode="auto">
          <a:xfrm>
            <a:off x="1400176" y="4521200"/>
            <a:ext cx="1100130" cy="1077218"/>
          </a:xfrm>
          <a:prstGeom prst="rect">
            <a:avLst/>
          </a:prstGeom>
          <a:noFill/>
          <a:ln w="9525">
            <a:noFill/>
            <a:miter lim="800000"/>
            <a:headEnd/>
            <a:tailEnd/>
          </a:ln>
        </p:spPr>
        <p:txBody>
          <a:bodyPr wrap="square">
            <a:spAutoFit/>
          </a:bodyPr>
          <a:lstStyle/>
          <a:p>
            <a:endParaRPr lang="ru-RU" sz="1000" b="1" i="1" dirty="0">
              <a:latin typeface="Times New Roman" pitchFamily="18" charset="0"/>
              <a:cs typeface="Times New Roman" pitchFamily="18" charset="0"/>
            </a:endParaRPr>
          </a:p>
          <a:p>
            <a:r>
              <a:rPr lang="ru-RU" sz="1000" b="1" i="1" dirty="0">
                <a:latin typeface="Times New Roman" pitchFamily="18" charset="0"/>
                <a:cs typeface="Times New Roman" pitchFamily="18" charset="0"/>
              </a:rPr>
              <a:t> </a:t>
            </a:r>
            <a:r>
              <a:rPr lang="ru-RU" sz="1100" b="1" i="1" dirty="0">
                <a:latin typeface="Times New Roman" pitchFamily="18" charset="0"/>
                <a:cs typeface="Times New Roman" pitchFamily="18" charset="0"/>
              </a:rPr>
              <a:t>Национальная экономика –    </a:t>
            </a:r>
            <a:r>
              <a:rPr lang="ru-RU" sz="1100" b="1" i="1" dirty="0" smtClean="0">
                <a:latin typeface="Times New Roman" pitchFamily="18" charset="0"/>
                <a:cs typeface="Times New Roman" pitchFamily="18" charset="0"/>
              </a:rPr>
              <a:t>15 685,4 тыс</a:t>
            </a:r>
            <a:r>
              <a:rPr lang="ru-RU" sz="1100" b="1" i="1" dirty="0">
                <a:latin typeface="Times New Roman" pitchFamily="18" charset="0"/>
                <a:cs typeface="Times New Roman" pitchFamily="18" charset="0"/>
              </a:rPr>
              <a:t>. рублей</a:t>
            </a:r>
          </a:p>
        </p:txBody>
      </p:sp>
      <p:cxnSp>
        <p:nvCxnSpPr>
          <p:cNvPr id="27" name="Прямая соединительная линия 26"/>
          <p:cNvCxnSpPr/>
          <p:nvPr/>
        </p:nvCxnSpPr>
        <p:spPr>
          <a:xfrm rot="5400000">
            <a:off x="1388270" y="4189810"/>
            <a:ext cx="762000"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1" name="Прямоугольник 28"/>
          <p:cNvSpPr>
            <a:spLocks noChangeArrowheads="1"/>
          </p:cNvSpPr>
          <p:nvPr/>
        </p:nvSpPr>
        <p:spPr bwMode="auto">
          <a:xfrm>
            <a:off x="1821656" y="5905501"/>
            <a:ext cx="1464468" cy="923330"/>
          </a:xfrm>
          <a:prstGeom prst="rect">
            <a:avLst/>
          </a:prstGeom>
          <a:noFill/>
          <a:ln w="9525">
            <a:noFill/>
            <a:miter lim="800000"/>
            <a:headEnd/>
            <a:tailEnd/>
          </a:ln>
        </p:spPr>
        <p:txBody>
          <a:bodyPr wrap="square">
            <a:spAutoFit/>
          </a:bodyPr>
          <a:lstStyle/>
          <a:p>
            <a:endParaRPr lang="ru-RU" sz="1000" b="1" i="1" dirty="0">
              <a:latin typeface="Times New Roman" pitchFamily="18" charset="0"/>
              <a:cs typeface="Times New Roman" pitchFamily="18" charset="0"/>
            </a:endParaRPr>
          </a:p>
          <a:p>
            <a:r>
              <a:rPr lang="ru-RU" sz="1100" b="1" i="1" dirty="0">
                <a:latin typeface="Times New Roman" pitchFamily="18" charset="0"/>
                <a:cs typeface="Times New Roman" pitchFamily="18" charset="0"/>
              </a:rPr>
              <a:t> Жилищно-коммунальное хозяйство – </a:t>
            </a:r>
            <a:r>
              <a:rPr lang="ru-RU" sz="1100" b="1" i="1" dirty="0" smtClean="0">
                <a:latin typeface="Times New Roman" pitchFamily="18" charset="0"/>
                <a:cs typeface="Times New Roman" pitchFamily="18" charset="0"/>
              </a:rPr>
              <a:t>61 233,1 </a:t>
            </a:r>
            <a:r>
              <a:rPr lang="ru-RU" sz="1100" b="1" i="1" dirty="0">
                <a:latin typeface="Times New Roman" pitchFamily="18" charset="0"/>
                <a:cs typeface="Times New Roman" pitchFamily="18" charset="0"/>
              </a:rPr>
              <a:t>тыс. рублей</a:t>
            </a:r>
          </a:p>
        </p:txBody>
      </p:sp>
      <p:cxnSp>
        <p:nvCxnSpPr>
          <p:cNvPr id="31" name="Прямая соединительная линия 30"/>
          <p:cNvCxnSpPr/>
          <p:nvPr/>
        </p:nvCxnSpPr>
        <p:spPr>
          <a:xfrm rot="5400000">
            <a:off x="1303734" y="4810125"/>
            <a:ext cx="2000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3" name="Прямоугольник 31"/>
          <p:cNvSpPr>
            <a:spLocks noChangeArrowheads="1"/>
          </p:cNvSpPr>
          <p:nvPr/>
        </p:nvSpPr>
        <p:spPr bwMode="auto">
          <a:xfrm>
            <a:off x="2357438" y="4572001"/>
            <a:ext cx="764381" cy="1092607"/>
          </a:xfrm>
          <a:prstGeom prst="rect">
            <a:avLst/>
          </a:prstGeom>
          <a:noFill/>
          <a:ln w="9525">
            <a:noFill/>
            <a:miter lim="800000"/>
            <a:headEnd/>
            <a:tailEnd/>
          </a:ln>
        </p:spPr>
        <p:txBody>
          <a:bodyPr>
            <a:spAutoFit/>
          </a:bodyPr>
          <a:lstStyle/>
          <a:p>
            <a:endParaRPr lang="ru-RU" sz="1000" b="1" i="1" dirty="0">
              <a:latin typeface="Times New Roman" pitchFamily="18" charset="0"/>
              <a:cs typeface="Times New Roman" pitchFamily="18" charset="0"/>
            </a:endParaRPr>
          </a:p>
          <a:p>
            <a:r>
              <a:rPr lang="ru-RU" sz="1100" b="1" i="1" dirty="0">
                <a:latin typeface="Times New Roman" pitchFamily="18" charset="0"/>
                <a:cs typeface="Times New Roman" pitchFamily="18" charset="0"/>
              </a:rPr>
              <a:t> Охрана окружающей среды – 0,00</a:t>
            </a:r>
          </a:p>
        </p:txBody>
      </p:sp>
      <p:cxnSp>
        <p:nvCxnSpPr>
          <p:cNvPr id="34" name="Прямая соединительная линия 33"/>
          <p:cNvCxnSpPr/>
          <p:nvPr/>
        </p:nvCxnSpPr>
        <p:spPr>
          <a:xfrm rot="5400000">
            <a:off x="2202656" y="4286251"/>
            <a:ext cx="952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5" name="Прямоугольник 34"/>
          <p:cNvSpPr>
            <a:spLocks noChangeArrowheads="1"/>
          </p:cNvSpPr>
          <p:nvPr/>
        </p:nvSpPr>
        <p:spPr bwMode="auto">
          <a:xfrm>
            <a:off x="2839641" y="7334251"/>
            <a:ext cx="1446615" cy="584775"/>
          </a:xfrm>
          <a:prstGeom prst="rect">
            <a:avLst/>
          </a:prstGeom>
          <a:noFill/>
          <a:ln w="9525">
            <a:noFill/>
            <a:miter lim="800000"/>
            <a:headEnd/>
            <a:tailEnd/>
          </a:ln>
        </p:spPr>
        <p:txBody>
          <a:bodyPr wrap="square">
            <a:spAutoFit/>
          </a:bodyPr>
          <a:lstStyle/>
          <a:p>
            <a:endParaRPr lang="ru-RU" sz="1000" b="1" i="1" dirty="0">
              <a:latin typeface="Times New Roman" pitchFamily="18" charset="0"/>
              <a:cs typeface="Times New Roman" pitchFamily="18" charset="0"/>
            </a:endParaRPr>
          </a:p>
          <a:p>
            <a:r>
              <a:rPr lang="ru-RU" sz="1000" b="1" i="1" dirty="0">
                <a:latin typeface="Times New Roman" pitchFamily="18" charset="0"/>
                <a:cs typeface="Times New Roman" pitchFamily="18" charset="0"/>
              </a:rPr>
              <a:t> </a:t>
            </a:r>
            <a:r>
              <a:rPr lang="ru-RU" sz="1100" b="1" i="1" dirty="0">
                <a:latin typeface="Times New Roman" pitchFamily="18" charset="0"/>
                <a:cs typeface="Times New Roman" pitchFamily="18" charset="0"/>
              </a:rPr>
              <a:t>Образование –  </a:t>
            </a:r>
            <a:r>
              <a:rPr lang="ru-RU" sz="1100" b="1" i="1" dirty="0" smtClean="0">
                <a:latin typeface="Times New Roman" pitchFamily="18" charset="0"/>
                <a:cs typeface="Times New Roman" pitchFamily="18" charset="0"/>
              </a:rPr>
              <a:t>312 118,3 тыс</a:t>
            </a:r>
            <a:r>
              <a:rPr lang="ru-RU" sz="1100" b="1" i="1" dirty="0">
                <a:latin typeface="Times New Roman" pitchFamily="18" charset="0"/>
                <a:cs typeface="Times New Roman" pitchFamily="18" charset="0"/>
              </a:rPr>
              <a:t>. рублей</a:t>
            </a:r>
          </a:p>
        </p:txBody>
      </p:sp>
      <p:cxnSp>
        <p:nvCxnSpPr>
          <p:cNvPr id="37" name="Прямая соединительная линия 36"/>
          <p:cNvCxnSpPr/>
          <p:nvPr/>
        </p:nvCxnSpPr>
        <p:spPr>
          <a:xfrm rot="16200000" flipH="1">
            <a:off x="1452562" y="5572125"/>
            <a:ext cx="3524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7" name="Прямоугольник 37"/>
          <p:cNvSpPr>
            <a:spLocks noChangeArrowheads="1"/>
          </p:cNvSpPr>
          <p:nvPr/>
        </p:nvSpPr>
        <p:spPr bwMode="auto">
          <a:xfrm>
            <a:off x="3268266" y="4476751"/>
            <a:ext cx="1589494" cy="584775"/>
          </a:xfrm>
          <a:prstGeom prst="rect">
            <a:avLst/>
          </a:prstGeom>
          <a:noFill/>
          <a:ln w="9525">
            <a:noFill/>
            <a:miter lim="800000"/>
            <a:headEnd/>
            <a:tailEnd/>
          </a:ln>
        </p:spPr>
        <p:txBody>
          <a:bodyPr wrap="square">
            <a:spAutoFit/>
          </a:bodyPr>
          <a:lstStyle/>
          <a:p>
            <a:endParaRPr lang="ru-RU" sz="1000" b="1" i="1" dirty="0">
              <a:latin typeface="Times New Roman" pitchFamily="18" charset="0"/>
              <a:cs typeface="Times New Roman" pitchFamily="18" charset="0"/>
            </a:endParaRPr>
          </a:p>
          <a:p>
            <a:r>
              <a:rPr lang="ru-RU" sz="1100" b="1" i="1" dirty="0">
                <a:latin typeface="Times New Roman" pitchFamily="18" charset="0"/>
                <a:cs typeface="Times New Roman" pitchFamily="18" charset="0"/>
              </a:rPr>
              <a:t>Культура –     </a:t>
            </a:r>
            <a:r>
              <a:rPr lang="ru-RU" sz="1100" b="1" i="1" dirty="0" smtClean="0">
                <a:latin typeface="Times New Roman" pitchFamily="18" charset="0"/>
                <a:cs typeface="Times New Roman" pitchFamily="18" charset="0"/>
              </a:rPr>
              <a:t>25 101,9 тыс</a:t>
            </a:r>
            <a:r>
              <a:rPr lang="ru-RU" sz="1100" b="1" i="1" dirty="0">
                <a:latin typeface="Times New Roman" pitchFamily="18" charset="0"/>
                <a:cs typeface="Times New Roman" pitchFamily="18" charset="0"/>
              </a:rPr>
              <a:t>. рублей</a:t>
            </a:r>
          </a:p>
        </p:txBody>
      </p:sp>
      <p:cxnSp>
        <p:nvCxnSpPr>
          <p:cNvPr id="40" name="Прямая соединительная линия 39"/>
          <p:cNvCxnSpPr/>
          <p:nvPr/>
        </p:nvCxnSpPr>
        <p:spPr>
          <a:xfrm rot="5400000">
            <a:off x="3214225" y="4239089"/>
            <a:ext cx="859367"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9" name="Прямоугольник 40"/>
          <p:cNvSpPr>
            <a:spLocks noChangeArrowheads="1"/>
          </p:cNvSpPr>
          <p:nvPr/>
        </p:nvSpPr>
        <p:spPr bwMode="auto">
          <a:xfrm>
            <a:off x="3286125" y="5524500"/>
            <a:ext cx="1143007" cy="584775"/>
          </a:xfrm>
          <a:prstGeom prst="rect">
            <a:avLst/>
          </a:prstGeom>
          <a:noFill/>
          <a:ln w="9525">
            <a:noFill/>
            <a:miter lim="800000"/>
            <a:headEnd/>
            <a:tailEnd/>
          </a:ln>
        </p:spPr>
        <p:txBody>
          <a:bodyPr wrap="square">
            <a:spAutoFit/>
          </a:bodyPr>
          <a:lstStyle/>
          <a:p>
            <a:endParaRPr lang="ru-RU" sz="1000" b="1" i="1" dirty="0">
              <a:latin typeface="Times New Roman" pitchFamily="18" charset="0"/>
              <a:cs typeface="Times New Roman" pitchFamily="18" charset="0"/>
            </a:endParaRPr>
          </a:p>
          <a:p>
            <a:r>
              <a:rPr lang="ru-RU" sz="1100" b="1" i="1" dirty="0">
                <a:latin typeface="Times New Roman" pitchFamily="18" charset="0"/>
                <a:cs typeface="Times New Roman" pitchFamily="18" charset="0"/>
              </a:rPr>
              <a:t>Здравоохранение – 0,00</a:t>
            </a:r>
          </a:p>
        </p:txBody>
      </p:sp>
      <p:cxnSp>
        <p:nvCxnSpPr>
          <p:cNvPr id="43" name="Прямая соединительная линия 42"/>
          <p:cNvCxnSpPr/>
          <p:nvPr/>
        </p:nvCxnSpPr>
        <p:spPr>
          <a:xfrm rot="16200000" flipH="1">
            <a:off x="3119438" y="4762500"/>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1" name="Прямоугольник 46"/>
          <p:cNvSpPr>
            <a:spLocks noChangeArrowheads="1"/>
          </p:cNvSpPr>
          <p:nvPr/>
        </p:nvSpPr>
        <p:spPr bwMode="auto">
          <a:xfrm>
            <a:off x="3286124" y="6477000"/>
            <a:ext cx="1718073" cy="584775"/>
          </a:xfrm>
          <a:prstGeom prst="rect">
            <a:avLst/>
          </a:prstGeom>
          <a:noFill/>
          <a:ln w="9525">
            <a:noFill/>
            <a:miter lim="800000"/>
            <a:headEnd/>
            <a:tailEnd/>
          </a:ln>
        </p:spPr>
        <p:txBody>
          <a:bodyPr wrap="square">
            <a:spAutoFit/>
          </a:bodyPr>
          <a:lstStyle/>
          <a:p>
            <a:endParaRPr lang="ru-RU" sz="1000" b="1" i="1" dirty="0">
              <a:latin typeface="Times New Roman" pitchFamily="18" charset="0"/>
              <a:cs typeface="Times New Roman" pitchFamily="18" charset="0"/>
            </a:endParaRPr>
          </a:p>
          <a:p>
            <a:r>
              <a:rPr lang="ru-RU" sz="1100" b="1" i="1" dirty="0">
                <a:latin typeface="Times New Roman" pitchFamily="18" charset="0"/>
                <a:cs typeface="Times New Roman" pitchFamily="18" charset="0"/>
              </a:rPr>
              <a:t>Социальная политика –  </a:t>
            </a:r>
            <a:r>
              <a:rPr lang="ru-RU" sz="1100" b="1" i="1" dirty="0" smtClean="0">
                <a:latin typeface="Times New Roman" pitchFamily="18" charset="0"/>
                <a:cs typeface="Times New Roman" pitchFamily="18" charset="0"/>
              </a:rPr>
              <a:t>73 046,9 тыс</a:t>
            </a:r>
            <a:r>
              <a:rPr lang="ru-RU" sz="1100" b="1" i="1" dirty="0">
                <a:latin typeface="Times New Roman" pitchFamily="18" charset="0"/>
                <a:cs typeface="Times New Roman" pitchFamily="18" charset="0"/>
              </a:rPr>
              <a:t>. рублей</a:t>
            </a:r>
          </a:p>
        </p:txBody>
      </p:sp>
      <p:cxnSp>
        <p:nvCxnSpPr>
          <p:cNvPr id="49" name="Прямая соединительная линия 48"/>
          <p:cNvCxnSpPr/>
          <p:nvPr/>
        </p:nvCxnSpPr>
        <p:spPr>
          <a:xfrm rot="16200000" flipH="1">
            <a:off x="3274219" y="5143500"/>
            <a:ext cx="266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3" name="Прямоугольник 50"/>
          <p:cNvSpPr>
            <a:spLocks noChangeArrowheads="1"/>
          </p:cNvSpPr>
          <p:nvPr/>
        </p:nvSpPr>
        <p:spPr bwMode="auto">
          <a:xfrm>
            <a:off x="4357694" y="5334001"/>
            <a:ext cx="1285884" cy="769441"/>
          </a:xfrm>
          <a:prstGeom prst="rect">
            <a:avLst/>
          </a:prstGeom>
          <a:noFill/>
          <a:ln w="9525">
            <a:noFill/>
            <a:miter lim="800000"/>
            <a:headEnd/>
            <a:tailEnd/>
          </a:ln>
        </p:spPr>
        <p:txBody>
          <a:bodyPr wrap="square">
            <a:spAutoFit/>
          </a:bodyPr>
          <a:lstStyle/>
          <a:p>
            <a:r>
              <a:rPr lang="ru-RU" sz="1100" b="1" i="1" dirty="0">
                <a:latin typeface="Times New Roman" pitchFamily="18" charset="0"/>
                <a:cs typeface="Times New Roman" pitchFamily="18" charset="0"/>
              </a:rPr>
              <a:t> Физическая культура и спорт – </a:t>
            </a:r>
            <a:r>
              <a:rPr lang="ru-RU" sz="1100" b="1" i="1" dirty="0" smtClean="0">
                <a:latin typeface="Times New Roman" pitchFamily="18" charset="0"/>
                <a:cs typeface="Times New Roman" pitchFamily="18" charset="0"/>
              </a:rPr>
              <a:t>1 854,2 тыс</a:t>
            </a:r>
            <a:r>
              <a:rPr lang="ru-RU" sz="1100" b="1" i="1" dirty="0">
                <a:latin typeface="Times New Roman" pitchFamily="18" charset="0"/>
                <a:cs typeface="Times New Roman" pitchFamily="18" charset="0"/>
              </a:rPr>
              <a:t>. рублей</a:t>
            </a:r>
          </a:p>
        </p:txBody>
      </p:sp>
      <p:cxnSp>
        <p:nvCxnSpPr>
          <p:cNvPr id="53" name="Прямая соединительная линия 52"/>
          <p:cNvCxnSpPr/>
          <p:nvPr/>
        </p:nvCxnSpPr>
        <p:spPr>
          <a:xfrm rot="16200000" flipH="1">
            <a:off x="4309666" y="4536679"/>
            <a:ext cx="1460500" cy="7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5" name="Прямоугольник 53"/>
          <p:cNvSpPr>
            <a:spLocks noChangeArrowheads="1"/>
          </p:cNvSpPr>
          <p:nvPr/>
        </p:nvSpPr>
        <p:spPr bwMode="auto">
          <a:xfrm>
            <a:off x="5143500" y="6477001"/>
            <a:ext cx="1357334" cy="923330"/>
          </a:xfrm>
          <a:prstGeom prst="rect">
            <a:avLst/>
          </a:prstGeom>
          <a:noFill/>
          <a:ln w="9525">
            <a:noFill/>
            <a:miter lim="800000"/>
            <a:headEnd/>
            <a:tailEnd/>
          </a:ln>
        </p:spPr>
        <p:txBody>
          <a:bodyPr wrap="square">
            <a:spAutoFit/>
          </a:bodyPr>
          <a:lstStyle/>
          <a:p>
            <a:endParaRPr lang="ru-RU" sz="1000" b="1" i="1" dirty="0">
              <a:latin typeface="Times New Roman" pitchFamily="18" charset="0"/>
              <a:cs typeface="Times New Roman" pitchFamily="18" charset="0"/>
            </a:endParaRPr>
          </a:p>
          <a:p>
            <a:r>
              <a:rPr lang="ru-RU" sz="1000" b="1" i="1" dirty="0">
                <a:latin typeface="Times New Roman" pitchFamily="18" charset="0"/>
                <a:cs typeface="Times New Roman" pitchFamily="18" charset="0"/>
              </a:rPr>
              <a:t> </a:t>
            </a:r>
            <a:r>
              <a:rPr lang="ru-RU" sz="1100" b="1" i="1" dirty="0">
                <a:latin typeface="Times New Roman" pitchFamily="18" charset="0"/>
                <a:cs typeface="Times New Roman" pitchFamily="18" charset="0"/>
              </a:rPr>
              <a:t>Средства массовой информации – </a:t>
            </a:r>
            <a:r>
              <a:rPr lang="ru-RU" sz="1100" b="1" i="1" dirty="0" smtClean="0">
                <a:latin typeface="Times New Roman" pitchFamily="18" charset="0"/>
                <a:cs typeface="Times New Roman" pitchFamily="18" charset="0"/>
              </a:rPr>
              <a:t>3 829,8 тыс</a:t>
            </a:r>
            <a:r>
              <a:rPr lang="ru-RU" sz="1100" b="1" i="1" dirty="0">
                <a:latin typeface="Times New Roman" pitchFamily="18" charset="0"/>
                <a:cs typeface="Times New Roman" pitchFamily="18" charset="0"/>
              </a:rPr>
              <a:t>. рублей</a:t>
            </a:r>
          </a:p>
        </p:txBody>
      </p:sp>
      <p:cxnSp>
        <p:nvCxnSpPr>
          <p:cNvPr id="56" name="Прямая соединительная линия 55"/>
          <p:cNvCxnSpPr/>
          <p:nvPr/>
        </p:nvCxnSpPr>
        <p:spPr>
          <a:xfrm rot="5400000">
            <a:off x="4286846" y="5190530"/>
            <a:ext cx="2571749"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7" name="Прямоугольник 56"/>
          <p:cNvSpPr>
            <a:spLocks noChangeArrowheads="1"/>
          </p:cNvSpPr>
          <p:nvPr/>
        </p:nvSpPr>
        <p:spPr bwMode="auto">
          <a:xfrm>
            <a:off x="5464969" y="7810501"/>
            <a:ext cx="1285875" cy="1092607"/>
          </a:xfrm>
          <a:prstGeom prst="rect">
            <a:avLst/>
          </a:prstGeom>
          <a:noFill/>
          <a:ln w="9525">
            <a:noFill/>
            <a:miter lim="800000"/>
            <a:headEnd/>
            <a:tailEnd/>
          </a:ln>
        </p:spPr>
        <p:txBody>
          <a:bodyPr>
            <a:spAutoFit/>
          </a:bodyPr>
          <a:lstStyle/>
          <a:p>
            <a:endParaRPr lang="ru-RU" sz="1000" b="1" i="1" dirty="0">
              <a:latin typeface="Times New Roman" pitchFamily="18" charset="0"/>
              <a:cs typeface="Times New Roman" pitchFamily="18" charset="0"/>
            </a:endParaRPr>
          </a:p>
          <a:p>
            <a:r>
              <a:rPr lang="ru-RU" sz="1000" b="1" i="1" dirty="0">
                <a:latin typeface="Times New Roman" pitchFamily="18" charset="0"/>
                <a:cs typeface="Times New Roman" pitchFamily="18" charset="0"/>
              </a:rPr>
              <a:t> </a:t>
            </a:r>
            <a:r>
              <a:rPr lang="ru-RU" sz="1100" b="1" i="1" dirty="0">
                <a:latin typeface="Times New Roman" pitchFamily="18" charset="0"/>
                <a:cs typeface="Times New Roman" pitchFamily="18" charset="0"/>
              </a:rPr>
              <a:t>Обслуживание государственного муниципального долга – </a:t>
            </a:r>
            <a:r>
              <a:rPr lang="ru-RU" sz="1100" b="1" i="1" dirty="0" smtClean="0">
                <a:latin typeface="Times New Roman" pitchFamily="18" charset="0"/>
                <a:cs typeface="Times New Roman" pitchFamily="18" charset="0"/>
              </a:rPr>
              <a:t>99,0 тыс</a:t>
            </a:r>
            <a:r>
              <a:rPr lang="ru-RU" sz="1100" b="1" i="1" dirty="0">
                <a:latin typeface="Times New Roman" pitchFamily="18" charset="0"/>
                <a:cs typeface="Times New Roman" pitchFamily="18" charset="0"/>
              </a:rPr>
              <a:t>. рублей</a:t>
            </a:r>
          </a:p>
        </p:txBody>
      </p:sp>
      <p:cxnSp>
        <p:nvCxnSpPr>
          <p:cNvPr id="59" name="Прямая соединительная линия 58"/>
          <p:cNvCxnSpPr/>
          <p:nvPr/>
        </p:nvCxnSpPr>
        <p:spPr>
          <a:xfrm rot="5400000">
            <a:off x="3899298" y="5953125"/>
            <a:ext cx="40957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9" name="Прямоугольник 61"/>
          <p:cNvSpPr>
            <a:spLocks noChangeArrowheads="1"/>
          </p:cNvSpPr>
          <p:nvPr/>
        </p:nvSpPr>
        <p:spPr bwMode="auto">
          <a:xfrm>
            <a:off x="5572140" y="4813301"/>
            <a:ext cx="1285860" cy="1585049"/>
          </a:xfrm>
          <a:prstGeom prst="rect">
            <a:avLst/>
          </a:prstGeom>
          <a:noFill/>
          <a:ln w="9525">
            <a:noFill/>
            <a:miter lim="800000"/>
            <a:headEnd/>
            <a:tailEnd/>
          </a:ln>
        </p:spPr>
        <p:txBody>
          <a:bodyPr wrap="square">
            <a:spAutoFit/>
          </a:bodyPr>
          <a:lstStyle/>
          <a:p>
            <a:endParaRPr lang="ru-RU" sz="1000" b="1" i="1" dirty="0">
              <a:latin typeface="Times New Roman" pitchFamily="18" charset="0"/>
              <a:cs typeface="Times New Roman" pitchFamily="18" charset="0"/>
            </a:endParaRPr>
          </a:p>
          <a:p>
            <a:r>
              <a:rPr lang="ru-RU" sz="1000" b="1" i="1" dirty="0">
                <a:latin typeface="Times New Roman" pitchFamily="18" charset="0"/>
                <a:cs typeface="Times New Roman" pitchFamily="18" charset="0"/>
              </a:rPr>
              <a:t> </a:t>
            </a:r>
            <a:r>
              <a:rPr lang="ru-RU" sz="1100" b="1" i="1" dirty="0">
                <a:latin typeface="Times New Roman" pitchFamily="18" charset="0"/>
                <a:cs typeface="Times New Roman" pitchFamily="18" charset="0"/>
              </a:rPr>
              <a:t>Межбюджетные трансферты общего характера (дотации) –       </a:t>
            </a:r>
            <a:r>
              <a:rPr lang="ru-RU" sz="1100" b="1" i="1" dirty="0" smtClean="0">
                <a:latin typeface="Times New Roman" pitchFamily="18" charset="0"/>
                <a:cs typeface="Times New Roman" pitchFamily="18" charset="0"/>
              </a:rPr>
              <a:t>20 594,01тыс</a:t>
            </a:r>
            <a:r>
              <a:rPr lang="ru-RU" sz="1100" b="1" i="1" dirty="0">
                <a:latin typeface="Times New Roman" pitchFamily="18" charset="0"/>
                <a:cs typeface="Times New Roman" pitchFamily="18" charset="0"/>
              </a:rPr>
              <a:t>. рублей</a:t>
            </a:r>
          </a:p>
        </p:txBody>
      </p:sp>
      <p:cxnSp>
        <p:nvCxnSpPr>
          <p:cNvPr id="64" name="Прямая соединительная линия 63"/>
          <p:cNvCxnSpPr/>
          <p:nvPr/>
        </p:nvCxnSpPr>
        <p:spPr>
          <a:xfrm rot="5400000">
            <a:off x="5810846" y="4523781"/>
            <a:ext cx="1238249"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Line 4"/>
          <p:cNvSpPr>
            <a:spLocks noChangeShapeType="1"/>
          </p:cNvSpPr>
          <p:nvPr/>
        </p:nvSpPr>
        <p:spPr bwMode="auto">
          <a:xfrm>
            <a:off x="214313" y="1524000"/>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107157" y="142844"/>
            <a:ext cx="6590110" cy="1500198"/>
          </a:xfrm>
        </p:spPr>
        <p:txBody>
          <a:bodyPr/>
          <a:lstStyle/>
          <a:p>
            <a:r>
              <a:rPr lang="ru-RU" sz="2200" b="1" dirty="0" smtClean="0">
                <a:solidFill>
                  <a:srgbClr val="C00000"/>
                </a:solidFill>
                <a:latin typeface="Bookman Old Style" pitchFamily="18" charset="0"/>
              </a:rPr>
              <a:t>Исполнение плана бюджета </a:t>
            </a:r>
            <a:r>
              <a:rPr lang="ru-RU" sz="2200" b="1" dirty="0" err="1" smtClean="0">
                <a:solidFill>
                  <a:srgbClr val="C00000"/>
                </a:solidFill>
                <a:latin typeface="Bookman Old Style" pitchFamily="18" charset="0"/>
              </a:rPr>
              <a:t>Яковлевского</a:t>
            </a:r>
            <a:r>
              <a:rPr lang="ru-RU" sz="2200" b="1" dirty="0" smtClean="0">
                <a:solidFill>
                  <a:srgbClr val="C00000"/>
                </a:solidFill>
                <a:latin typeface="Bookman Old Style" pitchFamily="18" charset="0"/>
              </a:rPr>
              <a:t> муниципального района по расходам в разрезе основных разделов и подразделов</a:t>
            </a:r>
            <a:br>
              <a:rPr lang="ru-RU" sz="2200" b="1" dirty="0" smtClean="0">
                <a:solidFill>
                  <a:srgbClr val="C00000"/>
                </a:solidFill>
                <a:latin typeface="Bookman Old Style" pitchFamily="18" charset="0"/>
              </a:rPr>
            </a:br>
            <a:r>
              <a:rPr lang="ru-RU" sz="2200" b="1" dirty="0" smtClean="0">
                <a:solidFill>
                  <a:srgbClr val="C00000"/>
                </a:solidFill>
                <a:latin typeface="Bookman Old Style" pitchFamily="18" charset="0"/>
              </a:rPr>
              <a:t>                 за  2021 год         </a:t>
            </a:r>
            <a:r>
              <a:rPr lang="ru-RU" sz="1600" b="1" dirty="0" smtClean="0">
                <a:latin typeface="Bookman Old Style" pitchFamily="18" charset="0"/>
              </a:rPr>
              <a:t>тыс.руб.</a:t>
            </a:r>
            <a:r>
              <a:rPr lang="ru-RU" sz="2800" b="1" dirty="0" smtClean="0"/>
              <a:t/>
            </a:r>
            <a:br>
              <a:rPr lang="ru-RU" sz="2800" b="1" dirty="0" smtClean="0"/>
            </a:br>
            <a:endParaRPr lang="ru-RU" sz="2800" b="1" dirty="0" smtClean="0"/>
          </a:p>
        </p:txBody>
      </p:sp>
      <p:pic>
        <p:nvPicPr>
          <p:cNvPr id="23555" name="Рисунок 1"/>
          <p:cNvPicPr>
            <a:picLocks noChangeAspect="1"/>
          </p:cNvPicPr>
          <p:nvPr/>
        </p:nvPicPr>
        <p:blipFill>
          <a:blip r:embed="rId2"/>
          <a:srcRect/>
          <a:stretch>
            <a:fillRect/>
          </a:stretch>
        </p:blipFill>
        <p:spPr bwMode="auto">
          <a:xfrm>
            <a:off x="267891" y="1905000"/>
            <a:ext cx="6375797" cy="6572251"/>
          </a:xfrm>
          <a:prstGeom prst="rect">
            <a:avLst/>
          </a:prstGeom>
          <a:noFill/>
          <a:ln w="9525">
            <a:noFill/>
            <a:miter lim="800000"/>
            <a:headEnd/>
            <a:tailEnd/>
          </a:ln>
        </p:spPr>
      </p:pic>
      <p:graphicFrame>
        <p:nvGraphicFramePr>
          <p:cNvPr id="4" name="Объект 3"/>
          <p:cNvGraphicFramePr>
            <a:graphicFrameLocks noGrp="1"/>
          </p:cNvGraphicFramePr>
          <p:nvPr>
            <p:ph idx="1"/>
          </p:nvPr>
        </p:nvGraphicFramePr>
        <p:xfrm>
          <a:off x="214266" y="1714481"/>
          <a:ext cx="6643734" cy="7142946"/>
        </p:xfrm>
        <a:graphic>
          <a:graphicData uri="http://schemas.openxmlformats.org/drawingml/2006/table">
            <a:tbl>
              <a:tblPr/>
              <a:tblGrid>
                <a:gridCol w="445812"/>
                <a:gridCol w="2768922"/>
                <a:gridCol w="1285884"/>
                <a:gridCol w="1143008"/>
                <a:gridCol w="1000108"/>
              </a:tblGrid>
              <a:tr h="75837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400" b="1" i="0" u="none" strike="noStrike" cap="none" normalizeH="0" baseline="0" dirty="0" err="1" smtClean="0">
                          <a:ln>
                            <a:noFill/>
                          </a:ln>
                          <a:solidFill>
                            <a:srgbClr val="000000"/>
                          </a:solidFill>
                          <a:effectLst/>
                          <a:latin typeface="Times New Roman" pitchFamily="18" charset="0"/>
                          <a:cs typeface="Times New Roman" pitchFamily="18" charset="0"/>
                        </a:rPr>
                        <a:t>п</a:t>
                      </a: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ru-RU" sz="1400" b="1" i="0" u="none" strike="noStrike" cap="none" normalizeH="0" baseline="0" dirty="0" err="1" smtClean="0">
                          <a:ln>
                            <a:noFill/>
                          </a:ln>
                          <a:solidFill>
                            <a:srgbClr val="000000"/>
                          </a:solidFill>
                          <a:effectLst/>
                          <a:latin typeface="Times New Roman" pitchFamily="18" charset="0"/>
                          <a:cs typeface="Times New Roman" pitchFamily="18" charset="0"/>
                        </a:rPr>
                        <a:t>п</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Утвержденные бюджетные назначения</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Исполненные расходы</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Процент исполнения</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4495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Общегосударственные вопросы</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67 792,81</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67 681,95</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99,84</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4495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Национальная безопасность</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811,14</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811,14</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100,00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4495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Национальная экономика</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21 293,29</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15 685,38</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73,66</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5084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Жилищно-коммунальное хозяйство</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61 665,54</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61 233,15</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99,30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46094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5</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Образование</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312 574,61</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312 118,27</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99,85</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54346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6</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Культура, кинематография</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25 857,98</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25 101,89</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97,08</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6853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7</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Социальная политика</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74 190,44</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73 046,96</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98,46</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4495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Физическая культура и спорт</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1 854,22</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1 854,22</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100,00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60303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9</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Средства массовой информации</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3 829,85</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3 829,85</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100,00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549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Обслуживание муниципального долга</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99.00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99,00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100,00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8641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11</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Межбюджетные трансферты общего характера бюджетам муниципальных образований</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20 594,10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20 594,10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100,00</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r h="3715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4676" marR="4676" marT="831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Всего расходов</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590 562,97</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582 055,92</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98,56</a:t>
                      </a:r>
                    </a:p>
                  </a:txBody>
                  <a:tcPr marL="4676" marR="4676" marT="831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7000"/>
                          </a:srgbClr>
                        </a:gs>
                        <a:gs pos="50000">
                          <a:srgbClr val="C2D1ED"/>
                        </a:gs>
                        <a:gs pos="100000">
                          <a:srgbClr val="E1E8F5"/>
                        </a:gs>
                      </a:gsLst>
                      <a:lin ang="5400000" scaled="1"/>
                    </a:gradFill>
                  </a:tcPr>
                </a:tc>
              </a:tr>
            </a:tbl>
          </a:graphicData>
        </a:graphic>
      </p:graphicFrame>
      <p:sp>
        <p:nvSpPr>
          <p:cNvPr id="5" name="Line 4"/>
          <p:cNvSpPr>
            <a:spLocks noChangeShapeType="1"/>
          </p:cNvSpPr>
          <p:nvPr/>
        </p:nvSpPr>
        <p:spPr bwMode="auto">
          <a:xfrm>
            <a:off x="214313" y="1524000"/>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Заголовок 1"/>
          <p:cNvSpPr>
            <a:spLocks noGrp="1"/>
          </p:cNvSpPr>
          <p:nvPr>
            <p:ph type="title"/>
          </p:nvPr>
        </p:nvSpPr>
        <p:spPr>
          <a:xfrm>
            <a:off x="107157" y="190500"/>
            <a:ext cx="6536531" cy="1524000"/>
          </a:xfrm>
        </p:spPr>
        <p:txBody>
          <a:bodyPr/>
          <a:lstStyle/>
          <a:p>
            <a:r>
              <a:rPr lang="ru-RU" sz="2800" b="1" dirty="0" smtClean="0">
                <a:solidFill>
                  <a:srgbClr val="C00000"/>
                </a:solidFill>
                <a:latin typeface="Bookman Old Style" pitchFamily="18" charset="0"/>
              </a:rPr>
              <a:t>Структура расходов бюджета </a:t>
            </a:r>
            <a:r>
              <a:rPr lang="ru-RU" sz="2800" b="1" dirty="0" err="1" smtClean="0">
                <a:solidFill>
                  <a:srgbClr val="C00000"/>
                </a:solidFill>
                <a:latin typeface="Bookman Old Style" pitchFamily="18" charset="0"/>
              </a:rPr>
              <a:t>Яковлевского</a:t>
            </a:r>
            <a:r>
              <a:rPr lang="ru-RU" sz="2800" b="1" dirty="0" smtClean="0">
                <a:solidFill>
                  <a:srgbClr val="C00000"/>
                </a:solidFill>
                <a:latin typeface="Bookman Old Style" pitchFamily="18" charset="0"/>
              </a:rPr>
              <a:t> муниципального района </a:t>
            </a:r>
            <a:br>
              <a:rPr lang="ru-RU" sz="2800" b="1" dirty="0" smtClean="0">
                <a:solidFill>
                  <a:srgbClr val="C00000"/>
                </a:solidFill>
                <a:latin typeface="Bookman Old Style" pitchFamily="18" charset="0"/>
              </a:rPr>
            </a:br>
            <a:r>
              <a:rPr lang="ru-RU" sz="2800" b="1" dirty="0" smtClean="0">
                <a:solidFill>
                  <a:srgbClr val="C00000"/>
                </a:solidFill>
                <a:latin typeface="Bookman Old Style" pitchFamily="18" charset="0"/>
              </a:rPr>
              <a:t>за  2021 год </a:t>
            </a:r>
          </a:p>
        </p:txBody>
      </p:sp>
      <p:graphicFrame>
        <p:nvGraphicFramePr>
          <p:cNvPr id="8194" name="Объект 3"/>
          <p:cNvGraphicFramePr>
            <a:graphicFrameLocks noGrp="1"/>
          </p:cNvGraphicFramePr>
          <p:nvPr>
            <p:ph idx="1"/>
          </p:nvPr>
        </p:nvGraphicFramePr>
        <p:xfrm>
          <a:off x="142852" y="1904981"/>
          <a:ext cx="6600839" cy="7096175"/>
        </p:xfrm>
        <a:graphic>
          <a:graphicData uri="http://schemas.openxmlformats.org/presentationml/2006/ole">
            <p:oleObj spid="_x0000_s8194" name="Worksheet" r:id="rId3" imgW="5286502" imgH="6048270" progId="Excel.Sheet.8">
              <p:embed/>
            </p:oleObj>
          </a:graphicData>
        </a:graphic>
      </p:graphicFrame>
      <p:sp>
        <p:nvSpPr>
          <p:cNvPr id="4" name="Line 4"/>
          <p:cNvSpPr>
            <a:spLocks noChangeShapeType="1"/>
          </p:cNvSpPr>
          <p:nvPr/>
        </p:nvSpPr>
        <p:spPr bwMode="auto">
          <a:xfrm>
            <a:off x="267891" y="1809751"/>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5"/>
          <p:cNvPicPr>
            <a:picLocks noChangeAspect="1" noChangeArrowheads="1"/>
          </p:cNvPicPr>
          <p:nvPr/>
        </p:nvPicPr>
        <p:blipFill>
          <a:blip r:embed="rId2"/>
          <a:srcRect/>
          <a:stretch>
            <a:fillRect/>
          </a:stretch>
        </p:blipFill>
        <p:spPr bwMode="auto">
          <a:xfrm>
            <a:off x="214312" y="2000251"/>
            <a:ext cx="6482954" cy="6858000"/>
          </a:xfrm>
          <a:prstGeom prst="rect">
            <a:avLst/>
          </a:prstGeom>
          <a:noFill/>
          <a:ln w="9525">
            <a:noFill/>
            <a:miter lim="800000"/>
            <a:headEnd/>
            <a:tailEnd/>
          </a:ln>
        </p:spPr>
      </p:pic>
      <p:pic>
        <p:nvPicPr>
          <p:cNvPr id="24579" name="Picture 14" descr="http://mw2.google.com/mw-panoramio/photos/medium/21255307.jpg"/>
          <p:cNvPicPr>
            <a:picLocks noChangeAspect="1" noChangeArrowheads="1"/>
          </p:cNvPicPr>
          <p:nvPr/>
        </p:nvPicPr>
        <p:blipFill>
          <a:blip r:embed="rId3"/>
          <a:srcRect/>
          <a:stretch>
            <a:fillRect/>
          </a:stretch>
        </p:blipFill>
        <p:spPr bwMode="auto">
          <a:xfrm>
            <a:off x="2143125" y="5048251"/>
            <a:ext cx="1884760" cy="2190749"/>
          </a:xfrm>
          <a:prstGeom prst="rect">
            <a:avLst/>
          </a:prstGeom>
          <a:noFill/>
          <a:ln w="9525">
            <a:noFill/>
            <a:miter lim="800000"/>
            <a:headEnd/>
            <a:tailEnd/>
          </a:ln>
        </p:spPr>
      </p:pic>
      <p:sp>
        <p:nvSpPr>
          <p:cNvPr id="24580" name="Text Box 8"/>
          <p:cNvSpPr txBox="1">
            <a:spLocks noChangeArrowheads="1"/>
          </p:cNvSpPr>
          <p:nvPr/>
        </p:nvSpPr>
        <p:spPr bwMode="auto">
          <a:xfrm>
            <a:off x="6682979" y="0"/>
            <a:ext cx="284052" cy="200055"/>
          </a:xfrm>
          <a:prstGeom prst="rect">
            <a:avLst/>
          </a:prstGeom>
          <a:noFill/>
          <a:ln w="9525">
            <a:noFill/>
            <a:miter lim="800000"/>
            <a:headEnd/>
            <a:tailEnd/>
          </a:ln>
        </p:spPr>
        <p:txBody>
          <a:bodyPr wrap="none">
            <a:spAutoFit/>
          </a:bodyPr>
          <a:lstStyle/>
          <a:p>
            <a:r>
              <a:rPr lang="ru-RU" sz="700" b="1"/>
              <a:t>15</a:t>
            </a:r>
          </a:p>
        </p:txBody>
      </p:sp>
      <p:sp>
        <p:nvSpPr>
          <p:cNvPr id="55305" name="Rectangle 2"/>
          <p:cNvSpPr>
            <a:spLocks noChangeArrowheads="1"/>
          </p:cNvSpPr>
          <p:nvPr/>
        </p:nvSpPr>
        <p:spPr bwMode="auto">
          <a:xfrm>
            <a:off x="696517" y="190500"/>
            <a:ext cx="5793581" cy="1600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r>
              <a:rPr lang="ru-RU" sz="2400" b="1" dirty="0">
                <a:solidFill>
                  <a:srgbClr val="C00000"/>
                </a:solidFill>
                <a:effectLst>
                  <a:outerShdw blurRad="38100" dist="38100" dir="2700000" algn="tl">
                    <a:srgbClr val="C0C0C0"/>
                  </a:outerShdw>
                </a:effectLst>
                <a:latin typeface="Bookman Old Style" pitchFamily="18" charset="0"/>
                <a:cs typeface="Times New Roman" pitchFamily="18" charset="0"/>
              </a:rPr>
              <a:t>Финансирование муниципальных  учреждений </a:t>
            </a:r>
            <a:r>
              <a:rPr lang="ru-RU" sz="2400" b="1" dirty="0" err="1">
                <a:solidFill>
                  <a:srgbClr val="C00000"/>
                </a:solidFill>
                <a:effectLst>
                  <a:outerShdw blurRad="38100" dist="38100" dir="2700000" algn="tl">
                    <a:srgbClr val="C0C0C0"/>
                  </a:outerShdw>
                </a:effectLst>
                <a:latin typeface="Bookman Old Style" pitchFamily="18" charset="0"/>
                <a:cs typeface="Times New Roman" pitchFamily="18" charset="0"/>
              </a:rPr>
              <a:t>Яковлевского</a:t>
            </a:r>
            <a:r>
              <a:rPr lang="ru-RU" sz="2400" b="1" dirty="0">
                <a:solidFill>
                  <a:srgbClr val="C00000"/>
                </a:solidFill>
                <a:effectLst>
                  <a:outerShdw blurRad="38100" dist="38100" dir="2700000" algn="tl">
                    <a:srgbClr val="C0C0C0"/>
                  </a:outerShdw>
                </a:effectLst>
                <a:latin typeface="Bookman Old Style" pitchFamily="18" charset="0"/>
                <a:cs typeface="Times New Roman" pitchFamily="18" charset="0"/>
              </a:rPr>
              <a:t> муниципального района за </a:t>
            </a:r>
            <a:r>
              <a:rPr lang="ru-RU" sz="2400" b="1" dirty="0" smtClean="0">
                <a:solidFill>
                  <a:srgbClr val="C00000"/>
                </a:solidFill>
                <a:effectLst>
                  <a:outerShdw blurRad="38100" dist="38100" dir="2700000" algn="tl">
                    <a:srgbClr val="C0C0C0"/>
                  </a:outerShdw>
                </a:effectLst>
                <a:latin typeface="Bookman Old Style" pitchFamily="18" charset="0"/>
                <a:cs typeface="Times New Roman" pitchFamily="18" charset="0"/>
              </a:rPr>
              <a:t>2021 год</a:t>
            </a:r>
            <a:endParaRPr lang="ru-RU" sz="2400" b="1" dirty="0">
              <a:solidFill>
                <a:srgbClr val="C00000"/>
              </a:solidFill>
              <a:effectLst>
                <a:outerShdw blurRad="38100" dist="38100" dir="2700000" algn="tl">
                  <a:srgbClr val="C0C0C0"/>
                </a:outerShdw>
              </a:effectLst>
              <a:latin typeface="Bookman Old Style" pitchFamily="18" charset="0"/>
              <a:cs typeface="Times New Roman" pitchFamily="18" charset="0"/>
            </a:endParaRPr>
          </a:p>
        </p:txBody>
      </p:sp>
      <p:sp>
        <p:nvSpPr>
          <p:cNvPr id="24582" name="AutoShape 11"/>
          <p:cNvSpPr>
            <a:spLocks noChangeArrowheads="1"/>
          </p:cNvSpPr>
          <p:nvPr/>
        </p:nvSpPr>
        <p:spPr bwMode="auto">
          <a:xfrm>
            <a:off x="3429000" y="2286000"/>
            <a:ext cx="2856310" cy="2952751"/>
          </a:xfrm>
          <a:prstGeom prst="roundRect">
            <a:avLst>
              <a:gd name="adj" fmla="val 16667"/>
            </a:avLst>
          </a:prstGeom>
          <a:gradFill rotWithShape="1">
            <a:gsLst>
              <a:gs pos="0">
                <a:srgbClr val="3366FF"/>
              </a:gs>
              <a:gs pos="50000">
                <a:srgbClr val="6699FF"/>
              </a:gs>
              <a:gs pos="100000">
                <a:srgbClr val="3366FF"/>
              </a:gs>
            </a:gsLst>
            <a:lin ang="5400000" scaled="1"/>
          </a:gradFill>
          <a:ln w="28575" algn="ctr">
            <a:solidFill>
              <a:schemeClr val="tx1"/>
            </a:solidFill>
            <a:round/>
            <a:headEnd/>
            <a:tailEnd/>
          </a:ln>
        </p:spPr>
        <p:txBody>
          <a:bodyPr wrap="none" anchor="ctr"/>
          <a:lstStyle/>
          <a:p>
            <a:pPr algn="ctr"/>
            <a:r>
              <a:rPr lang="ru-RU" b="1" dirty="0">
                <a:solidFill>
                  <a:schemeClr val="bg1"/>
                </a:solidFill>
              </a:rPr>
              <a:t>Казённые учреждения </a:t>
            </a:r>
          </a:p>
          <a:p>
            <a:pPr algn="ctr"/>
            <a:r>
              <a:rPr lang="ru-RU" b="1" dirty="0" smtClean="0">
                <a:solidFill>
                  <a:schemeClr val="bg1"/>
                </a:solidFill>
              </a:rPr>
              <a:t>100 380,8 </a:t>
            </a:r>
            <a:r>
              <a:rPr lang="ru-RU" b="1" dirty="0">
                <a:solidFill>
                  <a:schemeClr val="bg1"/>
                </a:solidFill>
              </a:rPr>
              <a:t>тыс. руб. </a:t>
            </a:r>
          </a:p>
          <a:p>
            <a:pPr algn="ctr"/>
            <a:endParaRPr lang="ru-RU" b="1" dirty="0">
              <a:solidFill>
                <a:schemeClr val="bg1"/>
              </a:solidFill>
            </a:endParaRPr>
          </a:p>
        </p:txBody>
      </p:sp>
      <p:sp>
        <p:nvSpPr>
          <p:cNvPr id="24583" name="AutoShape 12"/>
          <p:cNvSpPr>
            <a:spLocks noChangeArrowheads="1"/>
          </p:cNvSpPr>
          <p:nvPr/>
        </p:nvSpPr>
        <p:spPr bwMode="auto">
          <a:xfrm>
            <a:off x="428625" y="2190751"/>
            <a:ext cx="2714623" cy="2857500"/>
          </a:xfrm>
          <a:prstGeom prst="roundRect">
            <a:avLst>
              <a:gd name="adj" fmla="val 16667"/>
            </a:avLst>
          </a:prstGeom>
          <a:gradFill rotWithShape="1">
            <a:gsLst>
              <a:gs pos="0">
                <a:srgbClr val="3366FF"/>
              </a:gs>
              <a:gs pos="50000">
                <a:srgbClr val="6699FF"/>
              </a:gs>
              <a:gs pos="100000">
                <a:srgbClr val="3366FF"/>
              </a:gs>
            </a:gsLst>
            <a:lin ang="5400000" scaled="1"/>
          </a:gradFill>
          <a:ln w="28575" algn="ctr">
            <a:solidFill>
              <a:schemeClr val="tx1"/>
            </a:solidFill>
            <a:round/>
            <a:headEnd/>
            <a:tailEnd/>
          </a:ln>
        </p:spPr>
        <p:txBody>
          <a:bodyPr wrap="none" anchor="ctr"/>
          <a:lstStyle/>
          <a:p>
            <a:pPr algn="ctr"/>
            <a:r>
              <a:rPr lang="ru-RU" b="1" dirty="0">
                <a:solidFill>
                  <a:schemeClr val="bg1"/>
                </a:solidFill>
              </a:rPr>
              <a:t>Бюджетные</a:t>
            </a:r>
          </a:p>
          <a:p>
            <a:pPr algn="ctr"/>
            <a:r>
              <a:rPr lang="ru-RU" b="1" dirty="0">
                <a:solidFill>
                  <a:schemeClr val="bg1"/>
                </a:solidFill>
              </a:rPr>
              <a:t> учреждения</a:t>
            </a:r>
          </a:p>
          <a:p>
            <a:pPr algn="ctr"/>
            <a:r>
              <a:rPr lang="ru-RU" b="1" dirty="0" smtClean="0">
                <a:solidFill>
                  <a:schemeClr val="bg1"/>
                </a:solidFill>
              </a:rPr>
              <a:t>175 101,8 </a:t>
            </a:r>
            <a:r>
              <a:rPr lang="ru-RU" b="1" dirty="0">
                <a:solidFill>
                  <a:schemeClr val="bg1"/>
                </a:solidFill>
              </a:rPr>
              <a:t>тыс. руб.  </a:t>
            </a:r>
          </a:p>
        </p:txBody>
      </p:sp>
      <p:sp>
        <p:nvSpPr>
          <p:cNvPr id="10" name="Line 4"/>
          <p:cNvSpPr>
            <a:spLocks noChangeShapeType="1"/>
          </p:cNvSpPr>
          <p:nvPr/>
        </p:nvSpPr>
        <p:spPr bwMode="auto">
          <a:xfrm>
            <a:off x="321469" y="1809751"/>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pic>
        <p:nvPicPr>
          <p:cNvPr id="24585" name="Picture 12" descr="http://img3.proshkolu.ru/content/media/pic/std/2000000/1793000/1792505-d01779822b7ba532.jpg"/>
          <p:cNvPicPr>
            <a:picLocks noChangeAspect="1" noChangeArrowheads="1"/>
          </p:cNvPicPr>
          <p:nvPr/>
        </p:nvPicPr>
        <p:blipFill>
          <a:blip r:embed="rId4"/>
          <a:srcRect/>
          <a:stretch>
            <a:fillRect/>
          </a:stretch>
        </p:blipFill>
        <p:spPr bwMode="auto">
          <a:xfrm>
            <a:off x="267891" y="6000751"/>
            <a:ext cx="2000250" cy="2667000"/>
          </a:xfrm>
          <a:prstGeom prst="rect">
            <a:avLst/>
          </a:prstGeom>
          <a:noFill/>
          <a:ln w="9525">
            <a:noFill/>
            <a:miter lim="800000"/>
            <a:headEnd/>
            <a:tailEnd/>
          </a:ln>
        </p:spPr>
      </p:pic>
      <p:pic>
        <p:nvPicPr>
          <p:cNvPr id="24586" name="Picture 12" descr="https://go3.imgsmail.ru/imgpreview?key=78b0ab76e9ec038&amp;mb=imgdb_preview_2004"/>
          <p:cNvPicPr>
            <a:picLocks noChangeAspect="1" noChangeArrowheads="1"/>
          </p:cNvPicPr>
          <p:nvPr/>
        </p:nvPicPr>
        <p:blipFill>
          <a:blip r:embed="rId5"/>
          <a:srcRect/>
          <a:stretch>
            <a:fillRect/>
          </a:stretch>
        </p:blipFill>
        <p:spPr bwMode="auto">
          <a:xfrm>
            <a:off x="3482579" y="6953251"/>
            <a:ext cx="1704975" cy="1809749"/>
          </a:xfrm>
          <a:prstGeom prst="rect">
            <a:avLst/>
          </a:prstGeom>
          <a:noFill/>
          <a:ln w="9525">
            <a:noFill/>
            <a:miter lim="800000"/>
            <a:headEnd/>
            <a:tailEnd/>
          </a:ln>
        </p:spPr>
      </p:pic>
      <p:pic>
        <p:nvPicPr>
          <p:cNvPr id="24587" name="Picture 16" descr="https://schoolotzyv.ru/images/schools/80824/7b16c52a4db7c3880aff41e1e8dd4ba8.jpg"/>
          <p:cNvPicPr>
            <a:picLocks noChangeAspect="1" noChangeArrowheads="1"/>
          </p:cNvPicPr>
          <p:nvPr/>
        </p:nvPicPr>
        <p:blipFill>
          <a:blip r:embed="rId6"/>
          <a:srcRect/>
          <a:stretch>
            <a:fillRect/>
          </a:stretch>
        </p:blipFill>
        <p:spPr bwMode="auto">
          <a:xfrm>
            <a:off x="5036344" y="5524501"/>
            <a:ext cx="1571625" cy="2095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yakcrb.ru/upload/000/u1/001/8202dac7.jpg"/>
          <p:cNvPicPr>
            <a:picLocks noChangeAspect="1" noChangeArrowheads="1"/>
          </p:cNvPicPr>
          <p:nvPr/>
        </p:nvPicPr>
        <p:blipFill>
          <a:blip r:embed="rId2"/>
          <a:srcRect/>
          <a:stretch>
            <a:fillRect/>
          </a:stretch>
        </p:blipFill>
        <p:spPr bwMode="auto">
          <a:xfrm>
            <a:off x="3750469" y="5810251"/>
            <a:ext cx="2946797" cy="2952749"/>
          </a:xfrm>
          <a:prstGeom prst="rect">
            <a:avLst/>
          </a:prstGeom>
          <a:noFill/>
          <a:ln w="9525">
            <a:noFill/>
            <a:miter lim="800000"/>
            <a:headEnd/>
            <a:tailEnd/>
          </a:ln>
        </p:spPr>
      </p:pic>
      <p:sp>
        <p:nvSpPr>
          <p:cNvPr id="25603" name="Прямоугольник 1"/>
          <p:cNvSpPr>
            <a:spLocks noChangeArrowheads="1"/>
          </p:cNvSpPr>
          <p:nvPr/>
        </p:nvSpPr>
        <p:spPr bwMode="auto">
          <a:xfrm>
            <a:off x="267892" y="190501"/>
            <a:ext cx="6268640" cy="923330"/>
          </a:xfrm>
          <a:prstGeom prst="rect">
            <a:avLst/>
          </a:prstGeom>
          <a:noFill/>
          <a:ln w="9525">
            <a:noFill/>
            <a:miter lim="800000"/>
            <a:headEnd/>
            <a:tailEnd/>
          </a:ln>
        </p:spPr>
        <p:txBody>
          <a:bodyPr>
            <a:spAutoFit/>
          </a:bodyPr>
          <a:lstStyle/>
          <a:p>
            <a:pPr algn="ctr"/>
            <a:r>
              <a:rPr lang="ru-RU" b="1" dirty="0">
                <a:solidFill>
                  <a:srgbClr val="C00000"/>
                </a:solidFill>
                <a:latin typeface="Bookman Old Style" pitchFamily="18" charset="0"/>
              </a:rPr>
              <a:t>Расходы бюджета </a:t>
            </a:r>
            <a:r>
              <a:rPr lang="ru-RU" b="1" dirty="0" err="1">
                <a:solidFill>
                  <a:srgbClr val="C00000"/>
                </a:solidFill>
                <a:latin typeface="Bookman Old Style" pitchFamily="18" charset="0"/>
              </a:rPr>
              <a:t>Яковлевского</a:t>
            </a:r>
            <a:r>
              <a:rPr lang="ru-RU" b="1" dirty="0">
                <a:solidFill>
                  <a:srgbClr val="C00000"/>
                </a:solidFill>
                <a:latin typeface="Bookman Old Style" pitchFamily="18" charset="0"/>
              </a:rPr>
              <a:t> муниципального района </a:t>
            </a:r>
            <a:r>
              <a:rPr lang="ru-RU" b="1" dirty="0" smtClean="0">
                <a:solidFill>
                  <a:srgbClr val="C00000"/>
                </a:solidFill>
                <a:latin typeface="Bookman Old Style" pitchFamily="18" charset="0"/>
              </a:rPr>
              <a:t>за 2021 год </a:t>
            </a:r>
            <a:r>
              <a:rPr lang="ru-RU" b="1" dirty="0">
                <a:solidFill>
                  <a:srgbClr val="C00000"/>
                </a:solidFill>
                <a:latin typeface="Bookman Old Style" pitchFamily="18" charset="0"/>
              </a:rPr>
              <a:t>на общегосударственные вопросы</a:t>
            </a:r>
            <a:endParaRPr lang="ru-RU" dirty="0">
              <a:solidFill>
                <a:srgbClr val="C00000"/>
              </a:solidFill>
            </a:endParaRPr>
          </a:p>
        </p:txBody>
      </p:sp>
      <p:sp>
        <p:nvSpPr>
          <p:cNvPr id="4" name="Line 4"/>
          <p:cNvSpPr>
            <a:spLocks noChangeShapeType="1"/>
          </p:cNvSpPr>
          <p:nvPr/>
        </p:nvSpPr>
        <p:spPr bwMode="auto">
          <a:xfrm>
            <a:off x="267891" y="1143000"/>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sp>
        <p:nvSpPr>
          <p:cNvPr id="25605" name="Прямоугольник 4"/>
          <p:cNvSpPr>
            <a:spLocks noChangeArrowheads="1"/>
          </p:cNvSpPr>
          <p:nvPr/>
        </p:nvSpPr>
        <p:spPr bwMode="auto">
          <a:xfrm>
            <a:off x="107156" y="1140884"/>
            <a:ext cx="6643688" cy="6001643"/>
          </a:xfrm>
          <a:prstGeom prst="rect">
            <a:avLst/>
          </a:prstGeom>
          <a:noFill/>
          <a:ln w="9525">
            <a:noFill/>
            <a:miter lim="800000"/>
            <a:headEnd/>
            <a:tailEnd/>
          </a:ln>
        </p:spPr>
        <p:txBody>
          <a:bodyPr>
            <a:spAutoFit/>
          </a:bodyPr>
          <a:lstStyle/>
          <a:p>
            <a:r>
              <a:rPr lang="ru-RU" sz="1600" dirty="0">
                <a:latin typeface="Times New Roman" pitchFamily="18" charset="0"/>
                <a:cs typeface="Times New Roman" pitchFamily="18" charset="0"/>
              </a:rPr>
              <a:t>     Расходы на общегосударственные вопросы составили </a:t>
            </a:r>
            <a:r>
              <a:rPr lang="ru-RU" sz="1600" dirty="0" smtClean="0">
                <a:latin typeface="Times New Roman" pitchFamily="18" charset="0"/>
                <a:cs typeface="Times New Roman" pitchFamily="18" charset="0"/>
              </a:rPr>
              <a:t>67 681,95 тыс</a:t>
            </a:r>
            <a:r>
              <a:rPr lang="ru-RU" sz="1600" dirty="0">
                <a:latin typeface="Times New Roman" pitchFamily="18" charset="0"/>
                <a:cs typeface="Times New Roman" pitchFamily="18" charset="0"/>
              </a:rPr>
              <a:t>. рублей от плановых назначений </a:t>
            </a:r>
            <a:r>
              <a:rPr lang="ru-RU" sz="1600" dirty="0" smtClean="0">
                <a:latin typeface="Times New Roman" pitchFamily="18" charset="0"/>
                <a:cs typeface="Times New Roman" pitchFamily="18" charset="0"/>
              </a:rPr>
              <a:t>67 792,81 тыс</a:t>
            </a:r>
            <a:r>
              <a:rPr lang="ru-RU" sz="1600" dirty="0">
                <a:latin typeface="Times New Roman" pitchFamily="18" charset="0"/>
                <a:cs typeface="Times New Roman" pitchFamily="18" charset="0"/>
              </a:rPr>
              <a:t>. рублей, исполнение составило </a:t>
            </a:r>
            <a:r>
              <a:rPr lang="ru-RU" sz="1600" dirty="0" smtClean="0">
                <a:latin typeface="Times New Roman" pitchFamily="18" charset="0"/>
                <a:cs typeface="Times New Roman" pitchFamily="18" charset="0"/>
              </a:rPr>
              <a:t>55,87 </a:t>
            </a:r>
            <a:r>
              <a:rPr lang="ru-RU" sz="1600" dirty="0">
                <a:latin typeface="Times New Roman" pitchFamily="18" charset="0"/>
                <a:cs typeface="Times New Roman" pitchFamily="18" charset="0"/>
              </a:rPr>
              <a:t>%, в том числе:</a:t>
            </a:r>
          </a:p>
          <a:p>
            <a:r>
              <a:rPr lang="ru-RU" sz="1600" dirty="0">
                <a:latin typeface="Times New Roman" pitchFamily="18" charset="0"/>
                <a:cs typeface="Times New Roman" pitchFamily="18" charset="0"/>
              </a:rPr>
              <a:t>     - на содержание органов местного самоуправления района за </a:t>
            </a:r>
            <a:r>
              <a:rPr lang="ru-RU" sz="1600" dirty="0" smtClean="0">
                <a:latin typeface="Times New Roman" pitchFamily="18" charset="0"/>
                <a:cs typeface="Times New Roman" pitchFamily="18" charset="0"/>
              </a:rPr>
              <a:t> 2021 год </a:t>
            </a:r>
            <a:r>
              <a:rPr lang="ru-RU" sz="1600" dirty="0">
                <a:latin typeface="Times New Roman" pitchFamily="18" charset="0"/>
                <a:cs typeface="Times New Roman" pitchFamily="18" charset="0"/>
              </a:rPr>
              <a:t>направлено     </a:t>
            </a:r>
            <a:r>
              <a:rPr lang="ru-RU" sz="1600" dirty="0" smtClean="0">
                <a:latin typeface="Times New Roman" pitchFamily="18" charset="0"/>
                <a:cs typeface="Times New Roman" pitchFamily="18" charset="0"/>
              </a:rPr>
              <a:t>41 033,00 тыс</a:t>
            </a:r>
            <a:r>
              <a:rPr lang="ru-RU" sz="1600" dirty="0">
                <a:latin typeface="Times New Roman" pitchFamily="18" charset="0"/>
                <a:cs typeface="Times New Roman" pitchFamily="18" charset="0"/>
              </a:rPr>
              <a:t>. рублей;</a:t>
            </a:r>
          </a:p>
          <a:p>
            <a:r>
              <a:rPr lang="ru-RU" sz="1600" dirty="0">
                <a:latin typeface="Times New Roman" pitchFamily="18" charset="0"/>
                <a:cs typeface="Times New Roman" pitchFamily="18" charset="0"/>
              </a:rPr>
              <a:t>     - на содержание учреждения МКУ «ХОЗУ </a:t>
            </a:r>
            <a:r>
              <a:rPr lang="ru-RU" sz="1600" dirty="0" err="1">
                <a:latin typeface="Times New Roman" pitchFamily="18" charset="0"/>
                <a:cs typeface="Times New Roman" pitchFamily="18" charset="0"/>
              </a:rPr>
              <a:t>Яковлевского</a:t>
            </a:r>
            <a:r>
              <a:rPr lang="ru-RU" sz="1600" dirty="0">
                <a:latin typeface="Times New Roman" pitchFamily="18" charset="0"/>
                <a:cs typeface="Times New Roman" pitchFamily="18" charset="0"/>
              </a:rPr>
              <a:t> муниципального района», при плане на </a:t>
            </a:r>
            <a:r>
              <a:rPr lang="ru-RU" sz="1600" dirty="0" smtClean="0">
                <a:latin typeface="Times New Roman" pitchFamily="18" charset="0"/>
                <a:cs typeface="Times New Roman" pitchFamily="18" charset="0"/>
              </a:rPr>
              <a:t>2021 </a:t>
            </a:r>
            <a:r>
              <a:rPr lang="ru-RU" sz="1600" dirty="0">
                <a:latin typeface="Times New Roman" pitchFamily="18" charset="0"/>
                <a:cs typeface="Times New Roman" pitchFamily="18" charset="0"/>
              </a:rPr>
              <a:t>год </a:t>
            </a:r>
            <a:r>
              <a:rPr lang="ru-RU" sz="1600" dirty="0" smtClean="0">
                <a:latin typeface="Times New Roman" pitchFamily="18" charset="0"/>
                <a:cs typeface="Times New Roman" pitchFamily="18" charset="0"/>
              </a:rPr>
              <a:t>25 447,68 </a:t>
            </a:r>
            <a:r>
              <a:rPr lang="ru-RU" sz="1600" dirty="0">
                <a:latin typeface="Times New Roman" pitchFamily="18" charset="0"/>
                <a:cs typeface="Times New Roman" pitchFamily="18" charset="0"/>
              </a:rPr>
              <a:t>тыс. рублей, направлено </a:t>
            </a:r>
            <a:r>
              <a:rPr lang="ru-RU" sz="1600" dirty="0" smtClean="0">
                <a:latin typeface="Times New Roman" pitchFamily="18" charset="0"/>
                <a:cs typeface="Times New Roman" pitchFamily="18" charset="0"/>
              </a:rPr>
              <a:t>25 447,68 </a:t>
            </a:r>
            <a:r>
              <a:rPr lang="ru-RU" sz="1600" dirty="0">
                <a:latin typeface="Times New Roman" pitchFamily="18" charset="0"/>
                <a:cs typeface="Times New Roman" pitchFamily="18" charset="0"/>
              </a:rPr>
              <a:t>тыс. рублей или </a:t>
            </a:r>
            <a:r>
              <a:rPr lang="ru-RU" sz="1600" dirty="0" smtClean="0">
                <a:latin typeface="Times New Roman" pitchFamily="18" charset="0"/>
                <a:cs typeface="Times New Roman" pitchFamily="18" charset="0"/>
              </a:rPr>
              <a:t>100 </a:t>
            </a:r>
            <a:r>
              <a:rPr lang="ru-RU" sz="1600" dirty="0">
                <a:latin typeface="Times New Roman" pitchFamily="18" charset="0"/>
                <a:cs typeface="Times New Roman" pitchFamily="18" charset="0"/>
              </a:rPr>
              <a:t>%; </a:t>
            </a:r>
          </a:p>
          <a:p>
            <a:r>
              <a:rPr lang="ru-RU" sz="1600" dirty="0">
                <a:latin typeface="Times New Roman" pitchFamily="18" charset="0"/>
                <a:cs typeface="Times New Roman" pitchFamily="18" charset="0"/>
              </a:rPr>
              <a:t>     - за счет средств федерального бюджета оплачено содержание Отдела ЗАГС района – </a:t>
            </a:r>
            <a:r>
              <a:rPr lang="ru-RU" sz="1600" dirty="0" smtClean="0">
                <a:latin typeface="Times New Roman" pitchFamily="18" charset="0"/>
                <a:cs typeface="Times New Roman" pitchFamily="18" charset="0"/>
              </a:rPr>
              <a:t>1 046,39 тыс</a:t>
            </a:r>
            <a:r>
              <a:rPr lang="ru-RU" sz="1600" dirty="0">
                <a:latin typeface="Times New Roman" pitchFamily="18" charset="0"/>
                <a:cs typeface="Times New Roman" pitchFamily="18" charset="0"/>
              </a:rPr>
              <a:t>. рублей;</a:t>
            </a:r>
          </a:p>
          <a:p>
            <a:r>
              <a:rPr lang="ru-RU" sz="1600" dirty="0">
                <a:latin typeface="Times New Roman" pitchFamily="18" charset="0"/>
                <a:cs typeface="Times New Roman" pitchFamily="18" charset="0"/>
              </a:rPr>
              <a:t>     - за счет средств краевого бюджета оплачено содержание:</a:t>
            </a:r>
          </a:p>
          <a:p>
            <a:pPr>
              <a:buFontTx/>
              <a:buChar char="-"/>
            </a:pPr>
            <a:r>
              <a:rPr lang="ru-RU" sz="1600" dirty="0">
                <a:latin typeface="Times New Roman" pitchFamily="18" charset="0"/>
                <a:cs typeface="Times New Roman" pitchFamily="18" charset="0"/>
              </a:rPr>
              <a:t> комиссии по делам несовершеннолетних </a:t>
            </a:r>
            <a:r>
              <a:rPr lang="ru-RU" sz="1600" dirty="0" smtClean="0">
                <a:latin typeface="Times New Roman" pitchFamily="18" charset="0"/>
                <a:cs typeface="Times New Roman" pitchFamily="18" charset="0"/>
              </a:rPr>
              <a:t>детей и административной комиссии </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1 983,42 </a:t>
            </a:r>
            <a:r>
              <a:rPr lang="ru-RU" sz="1600" dirty="0">
                <a:latin typeface="Times New Roman" pitchFamily="18" charset="0"/>
                <a:cs typeface="Times New Roman" pitchFamily="18" charset="0"/>
              </a:rPr>
              <a:t>тыс. рублей;</a:t>
            </a:r>
          </a:p>
          <a:p>
            <a:pPr>
              <a:buFontTx/>
              <a:buChar char="-"/>
            </a:pPr>
            <a:r>
              <a:rPr lang="ru-RU" sz="1600" dirty="0" smtClean="0">
                <a:latin typeface="Times New Roman" pitchFamily="18" charset="0"/>
                <a:cs typeface="Times New Roman" pitchFamily="18" charset="0"/>
              </a:rPr>
              <a:t>специалиста </a:t>
            </a:r>
            <a:r>
              <a:rPr lang="ru-RU" sz="1600" dirty="0">
                <a:latin typeface="Times New Roman" pitchFamily="18" charset="0"/>
                <a:cs typeface="Times New Roman" pitchFamily="18" charset="0"/>
              </a:rPr>
              <a:t>по охране труда </a:t>
            </a:r>
            <a:r>
              <a:rPr lang="ru-RU" sz="1600" dirty="0" smtClean="0">
                <a:latin typeface="Times New Roman" pitchFamily="18" charset="0"/>
                <a:cs typeface="Times New Roman" pitchFamily="18" charset="0"/>
              </a:rPr>
              <a:t>– 801,98 </a:t>
            </a:r>
            <a:r>
              <a:rPr lang="ru-RU" sz="1600" dirty="0">
                <a:latin typeface="Times New Roman" pitchFamily="18" charset="0"/>
                <a:cs typeface="Times New Roman" pitchFamily="18" charset="0"/>
              </a:rPr>
              <a:t>тыс. рублей; </a:t>
            </a:r>
          </a:p>
          <a:p>
            <a:r>
              <a:rPr lang="ru-RU" sz="1600" dirty="0">
                <a:latin typeface="Times New Roman" pitchFamily="18" charset="0"/>
                <a:cs typeface="Times New Roman" pitchFamily="18" charset="0"/>
              </a:rPr>
              <a:t>      По данному разделу в отчетном периоде исполнялась программа «Экономическое развитие и инновационная экономика </a:t>
            </a:r>
            <a:r>
              <a:rPr lang="ru-RU" sz="1600" dirty="0" err="1">
                <a:latin typeface="Times New Roman" pitchFamily="18" charset="0"/>
                <a:cs typeface="Times New Roman" pitchFamily="18" charset="0"/>
              </a:rPr>
              <a:t>Яковлевского</a:t>
            </a: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муниципальногоРайона</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на 2019-2025 годы» ,  подпрограмма «Повышение</a:t>
            </a:r>
          </a:p>
          <a:p>
            <a:r>
              <a:rPr lang="ru-RU" sz="1600" dirty="0">
                <a:latin typeface="Times New Roman" pitchFamily="18" charset="0"/>
                <a:cs typeface="Times New Roman" pitchFamily="18" charset="0"/>
              </a:rPr>
              <a:t>эффективности управления муниципальными </a:t>
            </a:r>
          </a:p>
          <a:p>
            <a:r>
              <a:rPr lang="ru-RU" sz="1600" dirty="0">
                <a:latin typeface="Times New Roman" pitchFamily="18" charset="0"/>
                <a:cs typeface="Times New Roman" pitchFamily="18" charset="0"/>
              </a:rPr>
              <a:t>финансами в </a:t>
            </a:r>
            <a:r>
              <a:rPr lang="ru-RU" sz="1600" dirty="0" err="1">
                <a:latin typeface="Times New Roman" pitchFamily="18" charset="0"/>
                <a:cs typeface="Times New Roman" pitchFamily="18" charset="0"/>
              </a:rPr>
              <a:t>Яковлевском</a:t>
            </a:r>
            <a:r>
              <a:rPr lang="ru-RU" sz="1600" dirty="0">
                <a:latin typeface="Times New Roman" pitchFamily="18" charset="0"/>
                <a:cs typeface="Times New Roman" pitchFamily="18" charset="0"/>
              </a:rPr>
              <a:t> муниципальном районе»</a:t>
            </a:r>
          </a:p>
          <a:p>
            <a:r>
              <a:rPr lang="ru-RU" sz="1600" dirty="0">
                <a:latin typeface="Times New Roman" pitchFamily="18" charset="0"/>
                <a:cs typeface="Times New Roman" pitchFamily="18" charset="0"/>
              </a:rPr>
              <a:t>на 2019-2025 годы</a:t>
            </a:r>
            <a:r>
              <a:rPr lang="ru-RU" sz="1600" dirty="0" smtClean="0">
                <a:latin typeface="Times New Roman" pitchFamily="18" charset="0"/>
                <a:cs typeface="Times New Roman" pitchFamily="18" charset="0"/>
              </a:rPr>
              <a:t>. Уточненные бюджетные ассигнования исполнены в объеме 23 952,54 тыс.рублей.</a:t>
            </a:r>
            <a:endParaRPr lang="ru-RU" sz="1600" dirty="0">
              <a:solidFill>
                <a:srgbClr val="FF0000"/>
              </a:solidFill>
              <a:latin typeface="Times New Roman" pitchFamily="18" charset="0"/>
              <a:cs typeface="Times New Roman" pitchFamily="18" charset="0"/>
            </a:endParaRPr>
          </a:p>
          <a:p>
            <a:r>
              <a:rPr lang="ru-RU" sz="1600" dirty="0">
                <a:latin typeface="Times New Roman" pitchFamily="18" charset="0"/>
                <a:cs typeface="Times New Roman" pitchFamily="18" charset="0"/>
              </a:rPr>
              <a:t>      Расходы из резервного фонда администрации </a:t>
            </a:r>
          </a:p>
          <a:p>
            <a:r>
              <a:rPr lang="ru-RU" sz="1600" dirty="0" err="1">
                <a:latin typeface="Times New Roman" pitchFamily="18" charset="0"/>
                <a:cs typeface="Times New Roman" pitchFamily="18" charset="0"/>
              </a:rPr>
              <a:t>Яковлевского</a:t>
            </a:r>
            <a:r>
              <a:rPr lang="ru-RU" sz="1600" dirty="0">
                <a:latin typeface="Times New Roman" pitchFamily="18" charset="0"/>
                <a:cs typeface="Times New Roman" pitchFamily="18" charset="0"/>
              </a:rPr>
              <a:t> муниципального района по состоянию</a:t>
            </a:r>
          </a:p>
          <a:p>
            <a:r>
              <a:rPr lang="ru-RU" sz="1600" dirty="0">
                <a:latin typeface="Times New Roman" pitchFamily="18" charset="0"/>
                <a:cs typeface="Times New Roman" pitchFamily="18" charset="0"/>
              </a:rPr>
              <a:t>на 01 </a:t>
            </a:r>
            <a:r>
              <a:rPr lang="ru-RU" sz="1600" dirty="0" smtClean="0">
                <a:latin typeface="Times New Roman" pitchFamily="18" charset="0"/>
                <a:cs typeface="Times New Roman" pitchFamily="18" charset="0"/>
              </a:rPr>
              <a:t>января 2022 </a:t>
            </a:r>
            <a:r>
              <a:rPr lang="ru-RU" sz="1600" dirty="0">
                <a:latin typeface="Times New Roman" pitchFamily="18" charset="0"/>
                <a:cs typeface="Times New Roman" pitchFamily="18" charset="0"/>
              </a:rPr>
              <a:t>года </a:t>
            </a:r>
            <a:r>
              <a:rPr lang="ru-RU" sz="1600" dirty="0" smtClean="0">
                <a:latin typeface="Times New Roman" pitchFamily="18" charset="0"/>
                <a:cs typeface="Times New Roman" pitchFamily="18" charset="0"/>
              </a:rPr>
              <a:t>не производились.</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http://www.metronews.ru/novosti/chinovnik-podmoskov-ja-popalsja-na-zavyshenii-stoimosti-remonta-dorog/Tpokin---SabTsyZ8e9Y5k/640.712_5.jpg"/>
          <p:cNvPicPr>
            <a:picLocks noChangeAspect="1" noChangeArrowheads="1"/>
          </p:cNvPicPr>
          <p:nvPr/>
        </p:nvPicPr>
        <p:blipFill>
          <a:blip r:embed="rId3"/>
          <a:srcRect/>
          <a:stretch>
            <a:fillRect/>
          </a:stretch>
        </p:blipFill>
        <p:spPr bwMode="auto">
          <a:xfrm>
            <a:off x="4000504" y="5810251"/>
            <a:ext cx="2696762" cy="2889249"/>
          </a:xfrm>
          <a:prstGeom prst="rect">
            <a:avLst/>
          </a:prstGeom>
          <a:noFill/>
          <a:ln w="9525">
            <a:noFill/>
            <a:miter lim="800000"/>
            <a:headEnd/>
            <a:tailEnd/>
          </a:ln>
        </p:spPr>
      </p:pic>
      <p:sp>
        <p:nvSpPr>
          <p:cNvPr id="26627" name="Прямоугольник 1"/>
          <p:cNvSpPr>
            <a:spLocks noChangeArrowheads="1"/>
          </p:cNvSpPr>
          <p:nvPr/>
        </p:nvSpPr>
        <p:spPr bwMode="auto">
          <a:xfrm>
            <a:off x="267892" y="190500"/>
            <a:ext cx="6268640" cy="1938992"/>
          </a:xfrm>
          <a:prstGeom prst="rect">
            <a:avLst/>
          </a:prstGeom>
          <a:noFill/>
          <a:ln w="9525">
            <a:noFill/>
            <a:miter lim="800000"/>
            <a:headEnd/>
            <a:tailEnd/>
          </a:ln>
        </p:spPr>
        <p:txBody>
          <a:bodyPr>
            <a:spAutoFit/>
          </a:bodyPr>
          <a:lstStyle/>
          <a:p>
            <a:pPr algn="ctr"/>
            <a:r>
              <a:rPr lang="ru-RU" sz="2400" b="1" dirty="0">
                <a:solidFill>
                  <a:srgbClr val="C00000"/>
                </a:solidFill>
                <a:latin typeface="Bookman Old Style" pitchFamily="18" charset="0"/>
              </a:rPr>
              <a:t>Расходы бюджета </a:t>
            </a:r>
            <a:r>
              <a:rPr lang="ru-RU" sz="2400" b="1" dirty="0" err="1">
                <a:solidFill>
                  <a:srgbClr val="C00000"/>
                </a:solidFill>
                <a:latin typeface="Bookman Old Style" pitchFamily="18" charset="0"/>
              </a:rPr>
              <a:t>Яковлевского</a:t>
            </a:r>
            <a:r>
              <a:rPr lang="ru-RU" sz="2400" b="1" dirty="0">
                <a:solidFill>
                  <a:srgbClr val="C00000"/>
                </a:solidFill>
                <a:latin typeface="Bookman Old Style" pitchFamily="18" charset="0"/>
              </a:rPr>
              <a:t> муниципального района </a:t>
            </a:r>
          </a:p>
          <a:p>
            <a:pPr algn="ctr"/>
            <a:r>
              <a:rPr lang="ru-RU" sz="2400" b="1" dirty="0">
                <a:solidFill>
                  <a:srgbClr val="C00000"/>
                </a:solidFill>
                <a:latin typeface="Bookman Old Style" pitchFamily="18" charset="0"/>
              </a:rPr>
              <a:t>за </a:t>
            </a:r>
            <a:r>
              <a:rPr lang="ru-RU" sz="2400" b="1" dirty="0" smtClean="0">
                <a:solidFill>
                  <a:srgbClr val="C00000"/>
                </a:solidFill>
                <a:latin typeface="Bookman Old Style" pitchFamily="18" charset="0"/>
              </a:rPr>
              <a:t> 2021 год </a:t>
            </a:r>
            <a:r>
              <a:rPr lang="ru-RU" sz="2400" b="1" dirty="0">
                <a:solidFill>
                  <a:srgbClr val="C00000"/>
                </a:solidFill>
                <a:latin typeface="Bookman Old Style" pitchFamily="18" charset="0"/>
              </a:rPr>
              <a:t>на национальную оборону и национальную экономику</a:t>
            </a:r>
            <a:endParaRPr lang="ru-RU" sz="2400" dirty="0">
              <a:solidFill>
                <a:srgbClr val="C00000"/>
              </a:solidFill>
            </a:endParaRPr>
          </a:p>
        </p:txBody>
      </p:sp>
      <p:sp>
        <p:nvSpPr>
          <p:cNvPr id="3" name="Line 4"/>
          <p:cNvSpPr>
            <a:spLocks noChangeShapeType="1"/>
          </p:cNvSpPr>
          <p:nvPr/>
        </p:nvSpPr>
        <p:spPr bwMode="auto">
          <a:xfrm>
            <a:off x="321469" y="2381251"/>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pic>
        <p:nvPicPr>
          <p:cNvPr id="26629" name="Picture 2" descr="http://autochelny.ru/images/articles/news/chelny-izvest/facts/20151116/1af64adf1aae0c89946f644bf756a6ad.jpg"/>
          <p:cNvPicPr>
            <a:picLocks noChangeAspect="1" noChangeArrowheads="1"/>
          </p:cNvPicPr>
          <p:nvPr/>
        </p:nvPicPr>
        <p:blipFill>
          <a:blip r:embed="rId4"/>
          <a:srcRect/>
          <a:stretch>
            <a:fillRect/>
          </a:stretch>
        </p:blipFill>
        <p:spPr bwMode="auto">
          <a:xfrm>
            <a:off x="142852" y="2857500"/>
            <a:ext cx="2357454" cy="2347384"/>
          </a:xfrm>
          <a:prstGeom prst="rect">
            <a:avLst/>
          </a:prstGeom>
          <a:noFill/>
          <a:ln w="9525">
            <a:noFill/>
            <a:miter lim="800000"/>
            <a:headEnd/>
            <a:tailEnd/>
          </a:ln>
        </p:spPr>
      </p:pic>
      <p:pic>
        <p:nvPicPr>
          <p:cNvPr id="26631" name="Picture 4" descr="http://unikassa.ru/wp-content/uploads/images/Lgotyi-shkolnikam-na-proezd-v-avtobuse-2017...jpg"/>
          <p:cNvPicPr>
            <a:picLocks noChangeAspect="1" noChangeArrowheads="1"/>
          </p:cNvPicPr>
          <p:nvPr/>
        </p:nvPicPr>
        <p:blipFill>
          <a:blip r:embed="rId5"/>
          <a:srcRect/>
          <a:stretch>
            <a:fillRect/>
          </a:stretch>
        </p:blipFill>
        <p:spPr bwMode="auto">
          <a:xfrm>
            <a:off x="285729" y="6000752"/>
            <a:ext cx="3643338" cy="2762249"/>
          </a:xfrm>
          <a:prstGeom prst="rect">
            <a:avLst/>
          </a:prstGeom>
          <a:noFill/>
          <a:ln w="9525">
            <a:noFill/>
            <a:miter lim="800000"/>
            <a:headEnd/>
            <a:tailEnd/>
          </a:ln>
        </p:spPr>
      </p:pic>
      <p:sp>
        <p:nvSpPr>
          <p:cNvPr id="26632" name="Прямоугольник 6"/>
          <p:cNvSpPr>
            <a:spLocks noChangeArrowheads="1"/>
          </p:cNvSpPr>
          <p:nvPr/>
        </p:nvSpPr>
        <p:spPr bwMode="auto">
          <a:xfrm>
            <a:off x="2411016" y="2476500"/>
            <a:ext cx="3161109" cy="3093154"/>
          </a:xfrm>
          <a:prstGeom prst="rect">
            <a:avLst/>
          </a:prstGeom>
          <a:noFill/>
          <a:ln w="9525">
            <a:noFill/>
            <a:miter lim="800000"/>
            <a:headEnd/>
            <a:tailEnd/>
          </a:ln>
        </p:spPr>
        <p:txBody>
          <a:bodyPr>
            <a:spAutoFit/>
          </a:bodyPr>
          <a:lstStyle/>
          <a:p>
            <a:pPr algn="ctr"/>
            <a:r>
              <a:rPr lang="ru-RU" sz="1300" dirty="0">
                <a:solidFill>
                  <a:srgbClr val="7030A0"/>
                </a:solidFill>
                <a:latin typeface="Times New Roman" pitchFamily="18" charset="0"/>
                <a:cs typeface="Times New Roman" pitchFamily="18" charset="0"/>
              </a:rPr>
              <a:t>В рамках раздела «Национальная экономика» осуществлялось исполнение программ «Развитие сельского хозяйства в </a:t>
            </a:r>
            <a:r>
              <a:rPr lang="ru-RU" sz="1300" dirty="0" err="1">
                <a:solidFill>
                  <a:srgbClr val="7030A0"/>
                </a:solidFill>
                <a:latin typeface="Times New Roman" pitchFamily="18" charset="0"/>
                <a:cs typeface="Times New Roman" pitchFamily="18" charset="0"/>
              </a:rPr>
              <a:t>Яковлевском</a:t>
            </a:r>
            <a:r>
              <a:rPr lang="ru-RU" sz="1300" dirty="0">
                <a:solidFill>
                  <a:srgbClr val="7030A0"/>
                </a:solidFill>
                <a:latin typeface="Times New Roman" pitchFamily="18" charset="0"/>
                <a:cs typeface="Times New Roman" pitchFamily="18" charset="0"/>
              </a:rPr>
              <a:t> муниципальном районе» на 2019-2025 годы и «Развитие транспортного комплекса </a:t>
            </a:r>
            <a:r>
              <a:rPr lang="ru-RU" sz="1300" dirty="0" err="1">
                <a:solidFill>
                  <a:srgbClr val="7030A0"/>
                </a:solidFill>
                <a:latin typeface="Times New Roman" pitchFamily="18" charset="0"/>
                <a:cs typeface="Times New Roman" pitchFamily="18" charset="0"/>
              </a:rPr>
              <a:t>Яковлевского</a:t>
            </a:r>
            <a:r>
              <a:rPr lang="ru-RU" sz="1300" dirty="0">
                <a:solidFill>
                  <a:srgbClr val="7030A0"/>
                </a:solidFill>
                <a:latin typeface="Times New Roman" pitchFamily="18" charset="0"/>
                <a:cs typeface="Times New Roman" pitchFamily="18" charset="0"/>
              </a:rPr>
              <a:t> муниципального района» на 2019-2025, исполнение программы предполагает ремонт  и благоустройство дорог местного значения, приобретение и установку дорожных знаков. Плановые назначения по разделу «национальная экономика» </a:t>
            </a:r>
            <a:r>
              <a:rPr lang="ru-RU" sz="1300" dirty="0" smtClean="0">
                <a:solidFill>
                  <a:srgbClr val="7030A0"/>
                </a:solidFill>
                <a:latin typeface="Times New Roman" pitchFamily="18" charset="0"/>
                <a:cs typeface="Times New Roman" pitchFamily="18" charset="0"/>
              </a:rPr>
              <a:t>-21 293,3 тыс</a:t>
            </a:r>
            <a:r>
              <a:rPr lang="ru-RU" sz="1300" dirty="0">
                <a:solidFill>
                  <a:srgbClr val="7030A0"/>
                </a:solidFill>
                <a:latin typeface="Times New Roman" pitchFamily="18" charset="0"/>
                <a:cs typeface="Times New Roman" pitchFamily="18" charset="0"/>
              </a:rPr>
              <a:t>. рублей, исполнение за </a:t>
            </a:r>
            <a:r>
              <a:rPr lang="ru-RU" sz="1300" dirty="0" smtClean="0">
                <a:solidFill>
                  <a:srgbClr val="7030A0"/>
                </a:solidFill>
                <a:latin typeface="Times New Roman" pitchFamily="18" charset="0"/>
                <a:cs typeface="Times New Roman" pitchFamily="18" charset="0"/>
              </a:rPr>
              <a:t>2021 </a:t>
            </a:r>
            <a:r>
              <a:rPr lang="ru-RU" sz="1300" dirty="0">
                <a:solidFill>
                  <a:srgbClr val="7030A0"/>
                </a:solidFill>
                <a:latin typeface="Times New Roman" pitchFamily="18" charset="0"/>
                <a:cs typeface="Times New Roman" pitchFamily="18" charset="0"/>
              </a:rPr>
              <a:t>года – </a:t>
            </a:r>
            <a:r>
              <a:rPr lang="ru-RU" sz="1300" dirty="0" smtClean="0">
                <a:solidFill>
                  <a:srgbClr val="7030A0"/>
                </a:solidFill>
                <a:latin typeface="Times New Roman" pitchFamily="18" charset="0"/>
                <a:cs typeface="Times New Roman" pitchFamily="18" charset="0"/>
              </a:rPr>
              <a:t>15 685,4 </a:t>
            </a:r>
            <a:r>
              <a:rPr lang="ru-RU" sz="1300" dirty="0">
                <a:solidFill>
                  <a:srgbClr val="7030A0"/>
                </a:solidFill>
                <a:latin typeface="Times New Roman" pitchFamily="18" charset="0"/>
                <a:cs typeface="Times New Roman" pitchFamily="18" charset="0"/>
              </a:rPr>
              <a:t>тыс. рублей или </a:t>
            </a:r>
            <a:r>
              <a:rPr lang="ru-RU" sz="1300" dirty="0" smtClean="0">
                <a:solidFill>
                  <a:srgbClr val="7030A0"/>
                </a:solidFill>
                <a:latin typeface="Times New Roman" pitchFamily="18" charset="0"/>
                <a:cs typeface="Times New Roman" pitchFamily="18" charset="0"/>
              </a:rPr>
              <a:t>73,7%.</a:t>
            </a:r>
            <a:endParaRPr lang="ru-RU" sz="1300" dirty="0">
              <a:solidFill>
                <a:srgbClr val="7030A0"/>
              </a:solidFill>
              <a:latin typeface="Times New Roman" pitchFamily="18" charset="0"/>
              <a:cs typeface="Times New Roman" pitchFamily="18" charset="0"/>
            </a:endParaRPr>
          </a:p>
        </p:txBody>
      </p:sp>
      <p:pic>
        <p:nvPicPr>
          <p:cNvPr id="26633" name="Picture 8" descr="https://im0-tub-ru.yandex.net/i?id=739f0996bdf4f2cbcdceb6508c472d19&amp;n=33&amp;h=215&amp;w=161"/>
          <p:cNvPicPr>
            <a:picLocks noChangeAspect="1" noChangeArrowheads="1"/>
          </p:cNvPicPr>
          <p:nvPr/>
        </p:nvPicPr>
        <p:blipFill>
          <a:blip r:embed="rId6"/>
          <a:srcRect/>
          <a:stretch>
            <a:fillRect/>
          </a:stretch>
        </p:blipFill>
        <p:spPr bwMode="auto">
          <a:xfrm>
            <a:off x="5585223" y="2762251"/>
            <a:ext cx="1083469" cy="2571749"/>
          </a:xfrm>
          <a:prstGeom prst="rect">
            <a:avLst/>
          </a:prstGeom>
          <a:noFill/>
          <a:ln w="9525">
            <a:noFill/>
            <a:miter lim="800000"/>
            <a:headEnd/>
            <a:tailEnd/>
          </a:ln>
        </p:spPr>
      </p:pic>
      <p:sp>
        <p:nvSpPr>
          <p:cNvPr id="10" name="Line 4"/>
          <p:cNvSpPr>
            <a:spLocks noChangeShapeType="1"/>
          </p:cNvSpPr>
          <p:nvPr/>
        </p:nvSpPr>
        <p:spPr bwMode="auto">
          <a:xfrm>
            <a:off x="321469" y="2381251"/>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7"/>
          <p:cNvPicPr>
            <a:picLocks noChangeAspect="1"/>
          </p:cNvPicPr>
          <p:nvPr/>
        </p:nvPicPr>
        <p:blipFill>
          <a:blip r:embed="rId2"/>
          <a:srcRect/>
          <a:stretch>
            <a:fillRect/>
          </a:stretch>
        </p:blipFill>
        <p:spPr bwMode="auto">
          <a:xfrm>
            <a:off x="107157" y="5524500"/>
            <a:ext cx="1874044" cy="2192867"/>
          </a:xfrm>
          <a:prstGeom prst="rect">
            <a:avLst/>
          </a:prstGeom>
          <a:noFill/>
          <a:ln w="9525">
            <a:noFill/>
            <a:miter lim="800000"/>
            <a:headEnd/>
            <a:tailEnd/>
          </a:ln>
        </p:spPr>
      </p:pic>
      <p:pic>
        <p:nvPicPr>
          <p:cNvPr id="27651" name="Рисунок 6"/>
          <p:cNvPicPr>
            <a:picLocks noChangeAspect="1"/>
          </p:cNvPicPr>
          <p:nvPr/>
        </p:nvPicPr>
        <p:blipFill>
          <a:blip r:embed="rId3"/>
          <a:srcRect/>
          <a:stretch>
            <a:fillRect/>
          </a:stretch>
        </p:blipFill>
        <p:spPr bwMode="auto">
          <a:xfrm>
            <a:off x="4446985" y="2667000"/>
            <a:ext cx="1982390" cy="2286000"/>
          </a:xfrm>
          <a:prstGeom prst="rect">
            <a:avLst/>
          </a:prstGeom>
          <a:noFill/>
          <a:ln w="9525">
            <a:noFill/>
            <a:miter lim="800000"/>
            <a:headEnd/>
            <a:tailEnd/>
          </a:ln>
        </p:spPr>
      </p:pic>
      <p:pic>
        <p:nvPicPr>
          <p:cNvPr id="27652" name="Рисунок 3"/>
          <p:cNvPicPr>
            <a:picLocks noChangeAspect="1"/>
          </p:cNvPicPr>
          <p:nvPr/>
        </p:nvPicPr>
        <p:blipFill>
          <a:blip r:embed="rId4"/>
          <a:srcRect/>
          <a:stretch>
            <a:fillRect/>
          </a:stretch>
        </p:blipFill>
        <p:spPr bwMode="auto">
          <a:xfrm>
            <a:off x="2250281" y="5524501"/>
            <a:ext cx="1714500" cy="2588684"/>
          </a:xfrm>
          <a:prstGeom prst="rect">
            <a:avLst/>
          </a:prstGeom>
          <a:noFill/>
          <a:ln w="9525">
            <a:noFill/>
            <a:miter lim="800000"/>
            <a:headEnd/>
            <a:tailEnd/>
          </a:ln>
        </p:spPr>
      </p:pic>
      <p:pic>
        <p:nvPicPr>
          <p:cNvPr id="2" name="Рисунок 1"/>
          <p:cNvPicPr>
            <a:picLocks noChangeAspect="1"/>
          </p:cNvPicPr>
          <p:nvPr/>
        </p:nvPicPr>
        <p:blipFill>
          <a:blip r:embed="rId5">
            <a:extLst>
              <a:ext uri="{28A0092B-C50C-407E-A947-70E740481C1C}"/>
            </a:extLst>
          </a:blip>
          <a:srcRect/>
          <a:stretch>
            <a:fillRect/>
          </a:stretch>
        </p:blipFill>
        <p:spPr bwMode="auto">
          <a:xfrm>
            <a:off x="321447" y="2000233"/>
            <a:ext cx="2348909" cy="2101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
        <p:nvSpPr>
          <p:cNvPr id="27654" name="Rectangle 2"/>
          <p:cNvSpPr>
            <a:spLocks noGrp="1" noChangeArrowheads="1"/>
          </p:cNvSpPr>
          <p:nvPr>
            <p:ph type="title" idx="4294967295"/>
          </p:nvPr>
        </p:nvSpPr>
        <p:spPr>
          <a:xfrm>
            <a:off x="357188" y="285750"/>
            <a:ext cx="6500812" cy="1428750"/>
          </a:xfrm>
          <a:ln>
            <a:solidFill>
              <a:schemeClr val="bg1">
                <a:alpha val="56862"/>
              </a:schemeClr>
            </a:solidFill>
          </a:ln>
        </p:spPr>
        <p:txBody>
          <a:bodyPr/>
          <a:lstStyle/>
          <a:p>
            <a:pPr defTabSz="912813" eaLnBrk="1" hangingPunct="1"/>
            <a:r>
              <a:rPr lang="ru-RU" sz="2400" b="1" dirty="0" smtClean="0">
                <a:solidFill>
                  <a:srgbClr val="C00000"/>
                </a:solidFill>
                <a:latin typeface="Bookman Old Style" pitchFamily="18" charset="0"/>
              </a:rPr>
              <a:t>Расходы бюджета </a:t>
            </a:r>
            <a:r>
              <a:rPr lang="ru-RU" sz="2400" b="1" dirty="0" err="1" smtClean="0">
                <a:solidFill>
                  <a:srgbClr val="C00000"/>
                </a:solidFill>
                <a:latin typeface="Bookman Old Style" pitchFamily="18" charset="0"/>
              </a:rPr>
              <a:t>Яковлевского</a:t>
            </a:r>
            <a:r>
              <a:rPr lang="ru-RU" sz="2400" b="1" dirty="0" smtClean="0">
                <a:solidFill>
                  <a:srgbClr val="C00000"/>
                </a:solidFill>
                <a:latin typeface="Bookman Old Style" pitchFamily="18" charset="0"/>
              </a:rPr>
              <a:t> муниципального района за  2021 год на жилищно-коммунальное хозяйство</a:t>
            </a:r>
          </a:p>
        </p:txBody>
      </p:sp>
      <p:sp>
        <p:nvSpPr>
          <p:cNvPr id="50180" name="Line 4"/>
          <p:cNvSpPr>
            <a:spLocks noChangeShapeType="1"/>
          </p:cNvSpPr>
          <p:nvPr/>
        </p:nvSpPr>
        <p:spPr bwMode="auto">
          <a:xfrm>
            <a:off x="321469" y="1809751"/>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sp>
        <p:nvSpPr>
          <p:cNvPr id="27656" name="AutoShape 6"/>
          <p:cNvSpPr>
            <a:spLocks noChangeArrowheads="1"/>
          </p:cNvSpPr>
          <p:nvPr/>
        </p:nvSpPr>
        <p:spPr bwMode="auto">
          <a:xfrm>
            <a:off x="321468" y="2000251"/>
            <a:ext cx="2964655" cy="2095500"/>
          </a:xfrm>
          <a:prstGeom prst="roundRect">
            <a:avLst>
              <a:gd name="adj" fmla="val 16667"/>
            </a:avLst>
          </a:prstGeom>
          <a:solidFill>
            <a:srgbClr val="92D050">
              <a:alpha val="5882"/>
            </a:srgbClr>
          </a:solidFill>
          <a:ln w="19050">
            <a:solidFill>
              <a:schemeClr val="bg2"/>
            </a:solidFill>
            <a:round/>
            <a:headEnd/>
            <a:tailEnd/>
          </a:ln>
        </p:spPr>
        <p:txBody>
          <a:bodyPr lIns="126000" rIns="126000"/>
          <a:lstStyle/>
          <a:p>
            <a:pPr algn="ctr" defTabSz="912813"/>
            <a:r>
              <a:rPr lang="ru-RU" altLang="ru-RU" sz="4400" b="1" dirty="0" smtClean="0">
                <a:latin typeface="Times New Roman" pitchFamily="18" charset="0"/>
              </a:rPr>
              <a:t>61 233,1</a:t>
            </a:r>
            <a:endParaRPr lang="ru-RU" altLang="ru-RU" sz="4400" b="1" dirty="0">
              <a:latin typeface="Times New Roman" pitchFamily="18" charset="0"/>
            </a:endParaRPr>
          </a:p>
          <a:p>
            <a:pPr algn="ctr" defTabSz="912813"/>
            <a:r>
              <a:rPr lang="ru-RU" altLang="ru-RU" sz="4400" b="1" dirty="0">
                <a:latin typeface="Times New Roman" pitchFamily="18" charset="0"/>
              </a:rPr>
              <a:t>тыс. руб.</a:t>
            </a:r>
          </a:p>
        </p:txBody>
      </p:sp>
      <p:sp>
        <p:nvSpPr>
          <p:cNvPr id="50188" name="AutoShape 12"/>
          <p:cNvSpPr>
            <a:spLocks noChangeArrowheads="1"/>
          </p:cNvSpPr>
          <p:nvPr/>
        </p:nvSpPr>
        <p:spPr bwMode="auto">
          <a:xfrm>
            <a:off x="696516" y="4286251"/>
            <a:ext cx="589359" cy="666749"/>
          </a:xfrm>
          <a:prstGeom prst="downArrow">
            <a:avLst>
              <a:gd name="adj1" fmla="val 23649"/>
              <a:gd name="adj2" fmla="val 25000"/>
            </a:avLst>
          </a:prstGeom>
          <a:solidFill>
            <a:schemeClr val="accent5">
              <a:lumMod val="90000"/>
              <a:alpha val="60000"/>
            </a:schemeClr>
          </a:solidFill>
          <a:ln w="15875">
            <a:solidFill>
              <a:schemeClr val="bg2"/>
            </a:solidFill>
            <a:miter lim="800000"/>
            <a:headEnd/>
            <a:tailEnd/>
          </a:ln>
        </p:spPr>
        <p:txBody>
          <a:bodyPr wrap="none" anchor="ctr"/>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SzTx/>
              <a:buFontTx/>
              <a:buNone/>
              <a:defRPr/>
            </a:pPr>
            <a:endParaRPr lang="ru-RU" altLang="ru-RU" sz="1800" smtClean="0"/>
          </a:p>
        </p:txBody>
      </p:sp>
      <p:sp>
        <p:nvSpPr>
          <p:cNvPr id="27658" name="TextBox 15"/>
          <p:cNvSpPr txBox="1">
            <a:spLocks noChangeArrowheads="1"/>
          </p:cNvSpPr>
          <p:nvPr/>
        </p:nvSpPr>
        <p:spPr bwMode="auto">
          <a:xfrm>
            <a:off x="321468" y="4953001"/>
            <a:ext cx="1784464" cy="430887"/>
          </a:xfrm>
          <a:prstGeom prst="rect">
            <a:avLst/>
          </a:prstGeom>
          <a:noFill/>
          <a:ln w="9525">
            <a:noFill/>
            <a:miter lim="800000"/>
            <a:headEnd/>
            <a:tailEnd/>
          </a:ln>
        </p:spPr>
        <p:txBody>
          <a:bodyPr wrap="none">
            <a:spAutoFit/>
          </a:bodyPr>
          <a:lstStyle/>
          <a:p>
            <a:pPr algn="ctr"/>
            <a:r>
              <a:rPr lang="ru-RU" altLang="ru-RU" sz="1100" b="1" dirty="0"/>
              <a:t>Жилищное хозяйство  </a:t>
            </a:r>
          </a:p>
          <a:p>
            <a:pPr algn="ctr"/>
            <a:r>
              <a:rPr lang="ru-RU" altLang="ru-RU" sz="1100" b="1" dirty="0" smtClean="0"/>
              <a:t>1 639,7 </a:t>
            </a:r>
            <a:r>
              <a:rPr lang="ru-RU" altLang="ru-RU" sz="1100" b="1" dirty="0"/>
              <a:t>тыс. руб.</a:t>
            </a:r>
          </a:p>
        </p:txBody>
      </p:sp>
      <p:sp>
        <p:nvSpPr>
          <p:cNvPr id="27659" name="TextBox 17"/>
          <p:cNvSpPr txBox="1">
            <a:spLocks noChangeArrowheads="1"/>
          </p:cNvSpPr>
          <p:nvPr/>
        </p:nvSpPr>
        <p:spPr bwMode="auto">
          <a:xfrm>
            <a:off x="2196703" y="4857751"/>
            <a:ext cx="1660922" cy="600164"/>
          </a:xfrm>
          <a:prstGeom prst="rect">
            <a:avLst/>
          </a:prstGeom>
          <a:noFill/>
          <a:ln w="9525">
            <a:noFill/>
            <a:miter lim="800000"/>
            <a:headEnd/>
            <a:tailEnd/>
          </a:ln>
        </p:spPr>
        <p:txBody>
          <a:bodyPr>
            <a:spAutoFit/>
          </a:bodyPr>
          <a:lstStyle/>
          <a:p>
            <a:pPr algn="ctr"/>
            <a:r>
              <a:rPr lang="ru-RU" altLang="ru-RU" sz="1100" b="1" dirty="0"/>
              <a:t>Благоустройство – </a:t>
            </a:r>
          </a:p>
          <a:p>
            <a:pPr algn="ctr"/>
            <a:r>
              <a:rPr lang="ru-RU" altLang="ru-RU" sz="1100" b="1" dirty="0" smtClean="0"/>
              <a:t>380,2 </a:t>
            </a:r>
            <a:r>
              <a:rPr lang="ru-RU" altLang="ru-RU" sz="1100" b="1" dirty="0"/>
              <a:t>тыс. руб.</a:t>
            </a:r>
          </a:p>
          <a:p>
            <a:pPr algn="ctr"/>
            <a:endParaRPr lang="ru-RU" altLang="ru-RU" sz="1100" b="1" dirty="0"/>
          </a:p>
        </p:txBody>
      </p:sp>
      <p:sp>
        <p:nvSpPr>
          <p:cNvPr id="27660" name="TextBox 18"/>
          <p:cNvSpPr txBox="1">
            <a:spLocks noChangeArrowheads="1"/>
          </p:cNvSpPr>
          <p:nvPr/>
        </p:nvSpPr>
        <p:spPr bwMode="auto">
          <a:xfrm>
            <a:off x="4232672" y="2000251"/>
            <a:ext cx="2518172" cy="769441"/>
          </a:xfrm>
          <a:prstGeom prst="rect">
            <a:avLst/>
          </a:prstGeom>
          <a:noFill/>
          <a:ln w="9525">
            <a:noFill/>
            <a:miter lim="800000"/>
            <a:headEnd/>
            <a:tailEnd/>
          </a:ln>
        </p:spPr>
        <p:txBody>
          <a:bodyPr>
            <a:spAutoFit/>
          </a:bodyPr>
          <a:lstStyle/>
          <a:p>
            <a:r>
              <a:rPr lang="ru-RU" altLang="ru-RU" sz="1100" b="1" dirty="0"/>
              <a:t>Другие вопросы в области жилищно-коммунального хозяйства – </a:t>
            </a:r>
            <a:r>
              <a:rPr lang="ru-RU" altLang="ru-RU" sz="1100" b="1" dirty="0" smtClean="0"/>
              <a:t>2 941,3 </a:t>
            </a:r>
            <a:r>
              <a:rPr lang="ru-RU" altLang="ru-RU" sz="1100" b="1" dirty="0"/>
              <a:t>тыс. руб.</a:t>
            </a:r>
          </a:p>
          <a:p>
            <a:pPr algn="ctr"/>
            <a:endParaRPr lang="ru-RU" altLang="ru-RU" sz="1100" b="1" dirty="0"/>
          </a:p>
        </p:txBody>
      </p:sp>
      <p:pic>
        <p:nvPicPr>
          <p:cNvPr id="27661" name="Picture 2" descr="http://pavpos.ru/files/articles/2014/08/28/articles_28082014_919.jpg"/>
          <p:cNvPicPr>
            <a:picLocks noChangeAspect="1" noChangeArrowheads="1"/>
          </p:cNvPicPr>
          <p:nvPr/>
        </p:nvPicPr>
        <p:blipFill>
          <a:blip r:embed="rId6"/>
          <a:srcRect/>
          <a:stretch>
            <a:fillRect/>
          </a:stretch>
        </p:blipFill>
        <p:spPr bwMode="auto">
          <a:xfrm>
            <a:off x="4554141" y="5905501"/>
            <a:ext cx="1928813" cy="2190751"/>
          </a:xfrm>
          <a:prstGeom prst="rect">
            <a:avLst/>
          </a:prstGeom>
          <a:noFill/>
          <a:ln w="9525">
            <a:noFill/>
            <a:miter lim="800000"/>
            <a:headEnd/>
            <a:tailEnd/>
          </a:ln>
        </p:spPr>
      </p:pic>
      <p:sp>
        <p:nvSpPr>
          <p:cNvPr id="21" name="AutoShape 12"/>
          <p:cNvSpPr>
            <a:spLocks noChangeArrowheads="1"/>
          </p:cNvSpPr>
          <p:nvPr/>
        </p:nvSpPr>
        <p:spPr bwMode="auto">
          <a:xfrm rot="19622814">
            <a:off x="1941910" y="4152900"/>
            <a:ext cx="651272" cy="874184"/>
          </a:xfrm>
          <a:prstGeom prst="downArrow">
            <a:avLst>
              <a:gd name="adj1" fmla="val 22364"/>
              <a:gd name="adj2" fmla="val 25000"/>
            </a:avLst>
          </a:prstGeom>
          <a:solidFill>
            <a:schemeClr val="accent5">
              <a:lumMod val="90000"/>
              <a:alpha val="60000"/>
            </a:schemeClr>
          </a:solidFill>
          <a:ln w="15875">
            <a:solidFill>
              <a:schemeClr val="bg2"/>
            </a:solidFill>
            <a:miter lim="800000"/>
            <a:headEnd/>
            <a:tailEnd/>
          </a:ln>
        </p:spPr>
        <p:txBody>
          <a:bodyPr wrap="none" anchor="ctr"/>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SzTx/>
              <a:buFontTx/>
              <a:buNone/>
              <a:defRPr/>
            </a:pPr>
            <a:endParaRPr lang="ru-RU" altLang="ru-RU" sz="1800" smtClean="0"/>
          </a:p>
        </p:txBody>
      </p:sp>
      <p:sp>
        <p:nvSpPr>
          <p:cNvPr id="22" name="AutoShape 12"/>
          <p:cNvSpPr>
            <a:spLocks noChangeArrowheads="1"/>
          </p:cNvSpPr>
          <p:nvPr/>
        </p:nvSpPr>
        <p:spPr bwMode="auto">
          <a:xfrm rot="16200000">
            <a:off x="2985096" y="2182218"/>
            <a:ext cx="1155700" cy="1553766"/>
          </a:xfrm>
          <a:prstGeom prst="downArrow">
            <a:avLst>
              <a:gd name="adj1" fmla="val 21453"/>
              <a:gd name="adj2" fmla="val 25000"/>
            </a:avLst>
          </a:prstGeom>
          <a:solidFill>
            <a:schemeClr val="accent5">
              <a:lumMod val="90000"/>
              <a:alpha val="60000"/>
            </a:schemeClr>
          </a:solidFill>
          <a:ln w="15875">
            <a:solidFill>
              <a:schemeClr val="bg2"/>
            </a:solidFill>
            <a:miter lim="800000"/>
            <a:headEnd/>
            <a:tailEnd/>
          </a:ln>
        </p:spPr>
        <p:txBody>
          <a:bodyPr wrap="none" anchor="ctr"/>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SzTx/>
              <a:buFontTx/>
              <a:buNone/>
              <a:defRPr/>
            </a:pPr>
            <a:endParaRPr lang="ru-RU" altLang="ru-RU" sz="1800" smtClean="0"/>
          </a:p>
        </p:txBody>
      </p:sp>
      <p:sp>
        <p:nvSpPr>
          <p:cNvPr id="27664" name="TextBox 23"/>
          <p:cNvSpPr txBox="1">
            <a:spLocks noChangeArrowheads="1"/>
          </p:cNvSpPr>
          <p:nvPr/>
        </p:nvSpPr>
        <p:spPr bwMode="auto">
          <a:xfrm>
            <a:off x="4286250" y="5238751"/>
            <a:ext cx="2571750" cy="430887"/>
          </a:xfrm>
          <a:prstGeom prst="rect">
            <a:avLst/>
          </a:prstGeom>
          <a:noFill/>
          <a:ln w="9525">
            <a:noFill/>
            <a:miter lim="800000"/>
            <a:headEnd/>
            <a:tailEnd/>
          </a:ln>
        </p:spPr>
        <p:txBody>
          <a:bodyPr>
            <a:spAutoFit/>
          </a:bodyPr>
          <a:lstStyle/>
          <a:p>
            <a:pPr algn="ctr"/>
            <a:r>
              <a:rPr lang="ru-RU" altLang="ru-RU" sz="1100" b="1" dirty="0"/>
              <a:t>Коммунальное хозяйство  </a:t>
            </a:r>
          </a:p>
          <a:p>
            <a:pPr algn="ctr"/>
            <a:r>
              <a:rPr lang="ru-RU" altLang="ru-RU" sz="1100" b="1" dirty="0" smtClean="0"/>
              <a:t>56 272,1 тыс</a:t>
            </a:r>
            <a:r>
              <a:rPr lang="ru-RU" altLang="ru-RU" sz="1100" b="1" dirty="0"/>
              <a:t>. руб.</a:t>
            </a:r>
          </a:p>
        </p:txBody>
      </p:sp>
      <p:sp>
        <p:nvSpPr>
          <p:cNvPr id="26" name="AutoShape 12"/>
          <p:cNvSpPr>
            <a:spLocks noChangeArrowheads="1"/>
          </p:cNvSpPr>
          <p:nvPr/>
        </p:nvSpPr>
        <p:spPr bwMode="auto">
          <a:xfrm rot="18131348">
            <a:off x="3117983" y="3593571"/>
            <a:ext cx="1157816" cy="2085975"/>
          </a:xfrm>
          <a:prstGeom prst="downArrow">
            <a:avLst>
              <a:gd name="adj1" fmla="val 20887"/>
              <a:gd name="adj2" fmla="val 25000"/>
            </a:avLst>
          </a:prstGeom>
          <a:solidFill>
            <a:schemeClr val="accent5">
              <a:lumMod val="90000"/>
              <a:alpha val="60000"/>
            </a:schemeClr>
          </a:solidFill>
          <a:ln w="15875">
            <a:solidFill>
              <a:schemeClr val="bg2"/>
            </a:solidFill>
            <a:miter lim="800000"/>
            <a:headEnd/>
            <a:tailEnd/>
          </a:ln>
        </p:spPr>
        <p:txBody>
          <a:bodyPr wrap="none" anchor="ctr"/>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SzTx/>
              <a:buFontTx/>
              <a:buNone/>
              <a:defRPr/>
            </a:pPr>
            <a:endParaRPr lang="ru-RU" altLang="ru-RU" sz="1800" smtClean="0"/>
          </a:p>
        </p:txBody>
      </p:sp>
      <p:sp>
        <p:nvSpPr>
          <p:cNvPr id="27666" name="TextBox 15"/>
          <p:cNvSpPr txBox="1">
            <a:spLocks noChangeArrowheads="1"/>
          </p:cNvSpPr>
          <p:nvPr/>
        </p:nvSpPr>
        <p:spPr bwMode="auto">
          <a:xfrm>
            <a:off x="107156" y="7810500"/>
            <a:ext cx="1928813" cy="938719"/>
          </a:xfrm>
          <a:prstGeom prst="rect">
            <a:avLst/>
          </a:prstGeom>
          <a:noFill/>
          <a:ln w="9525">
            <a:noFill/>
            <a:miter lim="800000"/>
            <a:headEnd/>
            <a:tailEnd/>
          </a:ln>
        </p:spPr>
        <p:txBody>
          <a:bodyPr>
            <a:spAutoFit/>
          </a:bodyPr>
          <a:lstStyle/>
          <a:p>
            <a:pPr algn="just"/>
            <a:r>
              <a:rPr lang="ru-RU" altLang="ru-RU" sz="1100" b="1"/>
              <a:t>Средства направлены на уплату </a:t>
            </a:r>
          </a:p>
          <a:p>
            <a:pPr algn="just"/>
            <a:r>
              <a:rPr lang="ru-RU" altLang="ru-RU" sz="1100" b="1"/>
              <a:t>взносов за капитальный </a:t>
            </a:r>
          </a:p>
          <a:p>
            <a:pPr algn="just"/>
            <a:r>
              <a:rPr lang="ru-RU" altLang="ru-RU" sz="1100" b="1"/>
              <a:t>ремонт муниципального</a:t>
            </a:r>
          </a:p>
          <a:p>
            <a:pPr algn="just"/>
            <a:r>
              <a:rPr lang="ru-RU" altLang="ru-RU" sz="1100" b="1"/>
              <a:t> жилищного фонда.</a:t>
            </a:r>
          </a:p>
        </p:txBody>
      </p:sp>
      <p:sp>
        <p:nvSpPr>
          <p:cNvPr id="27667" name="TextBox 23"/>
          <p:cNvSpPr txBox="1">
            <a:spLocks noChangeArrowheads="1"/>
          </p:cNvSpPr>
          <p:nvPr/>
        </p:nvSpPr>
        <p:spPr bwMode="auto">
          <a:xfrm>
            <a:off x="4339828" y="8117418"/>
            <a:ext cx="2357438" cy="1107996"/>
          </a:xfrm>
          <a:prstGeom prst="rect">
            <a:avLst/>
          </a:prstGeom>
          <a:noFill/>
          <a:ln w="9525">
            <a:noFill/>
            <a:miter lim="800000"/>
            <a:headEnd/>
            <a:tailEnd/>
          </a:ln>
        </p:spPr>
        <p:txBody>
          <a:bodyPr>
            <a:spAutoFit/>
          </a:bodyPr>
          <a:lstStyle/>
          <a:p>
            <a:pPr algn="ctr"/>
            <a:r>
              <a:rPr lang="ru-RU" altLang="ru-RU" sz="1100" b="1"/>
              <a:t> Данные средства  направлены на содержание и модернизацию </a:t>
            </a:r>
          </a:p>
          <a:p>
            <a:pPr algn="ctr"/>
            <a:r>
              <a:rPr lang="ru-RU" altLang="ru-RU" sz="1100" b="1"/>
              <a:t>коммунальной инфраструктуры.</a:t>
            </a:r>
          </a:p>
          <a:p>
            <a:pPr algn="ctr">
              <a:buFontTx/>
              <a:buChar char="-"/>
            </a:pPr>
            <a:endParaRPr lang="ru-RU" altLang="ru-RU" sz="1100" b="1"/>
          </a:p>
        </p:txBody>
      </p:sp>
      <p:sp>
        <p:nvSpPr>
          <p:cNvPr id="27668" name="TextBox 17"/>
          <p:cNvSpPr txBox="1">
            <a:spLocks noChangeArrowheads="1"/>
          </p:cNvSpPr>
          <p:nvPr/>
        </p:nvSpPr>
        <p:spPr bwMode="auto">
          <a:xfrm>
            <a:off x="1982392" y="8191501"/>
            <a:ext cx="2250281" cy="600164"/>
          </a:xfrm>
          <a:prstGeom prst="rect">
            <a:avLst/>
          </a:prstGeom>
          <a:noFill/>
          <a:ln w="9525">
            <a:noFill/>
            <a:miter lim="800000"/>
            <a:headEnd/>
            <a:tailEnd/>
          </a:ln>
        </p:spPr>
        <p:txBody>
          <a:bodyPr>
            <a:spAutoFit/>
          </a:bodyPr>
          <a:lstStyle/>
          <a:p>
            <a:pPr algn="ctr"/>
            <a:r>
              <a:rPr lang="ru-RU" altLang="ru-RU" sz="1100" b="1"/>
              <a:t>Средства направлены на содержание территории Яковлевского района.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2"/>
          <p:cNvPicPr>
            <a:picLocks noChangeAspect="1"/>
          </p:cNvPicPr>
          <p:nvPr/>
        </p:nvPicPr>
        <p:blipFill>
          <a:blip r:embed="rId2"/>
          <a:srcRect/>
          <a:stretch>
            <a:fillRect/>
          </a:stretch>
        </p:blipFill>
        <p:spPr bwMode="auto">
          <a:xfrm>
            <a:off x="4982766" y="6381751"/>
            <a:ext cx="1660922" cy="2216149"/>
          </a:xfrm>
          <a:prstGeom prst="rect">
            <a:avLst/>
          </a:prstGeom>
          <a:noFill/>
          <a:ln w="9525">
            <a:noFill/>
            <a:miter lim="800000"/>
            <a:headEnd/>
            <a:tailEnd/>
          </a:ln>
        </p:spPr>
      </p:pic>
      <p:pic>
        <p:nvPicPr>
          <p:cNvPr id="28675" name="Рисунок 8"/>
          <p:cNvPicPr>
            <a:picLocks noChangeAspect="1"/>
          </p:cNvPicPr>
          <p:nvPr/>
        </p:nvPicPr>
        <p:blipFill>
          <a:blip r:embed="rId3"/>
          <a:srcRect/>
          <a:stretch>
            <a:fillRect/>
          </a:stretch>
        </p:blipFill>
        <p:spPr bwMode="auto">
          <a:xfrm>
            <a:off x="5256610" y="1714500"/>
            <a:ext cx="1494234" cy="2000251"/>
          </a:xfrm>
          <a:prstGeom prst="rect">
            <a:avLst/>
          </a:prstGeom>
          <a:noFill/>
          <a:ln w="9525">
            <a:noFill/>
            <a:miter lim="800000"/>
            <a:headEnd/>
            <a:tailEnd/>
          </a:ln>
        </p:spPr>
      </p:pic>
      <p:pic>
        <p:nvPicPr>
          <p:cNvPr id="28676" name="Рисунок 7"/>
          <p:cNvPicPr>
            <a:picLocks noChangeAspect="1"/>
          </p:cNvPicPr>
          <p:nvPr/>
        </p:nvPicPr>
        <p:blipFill>
          <a:blip r:embed="rId4"/>
          <a:srcRect/>
          <a:stretch>
            <a:fillRect/>
          </a:stretch>
        </p:blipFill>
        <p:spPr bwMode="auto">
          <a:xfrm>
            <a:off x="2571750" y="6477000"/>
            <a:ext cx="1607344" cy="2118784"/>
          </a:xfrm>
          <a:prstGeom prst="rect">
            <a:avLst/>
          </a:prstGeom>
          <a:noFill/>
          <a:ln w="9525">
            <a:noFill/>
            <a:miter lim="800000"/>
            <a:headEnd/>
            <a:tailEnd/>
          </a:ln>
        </p:spPr>
      </p:pic>
      <p:pic>
        <p:nvPicPr>
          <p:cNvPr id="5" name="Рисунок 4"/>
          <p:cNvPicPr>
            <a:picLocks noChangeAspect="1"/>
          </p:cNvPicPr>
          <p:nvPr/>
        </p:nvPicPr>
        <p:blipFill>
          <a:blip r:embed="rId5" cstate="print">
            <a:extLst>
              <a:ext uri="{28A0092B-C50C-407E-A947-70E740481C1C}"/>
            </a:extLst>
          </a:blip>
          <a:stretch>
            <a:fillRect/>
          </a:stretch>
        </p:blipFill>
        <p:spPr>
          <a:xfrm>
            <a:off x="2527788" y="1716618"/>
            <a:ext cx="1872129" cy="20743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678" name="Рисунок 3"/>
          <p:cNvPicPr>
            <a:picLocks noChangeAspect="1"/>
          </p:cNvPicPr>
          <p:nvPr/>
        </p:nvPicPr>
        <p:blipFill>
          <a:blip r:embed="rId6"/>
          <a:srcRect/>
          <a:stretch>
            <a:fillRect/>
          </a:stretch>
        </p:blipFill>
        <p:spPr bwMode="auto">
          <a:xfrm>
            <a:off x="236935" y="1642534"/>
            <a:ext cx="1463278" cy="2106084"/>
          </a:xfrm>
          <a:prstGeom prst="rect">
            <a:avLst/>
          </a:prstGeom>
          <a:noFill/>
          <a:ln w="9525">
            <a:noFill/>
            <a:miter lim="800000"/>
            <a:headEnd/>
            <a:tailEnd/>
          </a:ln>
        </p:spPr>
      </p:pic>
      <p:pic>
        <p:nvPicPr>
          <p:cNvPr id="28679" name="Рисунок 1"/>
          <p:cNvPicPr>
            <a:picLocks noChangeAspect="1"/>
          </p:cNvPicPr>
          <p:nvPr/>
        </p:nvPicPr>
        <p:blipFill>
          <a:blip r:embed="rId7"/>
          <a:srcRect/>
          <a:stretch>
            <a:fillRect/>
          </a:stretch>
        </p:blipFill>
        <p:spPr bwMode="auto">
          <a:xfrm>
            <a:off x="267891" y="6286500"/>
            <a:ext cx="1500188" cy="2201333"/>
          </a:xfrm>
          <a:prstGeom prst="rect">
            <a:avLst/>
          </a:prstGeom>
          <a:noFill/>
          <a:ln w="9525">
            <a:noFill/>
            <a:miter lim="800000"/>
            <a:headEnd/>
            <a:tailEnd/>
          </a:ln>
        </p:spPr>
      </p:pic>
      <p:sp>
        <p:nvSpPr>
          <p:cNvPr id="28680" name="Rectangle 2"/>
          <p:cNvSpPr>
            <a:spLocks noGrp="1" noChangeArrowheads="1"/>
          </p:cNvSpPr>
          <p:nvPr>
            <p:ph type="title"/>
          </p:nvPr>
        </p:nvSpPr>
        <p:spPr>
          <a:xfrm>
            <a:off x="428625" y="190500"/>
            <a:ext cx="6172200" cy="1009651"/>
          </a:xfrm>
        </p:spPr>
        <p:txBody>
          <a:bodyPr/>
          <a:lstStyle/>
          <a:p>
            <a:pPr eaLnBrk="1" hangingPunct="1"/>
            <a:r>
              <a:rPr lang="ru-RU" sz="2200" b="1" dirty="0" smtClean="0">
                <a:solidFill>
                  <a:srgbClr val="C00000"/>
                </a:solidFill>
                <a:latin typeface="Bookman Old Style" pitchFamily="18" charset="0"/>
              </a:rPr>
              <a:t>Расходы бюджета </a:t>
            </a:r>
            <a:r>
              <a:rPr lang="ru-RU" sz="2200" b="1" dirty="0" err="1" smtClean="0">
                <a:solidFill>
                  <a:srgbClr val="C00000"/>
                </a:solidFill>
                <a:latin typeface="Bookman Old Style" pitchFamily="18" charset="0"/>
              </a:rPr>
              <a:t>Яковлевского</a:t>
            </a:r>
            <a:r>
              <a:rPr lang="ru-RU" sz="2200" b="1" dirty="0" smtClean="0">
                <a:solidFill>
                  <a:srgbClr val="C00000"/>
                </a:solidFill>
                <a:latin typeface="Bookman Old Style" pitchFamily="18" charset="0"/>
              </a:rPr>
              <a:t> муниципального района за 2021 год на </a:t>
            </a:r>
            <a:r>
              <a:rPr lang="ru-RU" sz="2400" b="1" dirty="0" smtClean="0">
                <a:solidFill>
                  <a:srgbClr val="C00000"/>
                </a:solidFill>
                <a:latin typeface="Bookman Old Style" pitchFamily="18" charset="0"/>
              </a:rPr>
              <a:t>образование</a:t>
            </a:r>
          </a:p>
        </p:txBody>
      </p:sp>
      <p:sp>
        <p:nvSpPr>
          <p:cNvPr id="50180" name="Line 4"/>
          <p:cNvSpPr>
            <a:spLocks noChangeShapeType="1"/>
          </p:cNvSpPr>
          <p:nvPr/>
        </p:nvSpPr>
        <p:spPr bwMode="auto">
          <a:xfrm>
            <a:off x="301228" y="1377951"/>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sp>
        <p:nvSpPr>
          <p:cNvPr id="28682" name="AutoShape 6"/>
          <p:cNvSpPr>
            <a:spLocks noChangeArrowheads="1"/>
          </p:cNvSpPr>
          <p:nvPr/>
        </p:nvSpPr>
        <p:spPr bwMode="auto">
          <a:xfrm>
            <a:off x="2143116" y="1716618"/>
            <a:ext cx="2571767" cy="2063749"/>
          </a:xfrm>
          <a:prstGeom prst="roundRect">
            <a:avLst>
              <a:gd name="adj" fmla="val 16667"/>
            </a:avLst>
          </a:prstGeom>
          <a:solidFill>
            <a:srgbClr val="79ADEB">
              <a:alpha val="7059"/>
            </a:srgbClr>
          </a:solidFill>
          <a:ln w="19050">
            <a:solidFill>
              <a:srgbClr val="0070C0"/>
            </a:solidFill>
            <a:round/>
            <a:headEnd/>
            <a:tailEnd/>
          </a:ln>
        </p:spPr>
        <p:txBody>
          <a:bodyPr lIns="126000" rIns="126000" anchor="ctr"/>
          <a:lstStyle/>
          <a:p>
            <a:pPr algn="ctr" defTabSz="912813"/>
            <a:r>
              <a:rPr lang="ru-RU" altLang="ru-RU" sz="3600" b="1" dirty="0" smtClean="0">
                <a:latin typeface="Times New Roman" pitchFamily="18" charset="0"/>
                <a:cs typeface="Times New Roman" pitchFamily="18" charset="0"/>
              </a:rPr>
              <a:t>312 118,3 </a:t>
            </a:r>
            <a:r>
              <a:rPr lang="ru-RU" altLang="ru-RU" sz="4000" b="1" dirty="0" smtClean="0">
                <a:latin typeface="Times New Roman" pitchFamily="18" charset="0"/>
                <a:cs typeface="Times New Roman" pitchFamily="18" charset="0"/>
              </a:rPr>
              <a:t>тыс</a:t>
            </a:r>
            <a:r>
              <a:rPr lang="ru-RU" altLang="ru-RU" sz="4000" b="1" dirty="0">
                <a:latin typeface="Times New Roman" pitchFamily="18" charset="0"/>
                <a:cs typeface="Times New Roman" pitchFamily="18" charset="0"/>
              </a:rPr>
              <a:t>. руб.</a:t>
            </a:r>
          </a:p>
        </p:txBody>
      </p:sp>
      <p:sp>
        <p:nvSpPr>
          <p:cNvPr id="50183" name="Rectangle 7"/>
          <p:cNvSpPr>
            <a:spLocks noChangeArrowheads="1"/>
          </p:cNvSpPr>
          <p:nvPr/>
        </p:nvSpPr>
        <p:spPr bwMode="auto">
          <a:xfrm>
            <a:off x="236935" y="1663700"/>
            <a:ext cx="1457325" cy="2057400"/>
          </a:xfrm>
          <a:prstGeom prst="rect">
            <a:avLst/>
          </a:prstGeom>
          <a:solidFill>
            <a:srgbClr val="79ADEB">
              <a:alpha val="5098"/>
            </a:srgbClr>
          </a:solidFill>
          <a:ln w="25400">
            <a:solidFill>
              <a:srgbClr val="0070C0"/>
            </a:solidFill>
            <a:miter lim="800000"/>
            <a:headEnd/>
            <a:tailEnd/>
          </a:ln>
        </p:spPr>
        <p:txBody>
          <a:bodyPr lIns="108000" tIns="0" rIns="108000" bIns="0" anchor="b"/>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endParaRPr lang="ru-RU" altLang="ru-RU" sz="1400" dirty="0" smtClean="0">
              <a:solidFill>
                <a:schemeClr val="tx1">
                  <a:lumMod val="95000"/>
                  <a:lumOff val="5000"/>
                </a:schemeClr>
              </a:solidFill>
            </a:endParaRPr>
          </a:p>
        </p:txBody>
      </p:sp>
      <p:sp>
        <p:nvSpPr>
          <p:cNvPr id="28684" name="Rectangle 8"/>
          <p:cNvSpPr>
            <a:spLocks noChangeArrowheads="1"/>
          </p:cNvSpPr>
          <p:nvPr/>
        </p:nvSpPr>
        <p:spPr bwMode="auto">
          <a:xfrm>
            <a:off x="214313" y="6286501"/>
            <a:ext cx="1553766" cy="2190751"/>
          </a:xfrm>
          <a:prstGeom prst="rect">
            <a:avLst/>
          </a:prstGeom>
          <a:solidFill>
            <a:srgbClr val="79ADEB">
              <a:alpha val="10196"/>
            </a:srgbClr>
          </a:solidFill>
          <a:ln w="25400">
            <a:solidFill>
              <a:srgbClr val="0070C0"/>
            </a:solidFill>
            <a:miter lim="800000"/>
            <a:headEnd/>
            <a:tailEnd/>
          </a:ln>
        </p:spPr>
        <p:txBody>
          <a:bodyPr lIns="108000" tIns="0" rIns="108000" bIns="0"/>
          <a:lstStyle/>
          <a:p>
            <a:pPr algn="ctr" defTabSz="912813"/>
            <a:endParaRPr lang="ru-RU" altLang="ru-RU" sz="1200" b="1"/>
          </a:p>
        </p:txBody>
      </p:sp>
      <p:sp>
        <p:nvSpPr>
          <p:cNvPr id="50185" name="Rectangle 9"/>
          <p:cNvSpPr>
            <a:spLocks noChangeArrowheads="1"/>
          </p:cNvSpPr>
          <p:nvPr/>
        </p:nvSpPr>
        <p:spPr bwMode="auto">
          <a:xfrm>
            <a:off x="4982766" y="6381752"/>
            <a:ext cx="1660922" cy="2203449"/>
          </a:xfrm>
          <a:prstGeom prst="rect">
            <a:avLst/>
          </a:prstGeom>
          <a:solidFill>
            <a:srgbClr val="79ADEB">
              <a:alpha val="5882"/>
            </a:srgbClr>
          </a:solidFill>
          <a:ln w="25400">
            <a:solidFill>
              <a:srgbClr val="0070C0"/>
            </a:solidFill>
            <a:miter lim="800000"/>
            <a:headEnd/>
            <a:tailEnd/>
          </a:ln>
        </p:spPr>
        <p:txBody>
          <a:bodyPr lIns="108000" tIns="0" rIns="108000" bIns="0"/>
          <a:lstStyle/>
          <a:p>
            <a:pPr algn="ctr" defTabSz="912813">
              <a:defRPr/>
            </a:pPr>
            <a:endParaRPr lang="ru-RU" altLang="ru-RU" sz="1200" b="1" dirty="0">
              <a:solidFill>
                <a:schemeClr val="tx1">
                  <a:lumMod val="95000"/>
                  <a:lumOff val="5000"/>
                </a:schemeClr>
              </a:solidFill>
            </a:endParaRPr>
          </a:p>
        </p:txBody>
      </p:sp>
      <p:sp>
        <p:nvSpPr>
          <p:cNvPr id="50186" name="AutoShape 10"/>
          <p:cNvSpPr>
            <a:spLocks noChangeArrowheads="1"/>
          </p:cNvSpPr>
          <p:nvPr/>
        </p:nvSpPr>
        <p:spPr bwMode="auto">
          <a:xfrm rot="7994511">
            <a:off x="628127" y="4341738"/>
            <a:ext cx="2641029" cy="422564"/>
          </a:xfrm>
          <a:prstGeom prst="curvedUpArrow">
            <a:avLst>
              <a:gd name="adj1" fmla="val 34009"/>
              <a:gd name="adj2" fmla="val 72700"/>
              <a:gd name="adj3" fmla="val 74009"/>
            </a:avLst>
          </a:prstGeom>
          <a:solidFill>
            <a:srgbClr val="79ADEB">
              <a:alpha val="49804"/>
            </a:srgbClr>
          </a:solidFill>
          <a:ln w="25400">
            <a:solidFill>
              <a:srgbClr val="0070C0"/>
            </a:solidFill>
            <a:miter lim="800000"/>
            <a:headEnd/>
            <a:tailEnd/>
          </a:ln>
          <a:scene3d>
            <a:camera prst="orthographicFront">
              <a:rot lat="1800000" lon="600000" rev="21594000"/>
            </a:camera>
            <a:lightRig rig="threePt" dir="t"/>
          </a:scene3d>
        </p:spPr>
        <p:txBody>
          <a:bodyPr wrap="none" anchor="ctr"/>
          <a:lstStyle/>
          <a:p>
            <a:pPr defTabSz="912813">
              <a:defRPr/>
            </a:pPr>
            <a:endParaRPr lang="ru-RU"/>
          </a:p>
        </p:txBody>
      </p:sp>
      <p:sp>
        <p:nvSpPr>
          <p:cNvPr id="28687" name="AutoShape 11"/>
          <p:cNvSpPr>
            <a:spLocks noChangeArrowheads="1"/>
          </p:cNvSpPr>
          <p:nvPr/>
        </p:nvSpPr>
        <p:spPr bwMode="auto">
          <a:xfrm rot="2313247">
            <a:off x="4193382" y="4176184"/>
            <a:ext cx="1488281" cy="700616"/>
          </a:xfrm>
          <a:prstGeom prst="curvedDownArrow">
            <a:avLst>
              <a:gd name="adj1" fmla="val 49094"/>
              <a:gd name="adj2" fmla="val 105985"/>
              <a:gd name="adj3" fmla="val 83417"/>
            </a:avLst>
          </a:prstGeom>
          <a:solidFill>
            <a:srgbClr val="79ADEB">
              <a:alpha val="49803"/>
            </a:srgbClr>
          </a:solidFill>
          <a:ln w="25400">
            <a:solidFill>
              <a:srgbClr val="0070C0"/>
            </a:solidFill>
            <a:miter lim="800000"/>
            <a:headEnd/>
            <a:tailEnd/>
          </a:ln>
        </p:spPr>
        <p:txBody>
          <a:bodyPr wrap="none" anchor="ctr"/>
          <a:lstStyle/>
          <a:p>
            <a:pPr defTabSz="912813"/>
            <a:endParaRPr lang="ru-RU" altLang="ru-RU"/>
          </a:p>
        </p:txBody>
      </p:sp>
      <p:sp>
        <p:nvSpPr>
          <p:cNvPr id="28688" name="AutoShape 12"/>
          <p:cNvSpPr>
            <a:spLocks noChangeArrowheads="1"/>
          </p:cNvSpPr>
          <p:nvPr/>
        </p:nvSpPr>
        <p:spPr bwMode="auto">
          <a:xfrm>
            <a:off x="3161110" y="4000500"/>
            <a:ext cx="582215" cy="1303867"/>
          </a:xfrm>
          <a:prstGeom prst="downArrow">
            <a:avLst>
              <a:gd name="adj1" fmla="val 50000"/>
              <a:gd name="adj2" fmla="val 28495"/>
            </a:avLst>
          </a:prstGeom>
          <a:solidFill>
            <a:srgbClr val="79ADEB">
              <a:alpha val="49803"/>
            </a:srgbClr>
          </a:solidFill>
          <a:ln w="25400">
            <a:solidFill>
              <a:srgbClr val="0070C0"/>
            </a:solidFill>
            <a:miter lim="800000"/>
            <a:headEnd/>
            <a:tailEnd/>
          </a:ln>
        </p:spPr>
        <p:txBody>
          <a:bodyPr wrap="none" anchor="ctr"/>
          <a:lstStyle/>
          <a:p>
            <a:pPr defTabSz="912813"/>
            <a:endParaRPr lang="ru-RU" altLang="ru-RU"/>
          </a:p>
        </p:txBody>
      </p:sp>
      <p:sp>
        <p:nvSpPr>
          <p:cNvPr id="15" name="Rectangle 8"/>
          <p:cNvSpPr>
            <a:spLocks noChangeArrowheads="1"/>
          </p:cNvSpPr>
          <p:nvPr/>
        </p:nvSpPr>
        <p:spPr bwMode="auto">
          <a:xfrm>
            <a:off x="5250657" y="1714500"/>
            <a:ext cx="1494235" cy="2000251"/>
          </a:xfrm>
          <a:prstGeom prst="rect">
            <a:avLst/>
          </a:prstGeom>
          <a:solidFill>
            <a:srgbClr val="79ADEB">
              <a:alpha val="9000"/>
            </a:srgbClr>
          </a:solidFill>
          <a:ln w="25400">
            <a:solidFill>
              <a:srgbClr val="0070C0"/>
            </a:solidFill>
            <a:miter lim="800000"/>
            <a:headEnd/>
            <a:tailEnd/>
          </a:ln>
        </p:spPr>
        <p:txBody>
          <a:bodyPr lIns="108000" tIns="0" rIns="108000" bIns="0"/>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endParaRPr lang="ru-RU" altLang="ru-RU" sz="1200" b="1" dirty="0" smtClean="0">
              <a:solidFill>
                <a:schemeClr val="tx1">
                  <a:lumMod val="95000"/>
                  <a:lumOff val="5000"/>
                </a:schemeClr>
              </a:solidFill>
            </a:endParaRPr>
          </a:p>
        </p:txBody>
      </p:sp>
      <p:sp>
        <p:nvSpPr>
          <p:cNvPr id="19" name="Стрелка вправо 18"/>
          <p:cNvSpPr/>
          <p:nvPr/>
        </p:nvSpPr>
        <p:spPr>
          <a:xfrm>
            <a:off x="4477942" y="2254251"/>
            <a:ext cx="725090" cy="1009649"/>
          </a:xfrm>
          <a:prstGeom prst="rightArrow">
            <a:avLst/>
          </a:prstGeom>
          <a:solidFill>
            <a:srgbClr val="79ADEB">
              <a:alpha val="49804"/>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Стрелка влево 19"/>
          <p:cNvSpPr/>
          <p:nvPr/>
        </p:nvSpPr>
        <p:spPr>
          <a:xfrm>
            <a:off x="1710928" y="2190751"/>
            <a:ext cx="670322" cy="1115483"/>
          </a:xfrm>
          <a:prstGeom prst="leftArrow">
            <a:avLst/>
          </a:prstGeom>
          <a:solidFill>
            <a:srgbClr val="79ADEB">
              <a:alpha val="49804"/>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Rectangle 8"/>
          <p:cNvSpPr>
            <a:spLocks noChangeArrowheads="1"/>
          </p:cNvSpPr>
          <p:nvPr/>
        </p:nvSpPr>
        <p:spPr bwMode="auto">
          <a:xfrm>
            <a:off x="2571750" y="6477000"/>
            <a:ext cx="1616869" cy="2108200"/>
          </a:xfrm>
          <a:prstGeom prst="rect">
            <a:avLst/>
          </a:prstGeom>
          <a:solidFill>
            <a:srgbClr val="79ADEB">
              <a:alpha val="6000"/>
            </a:srgbClr>
          </a:solidFill>
          <a:ln w="25400">
            <a:solidFill>
              <a:srgbClr val="0070C0"/>
            </a:solidFill>
            <a:miter lim="800000"/>
            <a:headEnd/>
            <a:tailEnd/>
          </a:ln>
        </p:spPr>
        <p:txBody>
          <a:bodyPr lIns="108000" tIns="0" rIns="108000" bIns="0"/>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endParaRPr lang="ru-RU" altLang="ru-RU" sz="1200" b="1" dirty="0" smtClean="0">
              <a:solidFill>
                <a:schemeClr val="tx1">
                  <a:lumMod val="95000"/>
                  <a:lumOff val="5000"/>
                </a:schemeClr>
              </a:solidFill>
            </a:endParaRPr>
          </a:p>
        </p:txBody>
      </p:sp>
      <p:sp>
        <p:nvSpPr>
          <p:cNvPr id="25" name="TextBox 25"/>
          <p:cNvSpPr>
            <a:spLocks noChangeArrowheads="1"/>
          </p:cNvSpPr>
          <p:nvPr/>
        </p:nvSpPr>
        <p:spPr bwMode="auto">
          <a:xfrm>
            <a:off x="0" y="3810001"/>
            <a:ext cx="1875235" cy="738664"/>
          </a:xfrm>
          <a:custGeom>
            <a:avLst/>
            <a:gdLst>
              <a:gd name="T0" fmla="*/ 0 w 3929090"/>
              <a:gd name="T1" fmla="*/ 0 h 2585323"/>
              <a:gd name="T2" fmla="*/ 3281072 w 3929090"/>
              <a:gd name="T3" fmla="*/ 0 h 2585323"/>
              <a:gd name="T4" fmla="*/ 3281072 w 3929090"/>
              <a:gd name="T5" fmla="*/ 11321709 h 2585323"/>
              <a:gd name="T6" fmla="*/ 0 w 3929090"/>
              <a:gd name="T7" fmla="*/ 11321709 h 2585323"/>
              <a:gd name="T8" fmla="*/ 0 w 3929090"/>
              <a:gd name="T9" fmla="*/ 0 h 2585323"/>
              <a:gd name="T10" fmla="*/ 0 60000 65536"/>
              <a:gd name="T11" fmla="*/ 0 60000 65536"/>
              <a:gd name="T12" fmla="*/ 0 60000 65536"/>
              <a:gd name="T13" fmla="*/ 0 60000 65536"/>
              <a:gd name="T14" fmla="*/ 0 60000 65536"/>
              <a:gd name="T15" fmla="*/ 0 w 3929090"/>
              <a:gd name="T16" fmla="*/ 0 h 2585323"/>
              <a:gd name="T17" fmla="*/ 3929090 w 3929090"/>
              <a:gd name="T18" fmla="*/ 2585323 h 2585323"/>
            </a:gdLst>
            <a:ahLst/>
            <a:cxnLst>
              <a:cxn ang="T10">
                <a:pos x="T0" y="T1"/>
              </a:cxn>
              <a:cxn ang="T11">
                <a:pos x="T2" y="T3"/>
              </a:cxn>
              <a:cxn ang="T12">
                <a:pos x="T4" y="T5"/>
              </a:cxn>
              <a:cxn ang="T13">
                <a:pos x="T6" y="T7"/>
              </a:cxn>
              <a:cxn ang="T14">
                <a:pos x="T8" y="T9"/>
              </a:cxn>
            </a:cxnLst>
            <a:rect l="T15" t="T16" r="T17" b="T18"/>
            <a:pathLst>
              <a:path w="3929090" h="2585323">
                <a:moveTo>
                  <a:pt x="0" y="0"/>
                </a:moveTo>
                <a:lnTo>
                  <a:pt x="3929090" y="0"/>
                </a:lnTo>
                <a:lnTo>
                  <a:pt x="3929090" y="2585323"/>
                </a:lnTo>
                <a:lnTo>
                  <a:pt x="0" y="2585323"/>
                </a:lnTo>
                <a:lnTo>
                  <a:pt x="0" y="0"/>
                </a:lnTo>
                <a:close/>
              </a:path>
            </a:pathLst>
          </a:custGeom>
          <a:noFill/>
          <a:ln w="9525">
            <a:noFill/>
            <a:miter lim="800000"/>
            <a:headEnd/>
            <a:tailEnd/>
          </a:ln>
        </p:spPr>
        <p:txBody>
          <a:bodyPr>
            <a:spAutoFit/>
          </a:bodyPr>
          <a:lstStyle/>
          <a:p>
            <a:pPr algn="ctr">
              <a:defRPr/>
            </a:pPr>
            <a:r>
              <a:rPr lang="ru-RU" altLang="ru-RU" sz="1400" b="1" dirty="0">
                <a:solidFill>
                  <a:schemeClr val="tx1">
                    <a:lumMod val="95000"/>
                    <a:lumOff val="5000"/>
                  </a:schemeClr>
                </a:solidFill>
                <a:latin typeface="Times New Roman" pitchFamily="18" charset="0"/>
                <a:cs typeface="Times New Roman" pitchFamily="18" charset="0"/>
              </a:rPr>
              <a:t>Дошкольное образование – </a:t>
            </a:r>
          </a:p>
          <a:p>
            <a:pPr algn="ctr">
              <a:defRPr/>
            </a:pPr>
            <a:r>
              <a:rPr lang="ru-RU" altLang="ru-RU" sz="1400" b="1" dirty="0" smtClean="0">
                <a:solidFill>
                  <a:schemeClr val="tx1">
                    <a:lumMod val="95000"/>
                    <a:lumOff val="5000"/>
                  </a:schemeClr>
                </a:solidFill>
                <a:latin typeface="Times New Roman" pitchFamily="18" charset="0"/>
                <a:cs typeface="Times New Roman" pitchFamily="18" charset="0"/>
              </a:rPr>
              <a:t>54 371,0 тыс</a:t>
            </a:r>
            <a:r>
              <a:rPr lang="ru-RU" altLang="ru-RU" sz="1400" b="1" dirty="0">
                <a:solidFill>
                  <a:schemeClr val="tx1">
                    <a:lumMod val="95000"/>
                    <a:lumOff val="5000"/>
                  </a:schemeClr>
                </a:solidFill>
                <a:latin typeface="Times New Roman" pitchFamily="18" charset="0"/>
                <a:cs typeface="Times New Roman" pitchFamily="18" charset="0"/>
              </a:rPr>
              <a:t>. руб.</a:t>
            </a:r>
            <a:endParaRPr lang="ru-RU" altLang="ru-RU" sz="1400" dirty="0">
              <a:solidFill>
                <a:schemeClr val="tx1">
                  <a:lumMod val="95000"/>
                  <a:lumOff val="5000"/>
                </a:schemeClr>
              </a:solidFill>
              <a:latin typeface="Times New Roman" pitchFamily="18" charset="0"/>
              <a:cs typeface="Times New Roman" pitchFamily="18" charset="0"/>
            </a:endParaRPr>
          </a:p>
        </p:txBody>
      </p:sp>
      <p:sp>
        <p:nvSpPr>
          <p:cNvPr id="28694" name="TextBox 25"/>
          <p:cNvSpPr>
            <a:spLocks noChangeArrowheads="1"/>
          </p:cNvSpPr>
          <p:nvPr/>
        </p:nvSpPr>
        <p:spPr bwMode="auto">
          <a:xfrm>
            <a:off x="214313" y="5429251"/>
            <a:ext cx="1607344" cy="1077218"/>
          </a:xfrm>
          <a:custGeom>
            <a:avLst/>
            <a:gdLst>
              <a:gd name="T0" fmla="*/ 0 w 3929090"/>
              <a:gd name="T1" fmla="*/ 0 h 2585323"/>
              <a:gd name="T2" fmla="*/ 1 w 3929090"/>
              <a:gd name="T3" fmla="*/ 0 h 2585323"/>
              <a:gd name="T4" fmla="*/ 1 w 3929090"/>
              <a:gd name="T5" fmla="*/ 0 h 2585323"/>
              <a:gd name="T6" fmla="*/ 0 w 3929090"/>
              <a:gd name="T7" fmla="*/ 0 h 2585323"/>
              <a:gd name="T8" fmla="*/ 0 w 3929090"/>
              <a:gd name="T9" fmla="*/ 0 h 2585323"/>
              <a:gd name="T10" fmla="*/ 0 60000 65536"/>
              <a:gd name="T11" fmla="*/ 0 60000 65536"/>
              <a:gd name="T12" fmla="*/ 0 60000 65536"/>
              <a:gd name="T13" fmla="*/ 0 60000 65536"/>
              <a:gd name="T14" fmla="*/ 0 60000 65536"/>
              <a:gd name="T15" fmla="*/ 0 w 3929090"/>
              <a:gd name="T16" fmla="*/ 0 h 2585323"/>
              <a:gd name="T17" fmla="*/ 3929090 w 3929090"/>
              <a:gd name="T18" fmla="*/ 2585323 h 2585323"/>
            </a:gdLst>
            <a:ahLst/>
            <a:cxnLst>
              <a:cxn ang="T10">
                <a:pos x="T0" y="T1"/>
              </a:cxn>
              <a:cxn ang="T11">
                <a:pos x="T2" y="T3"/>
              </a:cxn>
              <a:cxn ang="T12">
                <a:pos x="T4" y="T5"/>
              </a:cxn>
              <a:cxn ang="T13">
                <a:pos x="T6" y="T7"/>
              </a:cxn>
              <a:cxn ang="T14">
                <a:pos x="T8" y="T9"/>
              </a:cxn>
            </a:cxnLst>
            <a:rect l="T15" t="T16" r="T17" b="T18"/>
            <a:pathLst>
              <a:path w="3929090" h="2585323">
                <a:moveTo>
                  <a:pt x="0" y="0"/>
                </a:moveTo>
                <a:lnTo>
                  <a:pt x="3929090" y="0"/>
                </a:lnTo>
                <a:lnTo>
                  <a:pt x="3929090" y="2585323"/>
                </a:lnTo>
                <a:lnTo>
                  <a:pt x="0" y="2585323"/>
                </a:lnTo>
                <a:lnTo>
                  <a:pt x="0" y="0"/>
                </a:lnTo>
                <a:close/>
              </a:path>
            </a:pathLst>
          </a:custGeom>
          <a:noFill/>
          <a:ln w="9525">
            <a:noFill/>
            <a:miter lim="800000"/>
            <a:headEnd/>
            <a:tailEnd/>
          </a:ln>
        </p:spPr>
        <p:txBody>
          <a:bodyPr>
            <a:spAutoFit/>
          </a:bodyPr>
          <a:lstStyle/>
          <a:p>
            <a:pPr algn="ctr" defTabSz="912813"/>
            <a:r>
              <a:rPr lang="ru-RU" altLang="ru-RU" sz="1600" b="1" dirty="0">
                <a:latin typeface="Times New Roman" pitchFamily="18" charset="0"/>
                <a:cs typeface="Times New Roman" pitchFamily="18" charset="0"/>
              </a:rPr>
              <a:t>Общее образование</a:t>
            </a:r>
          </a:p>
          <a:p>
            <a:pPr algn="ctr" defTabSz="912813"/>
            <a:r>
              <a:rPr lang="ru-RU" altLang="ru-RU" sz="1600" b="1" dirty="0" smtClean="0">
                <a:latin typeface="Times New Roman" pitchFamily="18" charset="0"/>
                <a:cs typeface="Times New Roman" pitchFamily="18" charset="0"/>
              </a:rPr>
              <a:t>208 923,4 </a:t>
            </a:r>
            <a:r>
              <a:rPr lang="ru-RU" altLang="ru-RU" sz="1600" b="1" dirty="0">
                <a:latin typeface="Times New Roman" pitchFamily="18" charset="0"/>
                <a:cs typeface="Times New Roman" pitchFamily="18" charset="0"/>
              </a:rPr>
              <a:t>тыс. руб.</a:t>
            </a:r>
          </a:p>
        </p:txBody>
      </p:sp>
      <p:sp>
        <p:nvSpPr>
          <p:cNvPr id="27" name="TextBox 25"/>
          <p:cNvSpPr>
            <a:spLocks noChangeArrowheads="1"/>
          </p:cNvSpPr>
          <p:nvPr/>
        </p:nvSpPr>
        <p:spPr bwMode="auto">
          <a:xfrm>
            <a:off x="2303860" y="5429251"/>
            <a:ext cx="2089547" cy="738664"/>
          </a:xfrm>
          <a:custGeom>
            <a:avLst/>
            <a:gdLst>
              <a:gd name="T0" fmla="*/ 0 w 3929090"/>
              <a:gd name="T1" fmla="*/ 0 h 2585323"/>
              <a:gd name="T2" fmla="*/ 3281072 w 3929090"/>
              <a:gd name="T3" fmla="*/ 0 h 2585323"/>
              <a:gd name="T4" fmla="*/ 3281072 w 3929090"/>
              <a:gd name="T5" fmla="*/ 11321709 h 2585323"/>
              <a:gd name="T6" fmla="*/ 0 w 3929090"/>
              <a:gd name="T7" fmla="*/ 11321709 h 2585323"/>
              <a:gd name="T8" fmla="*/ 0 w 3929090"/>
              <a:gd name="T9" fmla="*/ 0 h 2585323"/>
              <a:gd name="T10" fmla="*/ 0 60000 65536"/>
              <a:gd name="T11" fmla="*/ 0 60000 65536"/>
              <a:gd name="T12" fmla="*/ 0 60000 65536"/>
              <a:gd name="T13" fmla="*/ 0 60000 65536"/>
              <a:gd name="T14" fmla="*/ 0 60000 65536"/>
              <a:gd name="T15" fmla="*/ 0 w 3929090"/>
              <a:gd name="T16" fmla="*/ 0 h 2585323"/>
              <a:gd name="T17" fmla="*/ 3929090 w 3929090"/>
              <a:gd name="T18" fmla="*/ 2585323 h 2585323"/>
            </a:gdLst>
            <a:ahLst/>
            <a:cxnLst>
              <a:cxn ang="T10">
                <a:pos x="T0" y="T1"/>
              </a:cxn>
              <a:cxn ang="T11">
                <a:pos x="T2" y="T3"/>
              </a:cxn>
              <a:cxn ang="T12">
                <a:pos x="T4" y="T5"/>
              </a:cxn>
              <a:cxn ang="T13">
                <a:pos x="T6" y="T7"/>
              </a:cxn>
              <a:cxn ang="T14">
                <a:pos x="T8" y="T9"/>
              </a:cxn>
            </a:cxnLst>
            <a:rect l="T15" t="T16" r="T17" b="T18"/>
            <a:pathLst>
              <a:path w="3929090" h="2585323">
                <a:moveTo>
                  <a:pt x="0" y="0"/>
                </a:moveTo>
                <a:lnTo>
                  <a:pt x="3929090" y="0"/>
                </a:lnTo>
                <a:lnTo>
                  <a:pt x="3929090" y="2585323"/>
                </a:lnTo>
                <a:lnTo>
                  <a:pt x="0" y="2585323"/>
                </a:lnTo>
                <a:lnTo>
                  <a:pt x="0" y="0"/>
                </a:lnTo>
                <a:close/>
              </a:path>
            </a:pathLst>
          </a:custGeom>
          <a:noFill/>
          <a:ln w="9525">
            <a:noFill/>
            <a:miter lim="800000"/>
            <a:headEnd/>
            <a:tailEnd/>
          </a:ln>
        </p:spPr>
        <p:txBody>
          <a:bodyPr>
            <a:spAutoFit/>
          </a:bodyPr>
          <a:lstStyle/>
          <a:p>
            <a:pPr algn="ctr" defTabSz="912813">
              <a:defRPr/>
            </a:pPr>
            <a:r>
              <a:rPr lang="ru-RU" altLang="ru-RU" sz="1400" b="1" dirty="0">
                <a:solidFill>
                  <a:schemeClr val="tx1">
                    <a:lumMod val="95000"/>
                    <a:lumOff val="5000"/>
                  </a:schemeClr>
                </a:solidFill>
                <a:latin typeface="Times New Roman" pitchFamily="18" charset="0"/>
                <a:cs typeface="Times New Roman" pitchFamily="18" charset="0"/>
              </a:rPr>
              <a:t>Дополнительное образование детей – </a:t>
            </a:r>
            <a:r>
              <a:rPr lang="ru-RU" altLang="ru-RU" sz="1400" b="1" dirty="0" smtClean="0">
                <a:solidFill>
                  <a:schemeClr val="tx1">
                    <a:lumMod val="95000"/>
                    <a:lumOff val="5000"/>
                  </a:schemeClr>
                </a:solidFill>
                <a:latin typeface="Times New Roman" pitchFamily="18" charset="0"/>
                <a:cs typeface="Times New Roman" pitchFamily="18" charset="0"/>
              </a:rPr>
              <a:t>25 498,2 тыс</a:t>
            </a:r>
            <a:r>
              <a:rPr lang="ru-RU" altLang="ru-RU" sz="1400" b="1" dirty="0">
                <a:solidFill>
                  <a:schemeClr val="tx1">
                    <a:lumMod val="95000"/>
                    <a:lumOff val="5000"/>
                  </a:schemeClr>
                </a:solidFill>
                <a:latin typeface="Times New Roman" pitchFamily="18" charset="0"/>
                <a:cs typeface="Times New Roman" pitchFamily="18" charset="0"/>
              </a:rPr>
              <a:t>. руб.</a:t>
            </a:r>
            <a:endParaRPr lang="ru-RU" altLang="ru-RU" sz="1400" b="1" dirty="0">
              <a:latin typeface="Times New Roman" pitchFamily="18" charset="0"/>
              <a:cs typeface="Times New Roman" pitchFamily="18" charset="0"/>
            </a:endParaRPr>
          </a:p>
        </p:txBody>
      </p:sp>
      <p:sp>
        <p:nvSpPr>
          <p:cNvPr id="29" name="TextBox 25"/>
          <p:cNvSpPr>
            <a:spLocks noChangeArrowheads="1"/>
          </p:cNvSpPr>
          <p:nvPr/>
        </p:nvSpPr>
        <p:spPr bwMode="auto">
          <a:xfrm>
            <a:off x="5143500" y="5334000"/>
            <a:ext cx="1607344" cy="984251"/>
          </a:xfrm>
          <a:custGeom>
            <a:avLst/>
            <a:gdLst>
              <a:gd name="T0" fmla="*/ 0 w 3929090"/>
              <a:gd name="T1" fmla="*/ 0 h 2585323"/>
              <a:gd name="T2" fmla="*/ 3281072 w 3929090"/>
              <a:gd name="T3" fmla="*/ 0 h 2585323"/>
              <a:gd name="T4" fmla="*/ 3281072 w 3929090"/>
              <a:gd name="T5" fmla="*/ 11321709 h 2585323"/>
              <a:gd name="T6" fmla="*/ 0 w 3929090"/>
              <a:gd name="T7" fmla="*/ 11321709 h 2585323"/>
              <a:gd name="T8" fmla="*/ 0 w 3929090"/>
              <a:gd name="T9" fmla="*/ 0 h 2585323"/>
              <a:gd name="T10" fmla="*/ 0 60000 65536"/>
              <a:gd name="T11" fmla="*/ 0 60000 65536"/>
              <a:gd name="T12" fmla="*/ 0 60000 65536"/>
              <a:gd name="T13" fmla="*/ 0 60000 65536"/>
              <a:gd name="T14" fmla="*/ 0 60000 65536"/>
              <a:gd name="T15" fmla="*/ 0 w 3929090"/>
              <a:gd name="T16" fmla="*/ 0 h 2585323"/>
              <a:gd name="T17" fmla="*/ 3929090 w 3929090"/>
              <a:gd name="T18" fmla="*/ 2585323 h 2585323"/>
            </a:gdLst>
            <a:ahLst/>
            <a:cxnLst>
              <a:cxn ang="T10">
                <a:pos x="T0" y="T1"/>
              </a:cxn>
              <a:cxn ang="T11">
                <a:pos x="T2" y="T3"/>
              </a:cxn>
              <a:cxn ang="T12">
                <a:pos x="T4" y="T5"/>
              </a:cxn>
              <a:cxn ang="T13">
                <a:pos x="T6" y="T7"/>
              </a:cxn>
              <a:cxn ang="T14">
                <a:pos x="T8" y="T9"/>
              </a:cxn>
            </a:cxnLst>
            <a:rect l="T15" t="T16" r="T17" b="T18"/>
            <a:pathLst>
              <a:path w="3929090" h="2585323">
                <a:moveTo>
                  <a:pt x="0" y="0"/>
                </a:moveTo>
                <a:lnTo>
                  <a:pt x="3929090" y="0"/>
                </a:lnTo>
                <a:lnTo>
                  <a:pt x="3929090" y="2585323"/>
                </a:lnTo>
                <a:lnTo>
                  <a:pt x="0" y="2585323"/>
                </a:lnTo>
                <a:lnTo>
                  <a:pt x="0" y="0"/>
                </a:lnTo>
                <a:close/>
              </a:path>
            </a:pathLst>
          </a:custGeom>
          <a:noFill/>
          <a:ln w="9525">
            <a:noFill/>
            <a:miter lim="800000"/>
            <a:headEnd/>
            <a:tailEnd/>
          </a:ln>
        </p:spPr>
        <p:txBody>
          <a:bodyPr>
            <a:spAutoFit/>
          </a:bodyPr>
          <a:lstStyle/>
          <a:p>
            <a:pPr algn="ctr" defTabSz="912813">
              <a:defRPr/>
            </a:pPr>
            <a:r>
              <a:rPr lang="ru-RU" altLang="ru-RU" sz="1400" b="1" dirty="0">
                <a:solidFill>
                  <a:schemeClr val="tx1">
                    <a:lumMod val="95000"/>
                    <a:lumOff val="5000"/>
                  </a:schemeClr>
                </a:solidFill>
                <a:latin typeface="Times New Roman" pitchFamily="18" charset="0"/>
                <a:cs typeface="Times New Roman" pitchFamily="18" charset="0"/>
              </a:rPr>
              <a:t>Другие вопросы в области образования– </a:t>
            </a:r>
          </a:p>
          <a:p>
            <a:pPr algn="ctr" defTabSz="912813">
              <a:defRPr/>
            </a:pPr>
            <a:r>
              <a:rPr lang="ru-RU" altLang="ru-RU" sz="1400" b="1" dirty="0" smtClean="0">
                <a:solidFill>
                  <a:schemeClr val="tx1">
                    <a:lumMod val="95000"/>
                    <a:lumOff val="5000"/>
                  </a:schemeClr>
                </a:solidFill>
                <a:latin typeface="Times New Roman" pitchFamily="18" charset="0"/>
                <a:cs typeface="Times New Roman" pitchFamily="18" charset="0"/>
              </a:rPr>
              <a:t>20 050,9 </a:t>
            </a:r>
            <a:r>
              <a:rPr lang="ru-RU" altLang="ru-RU" sz="1400" b="1" dirty="0">
                <a:solidFill>
                  <a:schemeClr val="tx1">
                    <a:lumMod val="95000"/>
                    <a:lumOff val="5000"/>
                  </a:schemeClr>
                </a:solidFill>
                <a:latin typeface="Times New Roman" pitchFamily="18" charset="0"/>
                <a:cs typeface="Times New Roman" pitchFamily="18" charset="0"/>
              </a:rPr>
              <a:t>тыс. руб.</a:t>
            </a:r>
          </a:p>
        </p:txBody>
      </p:sp>
      <p:sp>
        <p:nvSpPr>
          <p:cNvPr id="30" name="TextBox 25"/>
          <p:cNvSpPr>
            <a:spLocks noChangeArrowheads="1"/>
          </p:cNvSpPr>
          <p:nvPr/>
        </p:nvSpPr>
        <p:spPr bwMode="auto">
          <a:xfrm>
            <a:off x="5089922" y="3810001"/>
            <a:ext cx="1660922" cy="738664"/>
          </a:xfrm>
          <a:custGeom>
            <a:avLst/>
            <a:gdLst>
              <a:gd name="T0" fmla="*/ 0 w 3929090"/>
              <a:gd name="T1" fmla="*/ 0 h 2585323"/>
              <a:gd name="T2" fmla="*/ 3281072 w 3929090"/>
              <a:gd name="T3" fmla="*/ 0 h 2585323"/>
              <a:gd name="T4" fmla="*/ 3281072 w 3929090"/>
              <a:gd name="T5" fmla="*/ 11321709 h 2585323"/>
              <a:gd name="T6" fmla="*/ 0 w 3929090"/>
              <a:gd name="T7" fmla="*/ 11321709 h 2585323"/>
              <a:gd name="T8" fmla="*/ 0 w 3929090"/>
              <a:gd name="T9" fmla="*/ 0 h 2585323"/>
              <a:gd name="T10" fmla="*/ 0 60000 65536"/>
              <a:gd name="T11" fmla="*/ 0 60000 65536"/>
              <a:gd name="T12" fmla="*/ 0 60000 65536"/>
              <a:gd name="T13" fmla="*/ 0 60000 65536"/>
              <a:gd name="T14" fmla="*/ 0 60000 65536"/>
              <a:gd name="T15" fmla="*/ 0 w 3929090"/>
              <a:gd name="T16" fmla="*/ 0 h 2585323"/>
              <a:gd name="T17" fmla="*/ 3929090 w 3929090"/>
              <a:gd name="T18" fmla="*/ 2585323 h 2585323"/>
            </a:gdLst>
            <a:ahLst/>
            <a:cxnLst>
              <a:cxn ang="T10">
                <a:pos x="T0" y="T1"/>
              </a:cxn>
              <a:cxn ang="T11">
                <a:pos x="T2" y="T3"/>
              </a:cxn>
              <a:cxn ang="T12">
                <a:pos x="T4" y="T5"/>
              </a:cxn>
              <a:cxn ang="T13">
                <a:pos x="T6" y="T7"/>
              </a:cxn>
              <a:cxn ang="T14">
                <a:pos x="T8" y="T9"/>
              </a:cxn>
            </a:cxnLst>
            <a:rect l="T15" t="T16" r="T17" b="T18"/>
            <a:pathLst>
              <a:path w="3929090" h="2585323">
                <a:moveTo>
                  <a:pt x="0" y="0"/>
                </a:moveTo>
                <a:lnTo>
                  <a:pt x="3929090" y="0"/>
                </a:lnTo>
                <a:lnTo>
                  <a:pt x="3929090" y="2585323"/>
                </a:lnTo>
                <a:lnTo>
                  <a:pt x="0" y="2585323"/>
                </a:lnTo>
                <a:lnTo>
                  <a:pt x="0" y="0"/>
                </a:lnTo>
                <a:close/>
              </a:path>
            </a:pathLst>
          </a:custGeom>
          <a:noFill/>
          <a:ln w="9525">
            <a:noFill/>
            <a:miter lim="800000"/>
            <a:headEnd/>
            <a:tailEnd/>
          </a:ln>
        </p:spPr>
        <p:txBody>
          <a:bodyPr>
            <a:spAutoFit/>
          </a:bodyPr>
          <a:lstStyle/>
          <a:p>
            <a:pPr algn="ctr">
              <a:defRPr/>
            </a:pPr>
            <a:r>
              <a:rPr lang="ru-RU" altLang="ru-RU" sz="1400" b="1" dirty="0">
                <a:solidFill>
                  <a:schemeClr val="tx1">
                    <a:lumMod val="95000"/>
                    <a:lumOff val="5000"/>
                  </a:schemeClr>
                </a:solidFill>
                <a:latin typeface="Times New Roman" pitchFamily="18" charset="0"/>
                <a:cs typeface="Times New Roman" pitchFamily="18" charset="0"/>
              </a:rPr>
              <a:t>Молодежная политика – </a:t>
            </a:r>
          </a:p>
          <a:p>
            <a:pPr algn="ctr">
              <a:defRPr/>
            </a:pPr>
            <a:r>
              <a:rPr lang="ru-RU" altLang="ru-RU" sz="1400" b="1" dirty="0" smtClean="0">
                <a:solidFill>
                  <a:schemeClr val="tx1">
                    <a:lumMod val="95000"/>
                    <a:lumOff val="5000"/>
                  </a:schemeClr>
                </a:solidFill>
                <a:latin typeface="Times New Roman" pitchFamily="18" charset="0"/>
                <a:cs typeface="Times New Roman" pitchFamily="18" charset="0"/>
              </a:rPr>
              <a:t>3 274,7 тыс</a:t>
            </a:r>
            <a:r>
              <a:rPr lang="ru-RU" altLang="ru-RU" sz="1400" b="1" dirty="0">
                <a:solidFill>
                  <a:schemeClr val="tx1">
                    <a:lumMod val="95000"/>
                    <a:lumOff val="5000"/>
                  </a:schemeClr>
                </a:solidFill>
                <a:latin typeface="Times New Roman" pitchFamily="18" charset="0"/>
                <a:cs typeface="Times New Roman" pitchFamily="18" charset="0"/>
              </a:rPr>
              <a:t>. руб.</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2"/>
          <p:cNvSpPr txBox="1">
            <a:spLocks noChangeArrowheads="1"/>
          </p:cNvSpPr>
          <p:nvPr/>
        </p:nvSpPr>
        <p:spPr bwMode="auto">
          <a:xfrm>
            <a:off x="107157" y="785786"/>
            <a:ext cx="5089922" cy="1692771"/>
          </a:xfrm>
          <a:prstGeom prst="rect">
            <a:avLst/>
          </a:prstGeom>
          <a:noFill/>
          <a:ln w="9525">
            <a:noFill/>
            <a:miter lim="800000"/>
            <a:headEnd/>
            <a:tailEnd/>
          </a:ln>
        </p:spPr>
        <p:txBody>
          <a:bodyPr wrap="square">
            <a:spAutoFit/>
          </a:bodyPr>
          <a:lstStyle/>
          <a:p>
            <a:pPr algn="just"/>
            <a:r>
              <a:rPr lang="ru-RU" sz="1300" dirty="0">
                <a:latin typeface="Times New Roman" pitchFamily="18" charset="0"/>
                <a:cs typeface="Times New Roman" pitchFamily="18" charset="0"/>
              </a:rPr>
              <a:t>     </a:t>
            </a:r>
            <a:r>
              <a:rPr lang="ru-RU" sz="1300" dirty="0" smtClean="0">
                <a:latin typeface="Times New Roman" pitchFamily="18" charset="0"/>
                <a:cs typeface="Times New Roman" pitchFamily="18" charset="0"/>
              </a:rPr>
              <a:t>Исполнение </a:t>
            </a:r>
            <a:r>
              <a:rPr lang="ru-RU" sz="1300" dirty="0">
                <a:latin typeface="Times New Roman" pitchFamily="18" charset="0"/>
                <a:cs typeface="Times New Roman" pitchFamily="18" charset="0"/>
              </a:rPr>
              <a:t>по разделу «Дошкольное образование» составило </a:t>
            </a:r>
            <a:r>
              <a:rPr lang="ru-RU" sz="1300" dirty="0" smtClean="0">
                <a:latin typeface="Times New Roman" pitchFamily="18" charset="0"/>
                <a:cs typeface="Times New Roman" pitchFamily="18" charset="0"/>
              </a:rPr>
              <a:t>54 371,0 </a:t>
            </a:r>
            <a:r>
              <a:rPr lang="ru-RU" sz="1300" dirty="0">
                <a:latin typeface="Times New Roman" pitchFamily="18" charset="0"/>
                <a:cs typeface="Times New Roman" pitchFamily="18" charset="0"/>
              </a:rPr>
              <a:t>тыс.рублей  от плана – </a:t>
            </a:r>
            <a:r>
              <a:rPr lang="ru-RU" sz="1300" dirty="0" smtClean="0">
                <a:latin typeface="Times New Roman" pitchFamily="18" charset="0"/>
                <a:cs typeface="Times New Roman" pitchFamily="18" charset="0"/>
              </a:rPr>
              <a:t>57 371,0 тыс</a:t>
            </a:r>
            <a:r>
              <a:rPr lang="ru-RU" sz="1300" dirty="0">
                <a:latin typeface="Times New Roman" pitchFamily="18" charset="0"/>
                <a:cs typeface="Times New Roman" pitchFamily="18" charset="0"/>
              </a:rPr>
              <a:t>. рублей, исполнение </a:t>
            </a:r>
            <a:r>
              <a:rPr lang="ru-RU" sz="1300" dirty="0" smtClean="0">
                <a:latin typeface="Times New Roman" pitchFamily="18" charset="0"/>
                <a:cs typeface="Times New Roman" pitchFamily="18" charset="0"/>
              </a:rPr>
              <a:t>94,8%.</a:t>
            </a:r>
            <a:endParaRPr lang="ru-RU" sz="1300" dirty="0">
              <a:latin typeface="Times New Roman" pitchFamily="18" charset="0"/>
              <a:cs typeface="Times New Roman" pitchFamily="18" charset="0"/>
            </a:endParaRPr>
          </a:p>
          <a:p>
            <a:pPr algn="just"/>
            <a:r>
              <a:rPr lang="ru-RU" sz="1300" dirty="0">
                <a:latin typeface="Times New Roman" pitchFamily="18" charset="0"/>
                <a:cs typeface="Times New Roman" pitchFamily="18" charset="0"/>
              </a:rPr>
              <a:t>    </a:t>
            </a:r>
            <a:r>
              <a:rPr lang="ru-RU" sz="1300" dirty="0" smtClean="0">
                <a:latin typeface="Times New Roman" pitchFamily="18" charset="0"/>
                <a:cs typeface="Times New Roman" pitchFamily="18" charset="0"/>
              </a:rPr>
              <a:t>Сеть </a:t>
            </a:r>
            <a:r>
              <a:rPr lang="ru-RU" sz="1300" dirty="0">
                <a:latin typeface="Times New Roman" pitchFamily="18" charset="0"/>
                <a:cs typeface="Times New Roman" pitchFamily="18" charset="0"/>
              </a:rPr>
              <a:t>образовательных учреждений, реализующих в районе программу </a:t>
            </a:r>
            <a:r>
              <a:rPr lang="ru-RU" sz="1300" dirty="0" smtClean="0">
                <a:latin typeface="Times New Roman" pitchFamily="18" charset="0"/>
                <a:cs typeface="Times New Roman" pitchFamily="18" charset="0"/>
              </a:rPr>
              <a:t>дошкольного </a:t>
            </a:r>
            <a:r>
              <a:rPr lang="ru-RU" sz="1300" dirty="0">
                <a:latin typeface="Times New Roman" pitchFamily="18" charset="0"/>
                <a:cs typeface="Times New Roman" pitchFamily="18" charset="0"/>
              </a:rPr>
              <a:t>образования,  в настоящее время включает 4 учреждения.</a:t>
            </a:r>
          </a:p>
          <a:p>
            <a:pPr algn="just"/>
            <a:r>
              <a:rPr lang="ru-RU" sz="1300" dirty="0">
                <a:latin typeface="Times New Roman" pitchFamily="18" charset="0"/>
                <a:cs typeface="Times New Roman" pitchFamily="18" charset="0"/>
              </a:rPr>
              <a:t>     </a:t>
            </a:r>
            <a:r>
              <a:rPr lang="ru-RU" sz="1300" dirty="0" smtClean="0">
                <a:latin typeface="Times New Roman" pitchFamily="18" charset="0"/>
                <a:cs typeface="Times New Roman" pitchFamily="18" charset="0"/>
              </a:rPr>
              <a:t>По </a:t>
            </a:r>
            <a:r>
              <a:rPr lang="ru-RU" sz="1300" dirty="0">
                <a:latin typeface="Times New Roman" pitchFamily="18" charset="0"/>
                <a:cs typeface="Times New Roman" pitchFamily="18" charset="0"/>
              </a:rPr>
              <a:t>данному разделу реализуются: подпрограмма «Развитие системы дошкольного образования»; подпрограмма «Пожарная безопасность».</a:t>
            </a:r>
          </a:p>
        </p:txBody>
      </p:sp>
      <p:sp>
        <p:nvSpPr>
          <p:cNvPr id="9222" name="TextBox 9"/>
          <p:cNvSpPr txBox="1">
            <a:spLocks noChangeArrowheads="1"/>
          </p:cNvSpPr>
          <p:nvPr/>
        </p:nvSpPr>
        <p:spPr bwMode="auto">
          <a:xfrm>
            <a:off x="6054328" y="285751"/>
            <a:ext cx="730393" cy="276999"/>
          </a:xfrm>
          <a:prstGeom prst="rect">
            <a:avLst/>
          </a:prstGeom>
          <a:noFill/>
          <a:ln w="9525">
            <a:noFill/>
            <a:miter lim="800000"/>
            <a:headEnd/>
            <a:tailEnd/>
          </a:ln>
        </p:spPr>
        <p:txBody>
          <a:bodyPr wrap="none">
            <a:spAutoFit/>
          </a:bodyPr>
          <a:lstStyle/>
          <a:p>
            <a:r>
              <a:rPr lang="ru-RU" sz="1200">
                <a:latin typeface="Times New Roman" pitchFamily="18" charset="0"/>
                <a:cs typeface="Times New Roman" pitchFamily="18" charset="0"/>
              </a:rPr>
              <a:t>тыс.руб.</a:t>
            </a:r>
          </a:p>
        </p:txBody>
      </p:sp>
      <p:graphicFrame>
        <p:nvGraphicFramePr>
          <p:cNvPr id="9218" name="Диаграмма 2"/>
          <p:cNvGraphicFramePr>
            <a:graphicFrameLocks/>
          </p:cNvGraphicFramePr>
          <p:nvPr/>
        </p:nvGraphicFramePr>
        <p:xfrm>
          <a:off x="5214950" y="190500"/>
          <a:ext cx="1643049" cy="2166922"/>
        </p:xfrm>
        <a:graphic>
          <a:graphicData uri="http://schemas.openxmlformats.org/presentationml/2006/ole">
            <p:oleObj spid="_x0000_s9218" name="Worksheet" r:id="rId3" imgW="2543302" imgH="1219320" progId="Excel.Sheet.8">
              <p:embed/>
            </p:oleObj>
          </a:graphicData>
        </a:graphic>
      </p:graphicFrame>
      <p:sp>
        <p:nvSpPr>
          <p:cNvPr id="9224" name="TextBox 2"/>
          <p:cNvSpPr txBox="1">
            <a:spLocks noChangeArrowheads="1"/>
          </p:cNvSpPr>
          <p:nvPr/>
        </p:nvSpPr>
        <p:spPr bwMode="auto">
          <a:xfrm>
            <a:off x="267891" y="2714612"/>
            <a:ext cx="4179094" cy="800219"/>
          </a:xfrm>
          <a:prstGeom prst="rect">
            <a:avLst/>
          </a:prstGeom>
          <a:noFill/>
          <a:ln w="9525">
            <a:noFill/>
            <a:miter lim="800000"/>
            <a:headEnd/>
            <a:tailEnd/>
          </a:ln>
        </p:spPr>
        <p:txBody>
          <a:bodyPr wrap="square">
            <a:spAutoFit/>
          </a:bodyPr>
          <a:lstStyle/>
          <a:p>
            <a:pPr algn="ctr"/>
            <a:r>
              <a:rPr lang="ru-RU" sz="1400" b="1" dirty="0">
                <a:solidFill>
                  <a:srgbClr val="C00000"/>
                </a:solidFill>
                <a:latin typeface="Times New Roman" pitchFamily="18" charset="0"/>
                <a:cs typeface="Times New Roman" pitchFamily="18" charset="0"/>
              </a:rPr>
              <a:t>РАЗВИТИЕ ОБЩЕГО ОБРАЗОВАНИЯ</a:t>
            </a:r>
          </a:p>
          <a:p>
            <a:r>
              <a:rPr lang="ru-RU" sz="1600" dirty="0">
                <a:latin typeface="Times New Roman" pitchFamily="18" charset="0"/>
                <a:cs typeface="Times New Roman" pitchFamily="18" charset="0"/>
              </a:rPr>
              <a:t>К образовательным учреждениям относятся 5 школ района.</a:t>
            </a:r>
          </a:p>
        </p:txBody>
      </p:sp>
      <p:graphicFrame>
        <p:nvGraphicFramePr>
          <p:cNvPr id="9219" name="Диаграмма 10"/>
          <p:cNvGraphicFramePr>
            <a:graphicFrameLocks/>
          </p:cNvGraphicFramePr>
          <p:nvPr/>
        </p:nvGraphicFramePr>
        <p:xfrm>
          <a:off x="1428736" y="3929058"/>
          <a:ext cx="2000264" cy="2230443"/>
        </p:xfrm>
        <a:graphic>
          <a:graphicData uri="http://schemas.openxmlformats.org/presentationml/2006/ole">
            <p:oleObj spid="_x0000_s9219" name="Worksheet" r:id="rId4" imgW="1790711" imgH="1057320" progId="Excel.Sheet.8">
              <p:embed/>
            </p:oleObj>
          </a:graphicData>
        </a:graphic>
      </p:graphicFrame>
      <p:pic>
        <p:nvPicPr>
          <p:cNvPr id="9" name="Picture 4" descr="images (1)"/>
          <p:cNvPicPr>
            <a:picLocks noChangeAspect="1" noChangeArrowheads="1"/>
          </p:cNvPicPr>
          <p:nvPr/>
        </p:nvPicPr>
        <p:blipFill>
          <a:blip r:embed="rId5"/>
          <a:srcRect/>
          <a:stretch>
            <a:fillRect/>
          </a:stretch>
        </p:blipFill>
        <p:spPr bwMode="auto">
          <a:xfrm>
            <a:off x="142853" y="3714752"/>
            <a:ext cx="1250180" cy="1883833"/>
          </a:xfrm>
          <a:prstGeom prst="rect">
            <a:avLst/>
          </a:prstGeom>
          <a:noFill/>
          <a:ln w="9525">
            <a:noFill/>
            <a:miter lim="800000"/>
            <a:headEnd/>
            <a:tailEnd/>
          </a:ln>
          <a:effectLst>
            <a:outerShdw blurRad="50800" dist="50800" dir="5400000" algn="ctr" rotWithShape="0">
              <a:schemeClr val="bg1">
                <a:lumMod val="50000"/>
              </a:schemeClr>
            </a:outerShdw>
          </a:effectLst>
        </p:spPr>
      </p:pic>
      <p:sp>
        <p:nvSpPr>
          <p:cNvPr id="9226" name="TextBox 9"/>
          <p:cNvSpPr txBox="1">
            <a:spLocks noChangeArrowheads="1"/>
          </p:cNvSpPr>
          <p:nvPr/>
        </p:nvSpPr>
        <p:spPr bwMode="auto">
          <a:xfrm>
            <a:off x="2625329" y="3524252"/>
            <a:ext cx="689612" cy="261610"/>
          </a:xfrm>
          <a:prstGeom prst="rect">
            <a:avLst/>
          </a:prstGeom>
          <a:noFill/>
          <a:ln w="9525">
            <a:noFill/>
            <a:miter lim="800000"/>
            <a:headEnd/>
            <a:tailEnd/>
          </a:ln>
        </p:spPr>
        <p:txBody>
          <a:bodyPr wrap="none">
            <a:spAutoFit/>
          </a:bodyPr>
          <a:lstStyle/>
          <a:p>
            <a:r>
              <a:rPr lang="ru-RU" sz="1100">
                <a:latin typeface="Times New Roman" pitchFamily="18" charset="0"/>
                <a:cs typeface="Times New Roman" pitchFamily="18" charset="0"/>
              </a:rPr>
              <a:t>тыс.руб</a:t>
            </a:r>
            <a:r>
              <a:rPr lang="ru-RU" sz="1100"/>
              <a:t>.</a:t>
            </a:r>
          </a:p>
        </p:txBody>
      </p:sp>
      <p:sp>
        <p:nvSpPr>
          <p:cNvPr id="9227" name="TextBox 2"/>
          <p:cNvSpPr txBox="1">
            <a:spLocks noChangeArrowheads="1"/>
          </p:cNvSpPr>
          <p:nvPr/>
        </p:nvSpPr>
        <p:spPr bwMode="auto">
          <a:xfrm>
            <a:off x="3321844" y="4000501"/>
            <a:ext cx="3536156" cy="1492716"/>
          </a:xfrm>
          <a:prstGeom prst="rect">
            <a:avLst/>
          </a:prstGeom>
          <a:noFill/>
          <a:ln w="9525">
            <a:noFill/>
            <a:miter lim="800000"/>
            <a:headEnd/>
            <a:tailEnd/>
          </a:ln>
        </p:spPr>
        <p:txBody>
          <a:bodyPr>
            <a:spAutoFit/>
          </a:bodyPr>
          <a:lstStyle/>
          <a:p>
            <a:r>
              <a:rPr lang="ru-RU" sz="1300" dirty="0">
                <a:latin typeface="Times New Roman" pitchFamily="18" charset="0"/>
                <a:cs typeface="Times New Roman" pitchFamily="18" charset="0"/>
              </a:rPr>
              <a:t>Расходы осуществляют следующие учреждения района:</a:t>
            </a:r>
          </a:p>
          <a:p>
            <a:r>
              <a:rPr lang="ru-RU" sz="1300" dirty="0">
                <a:latin typeface="Times New Roman" pitchFamily="18" charset="0"/>
                <a:cs typeface="Times New Roman" pitchFamily="18" charset="0"/>
              </a:rPr>
              <a:t>- МБУ ДО «</a:t>
            </a:r>
            <a:r>
              <a:rPr lang="ru-RU" sz="1300" dirty="0" err="1">
                <a:latin typeface="Times New Roman" pitchFamily="18" charset="0"/>
                <a:cs typeface="Times New Roman" pitchFamily="18" charset="0"/>
              </a:rPr>
              <a:t>Яковлевский</a:t>
            </a:r>
            <a:r>
              <a:rPr lang="ru-RU" sz="1300" dirty="0">
                <a:latin typeface="Times New Roman" pitchFamily="18" charset="0"/>
                <a:cs typeface="Times New Roman" pitchFamily="18" charset="0"/>
              </a:rPr>
              <a:t> Дом детского творчества»;</a:t>
            </a:r>
          </a:p>
          <a:p>
            <a:r>
              <a:rPr lang="ru-RU" sz="1300" dirty="0">
                <a:latin typeface="Times New Roman" pitchFamily="18" charset="0"/>
                <a:cs typeface="Times New Roman" pitchFamily="18" charset="0"/>
              </a:rPr>
              <a:t>- МБУ ДО«Детский оздоровительно-образовательного спортивного центра» с. Яковлевка;</a:t>
            </a:r>
          </a:p>
        </p:txBody>
      </p:sp>
      <p:sp>
        <p:nvSpPr>
          <p:cNvPr id="9228" name="Прямоугольник 12"/>
          <p:cNvSpPr>
            <a:spLocks noChangeArrowheads="1"/>
          </p:cNvSpPr>
          <p:nvPr/>
        </p:nvSpPr>
        <p:spPr bwMode="auto">
          <a:xfrm>
            <a:off x="1500188" y="190500"/>
            <a:ext cx="3429000" cy="584775"/>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 </a:t>
            </a:r>
            <a:r>
              <a:rPr lang="ru-RU" sz="1400" b="1">
                <a:solidFill>
                  <a:srgbClr val="C00000"/>
                </a:solidFill>
                <a:latin typeface="Times New Roman" pitchFamily="18" charset="0"/>
                <a:cs typeface="Times New Roman" pitchFamily="18" charset="0"/>
              </a:rPr>
              <a:t>РАЗВИТИЕ ДОШКОЛЬНОГО ОБРАЗОВАНИЯ</a:t>
            </a:r>
            <a:endParaRPr lang="ru-RU" sz="1400">
              <a:solidFill>
                <a:srgbClr val="C00000"/>
              </a:solidFill>
            </a:endParaRPr>
          </a:p>
        </p:txBody>
      </p:sp>
      <p:sp>
        <p:nvSpPr>
          <p:cNvPr id="9229" name="Прямоугольник 14"/>
          <p:cNvSpPr>
            <a:spLocks noChangeArrowheads="1"/>
          </p:cNvSpPr>
          <p:nvPr/>
        </p:nvSpPr>
        <p:spPr bwMode="auto">
          <a:xfrm>
            <a:off x="3321844" y="3333752"/>
            <a:ext cx="3429000" cy="523220"/>
          </a:xfrm>
          <a:prstGeom prst="rect">
            <a:avLst/>
          </a:prstGeom>
          <a:noFill/>
          <a:ln w="9525">
            <a:noFill/>
            <a:miter lim="800000"/>
            <a:headEnd/>
            <a:tailEnd/>
          </a:ln>
        </p:spPr>
        <p:txBody>
          <a:bodyPr>
            <a:spAutoFit/>
          </a:bodyPr>
          <a:lstStyle/>
          <a:p>
            <a:pPr algn="ctr"/>
            <a:r>
              <a:rPr lang="ru-RU" sz="1400" b="1" dirty="0">
                <a:solidFill>
                  <a:srgbClr val="C00000"/>
                </a:solidFill>
                <a:latin typeface="Times New Roman" pitchFamily="18" charset="0"/>
                <a:cs typeface="Times New Roman" pitchFamily="18" charset="0"/>
              </a:rPr>
              <a:t>ДОПОЛНИТЕЛЬНОЕ ОБРАЗОВАНИЕ ДЕТЕЙ</a:t>
            </a:r>
          </a:p>
        </p:txBody>
      </p:sp>
      <p:graphicFrame>
        <p:nvGraphicFramePr>
          <p:cNvPr id="9220" name="Object 13"/>
          <p:cNvGraphicFramePr>
            <a:graphicFrameLocks/>
          </p:cNvGraphicFramePr>
          <p:nvPr/>
        </p:nvGraphicFramePr>
        <p:xfrm>
          <a:off x="4357694" y="5429256"/>
          <a:ext cx="2500306" cy="3124200"/>
        </p:xfrm>
        <a:graphic>
          <a:graphicData uri="http://schemas.openxmlformats.org/presentationml/2006/ole">
            <p:oleObj spid="_x0000_s9220" name="Worksheet" r:id="rId6" imgW="1533545" imgH="1676430" progId="Excel.Sheet.8">
              <p:embed/>
            </p:oleObj>
          </a:graphicData>
        </a:graphic>
      </p:graphicFrame>
      <p:sp>
        <p:nvSpPr>
          <p:cNvPr id="9230" name="TextBox 2"/>
          <p:cNvSpPr txBox="1">
            <a:spLocks noChangeArrowheads="1"/>
          </p:cNvSpPr>
          <p:nvPr/>
        </p:nvSpPr>
        <p:spPr bwMode="auto">
          <a:xfrm>
            <a:off x="3321844" y="5500694"/>
            <a:ext cx="1928813" cy="1692771"/>
          </a:xfrm>
          <a:prstGeom prst="rect">
            <a:avLst/>
          </a:prstGeom>
          <a:noFill/>
          <a:ln w="9525">
            <a:noFill/>
            <a:miter lim="800000"/>
            <a:headEnd/>
            <a:tailEnd/>
          </a:ln>
        </p:spPr>
        <p:txBody>
          <a:bodyPr wrap="square">
            <a:spAutoFit/>
          </a:bodyPr>
          <a:lstStyle/>
          <a:p>
            <a:r>
              <a:rPr lang="ru-RU" sz="1300" dirty="0">
                <a:latin typeface="Times New Roman" pitchFamily="18" charset="0"/>
                <a:cs typeface="Times New Roman" pitchFamily="18" charset="0"/>
              </a:rPr>
              <a:t>- МБ загородное стационарное учреждение отдыха и оздоровления детей «Юность»;</a:t>
            </a:r>
          </a:p>
          <a:p>
            <a:r>
              <a:rPr lang="ru-RU" sz="1300" dirty="0">
                <a:latin typeface="Times New Roman" pitchFamily="18" charset="0"/>
                <a:cs typeface="Times New Roman" pitchFamily="18" charset="0"/>
              </a:rPr>
              <a:t>- МБУ ДО «</a:t>
            </a:r>
            <a:r>
              <a:rPr lang="ru-RU" sz="1300" dirty="0" err="1">
                <a:latin typeface="Times New Roman" pitchFamily="18" charset="0"/>
                <a:cs typeface="Times New Roman" pitchFamily="18" charset="0"/>
              </a:rPr>
              <a:t>Яковлевская</a:t>
            </a:r>
            <a:r>
              <a:rPr lang="ru-RU" sz="1300" dirty="0">
                <a:latin typeface="Times New Roman" pitchFamily="18" charset="0"/>
                <a:cs typeface="Times New Roman" pitchFamily="18" charset="0"/>
              </a:rPr>
              <a:t> детская школа искусств».</a:t>
            </a:r>
          </a:p>
        </p:txBody>
      </p:sp>
      <p:sp>
        <p:nvSpPr>
          <p:cNvPr id="9231" name="TextBox 18"/>
          <p:cNvSpPr txBox="1">
            <a:spLocks noChangeArrowheads="1"/>
          </p:cNvSpPr>
          <p:nvPr/>
        </p:nvSpPr>
        <p:spPr bwMode="auto">
          <a:xfrm>
            <a:off x="6107906" y="5048252"/>
            <a:ext cx="686406" cy="261610"/>
          </a:xfrm>
          <a:prstGeom prst="rect">
            <a:avLst/>
          </a:prstGeom>
          <a:noFill/>
          <a:ln w="9525">
            <a:noFill/>
            <a:miter lim="800000"/>
            <a:headEnd/>
            <a:tailEnd/>
          </a:ln>
        </p:spPr>
        <p:txBody>
          <a:bodyPr wrap="none">
            <a:spAutoFit/>
          </a:bodyPr>
          <a:lstStyle/>
          <a:p>
            <a:r>
              <a:rPr lang="ru-RU" sz="1100" dirty="0">
                <a:latin typeface="Times New Roman" pitchFamily="18" charset="0"/>
                <a:cs typeface="Times New Roman" pitchFamily="18" charset="0"/>
              </a:rPr>
              <a:t>тыс.руб.</a:t>
            </a:r>
          </a:p>
        </p:txBody>
      </p:sp>
      <p:sp>
        <p:nvSpPr>
          <p:cNvPr id="9232" name="TextBox 2"/>
          <p:cNvSpPr txBox="1">
            <a:spLocks noChangeArrowheads="1"/>
          </p:cNvSpPr>
          <p:nvPr/>
        </p:nvSpPr>
        <p:spPr bwMode="auto">
          <a:xfrm>
            <a:off x="160735" y="7143767"/>
            <a:ext cx="4554140" cy="1338828"/>
          </a:xfrm>
          <a:prstGeom prst="rect">
            <a:avLst/>
          </a:prstGeom>
          <a:noFill/>
          <a:ln w="9525">
            <a:noFill/>
            <a:miter lim="800000"/>
            <a:headEnd/>
            <a:tailEnd/>
          </a:ln>
        </p:spPr>
        <p:txBody>
          <a:bodyPr wrap="square">
            <a:spAutoFit/>
          </a:bodyPr>
          <a:lstStyle/>
          <a:p>
            <a:pPr algn="ctr"/>
            <a:r>
              <a:rPr lang="ru-RU" sz="1400" b="1" dirty="0">
                <a:solidFill>
                  <a:srgbClr val="C00000"/>
                </a:solidFill>
                <a:latin typeface="Times New Roman" pitchFamily="18" charset="0"/>
                <a:cs typeface="Times New Roman" pitchFamily="18" charset="0"/>
              </a:rPr>
              <a:t>МОЛОДЕЖНАЯ ПОЛИТИКА И ОЗДОРОВЛЕНИЕ ДЕТЕЙ</a:t>
            </a:r>
          </a:p>
          <a:p>
            <a:endParaRPr lang="ru-RU" sz="1400" dirty="0">
              <a:latin typeface="Times New Roman" pitchFamily="18" charset="0"/>
              <a:cs typeface="Times New Roman" pitchFamily="18" charset="0"/>
            </a:endParaRPr>
          </a:p>
          <a:p>
            <a:r>
              <a:rPr lang="ru-RU" sz="1300" dirty="0">
                <a:latin typeface="Times New Roman" pitchFamily="18" charset="0"/>
                <a:cs typeface="Times New Roman" pitchFamily="18" charset="0"/>
              </a:rPr>
              <a:t>Исполнение за </a:t>
            </a:r>
            <a:r>
              <a:rPr lang="ru-RU" sz="1300" dirty="0" smtClean="0">
                <a:latin typeface="Times New Roman" pitchFamily="18" charset="0"/>
                <a:cs typeface="Times New Roman" pitchFamily="18" charset="0"/>
              </a:rPr>
              <a:t> 2021 год </a:t>
            </a:r>
            <a:r>
              <a:rPr lang="ru-RU" sz="1300" dirty="0">
                <a:latin typeface="Times New Roman" pitchFamily="18" charset="0"/>
                <a:cs typeface="Times New Roman" pitchFamily="18" charset="0"/>
              </a:rPr>
              <a:t>составило </a:t>
            </a:r>
            <a:r>
              <a:rPr lang="ru-RU" sz="1300" dirty="0" smtClean="0">
                <a:latin typeface="Times New Roman" pitchFamily="18" charset="0"/>
                <a:cs typeface="Times New Roman" pitchFamily="18" charset="0"/>
              </a:rPr>
              <a:t>100 </a:t>
            </a:r>
            <a:r>
              <a:rPr lang="ru-RU" sz="1300" dirty="0">
                <a:latin typeface="Times New Roman" pitchFamily="18" charset="0"/>
                <a:cs typeface="Times New Roman" pitchFamily="18" charset="0"/>
              </a:rPr>
              <a:t>%. При плане </a:t>
            </a:r>
            <a:r>
              <a:rPr lang="ru-RU" sz="1300" dirty="0" smtClean="0">
                <a:latin typeface="Times New Roman" pitchFamily="18" charset="0"/>
                <a:cs typeface="Times New Roman" pitchFamily="18" charset="0"/>
              </a:rPr>
              <a:t>3 278,4 </a:t>
            </a:r>
            <a:r>
              <a:rPr lang="ru-RU" sz="1300" dirty="0">
                <a:latin typeface="Times New Roman" pitchFamily="18" charset="0"/>
                <a:cs typeface="Times New Roman" pitchFamily="18" charset="0"/>
              </a:rPr>
              <a:t>тыс. рублей  произведены расходы в сумме </a:t>
            </a:r>
            <a:r>
              <a:rPr lang="ru-RU" sz="1300" dirty="0" smtClean="0">
                <a:latin typeface="Times New Roman" pitchFamily="18" charset="0"/>
                <a:cs typeface="Times New Roman" pitchFamily="18" charset="0"/>
              </a:rPr>
              <a:t>3 278,4 тыс</a:t>
            </a:r>
            <a:r>
              <a:rPr lang="ru-RU" sz="1300" dirty="0">
                <a:latin typeface="Times New Roman" pitchFamily="18" charset="0"/>
                <a:cs typeface="Times New Roman" pitchFamily="18" charset="0"/>
              </a:rPr>
              <a:t>. рублей.</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p:cNvPicPr>
            <a:picLocks noChangeAspect="1"/>
          </p:cNvPicPr>
          <p:nvPr/>
        </p:nvPicPr>
        <p:blipFill>
          <a:blip r:embed="rId2"/>
          <a:srcRect/>
          <a:stretch>
            <a:fillRect/>
          </a:stretch>
        </p:blipFill>
        <p:spPr bwMode="auto">
          <a:xfrm>
            <a:off x="214313" y="190501"/>
            <a:ext cx="6536531" cy="8667751"/>
          </a:xfrm>
          <a:prstGeom prst="rect">
            <a:avLst/>
          </a:prstGeom>
          <a:noFill/>
          <a:ln w="9525">
            <a:noFill/>
            <a:miter lim="800000"/>
            <a:headEnd/>
            <a:tailEnd/>
          </a:ln>
        </p:spPr>
      </p:pic>
      <p:sp>
        <p:nvSpPr>
          <p:cNvPr id="44040" name="Rectangle 8"/>
          <p:cNvSpPr>
            <a:spLocks noChangeArrowheads="1"/>
          </p:cNvSpPr>
          <p:nvPr/>
        </p:nvSpPr>
        <p:spPr bwMode="auto">
          <a:xfrm>
            <a:off x="321469" y="285751"/>
            <a:ext cx="6318647" cy="1200329"/>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r>
              <a:rPr lang="ru-RU" sz="2400" b="1" dirty="0">
                <a:solidFill>
                  <a:srgbClr val="C00000"/>
                </a:solidFill>
                <a:effectLst>
                  <a:outerShdw blurRad="38100" dist="38100" dir="2700000" algn="tl">
                    <a:srgbClr val="C0C0C0"/>
                  </a:outerShdw>
                </a:effectLst>
                <a:latin typeface="Bookman Old Style" pitchFamily="18" charset="0"/>
              </a:rPr>
              <a:t>Основные показатели</a:t>
            </a:r>
          </a:p>
          <a:p>
            <a:pPr algn="ctr">
              <a:defRPr/>
            </a:pPr>
            <a:r>
              <a:rPr lang="ru-RU" sz="2400" b="1" dirty="0">
                <a:solidFill>
                  <a:srgbClr val="C00000"/>
                </a:solidFill>
                <a:effectLst>
                  <a:outerShdw blurRad="38100" dist="38100" dir="2700000" algn="tl">
                    <a:srgbClr val="C0C0C0"/>
                  </a:outerShdw>
                </a:effectLst>
                <a:latin typeface="Bookman Old Style" pitchFamily="18" charset="0"/>
              </a:rPr>
              <a:t> бюджета муниципального района </a:t>
            </a:r>
          </a:p>
          <a:p>
            <a:pPr algn="ctr">
              <a:defRPr/>
            </a:pPr>
            <a:r>
              <a:rPr lang="ru-RU" sz="2400" b="1" dirty="0">
                <a:solidFill>
                  <a:srgbClr val="C00000"/>
                </a:solidFill>
                <a:effectLst>
                  <a:outerShdw blurRad="38100" dist="38100" dir="2700000" algn="tl">
                    <a:srgbClr val="C0C0C0"/>
                  </a:outerShdw>
                </a:effectLst>
                <a:latin typeface="Bookman Old Style" pitchFamily="18" charset="0"/>
              </a:rPr>
              <a:t>за </a:t>
            </a:r>
            <a:r>
              <a:rPr lang="ru-RU" sz="2400" b="1" dirty="0" smtClean="0">
                <a:solidFill>
                  <a:srgbClr val="C00000"/>
                </a:solidFill>
                <a:effectLst>
                  <a:outerShdw blurRad="38100" dist="38100" dir="2700000" algn="tl">
                    <a:srgbClr val="C0C0C0"/>
                  </a:outerShdw>
                </a:effectLst>
                <a:latin typeface="Bookman Old Style" pitchFamily="18" charset="0"/>
              </a:rPr>
              <a:t> 2021 год  </a:t>
            </a:r>
            <a:r>
              <a:rPr lang="ru-RU" sz="2400" b="1" dirty="0">
                <a:solidFill>
                  <a:srgbClr val="C00000"/>
                </a:solidFill>
                <a:effectLst>
                  <a:outerShdw blurRad="38100" dist="38100" dir="2700000" algn="tl">
                    <a:srgbClr val="C0C0C0"/>
                  </a:outerShdw>
                </a:effectLst>
                <a:latin typeface="Bookman Old Style" pitchFamily="18" charset="0"/>
              </a:rPr>
              <a:t>тыс. рублей</a:t>
            </a:r>
          </a:p>
        </p:txBody>
      </p:sp>
      <p:sp>
        <p:nvSpPr>
          <p:cNvPr id="14340" name="Text Box 10"/>
          <p:cNvSpPr txBox="1">
            <a:spLocks noChangeArrowheads="1"/>
          </p:cNvSpPr>
          <p:nvPr/>
        </p:nvSpPr>
        <p:spPr bwMode="auto">
          <a:xfrm>
            <a:off x="6682978" y="0"/>
            <a:ext cx="234360" cy="200055"/>
          </a:xfrm>
          <a:prstGeom prst="rect">
            <a:avLst/>
          </a:prstGeom>
          <a:noFill/>
          <a:ln w="9525">
            <a:noFill/>
            <a:miter lim="800000"/>
            <a:headEnd/>
            <a:tailEnd/>
          </a:ln>
        </p:spPr>
        <p:txBody>
          <a:bodyPr wrap="none">
            <a:spAutoFit/>
          </a:bodyPr>
          <a:lstStyle/>
          <a:p>
            <a:r>
              <a:rPr lang="ru-RU" sz="700" b="1"/>
              <a:t>1</a:t>
            </a:r>
          </a:p>
        </p:txBody>
      </p:sp>
      <p:sp>
        <p:nvSpPr>
          <p:cNvPr id="44043" name="Rectangle 9"/>
          <p:cNvSpPr>
            <a:spLocks noChangeArrowheads="1"/>
          </p:cNvSpPr>
          <p:nvPr/>
        </p:nvSpPr>
        <p:spPr bwMode="auto">
          <a:xfrm>
            <a:off x="134541" y="963084"/>
            <a:ext cx="6588919" cy="36933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endParaRPr lang="ru-RU" b="1">
              <a:effectLst>
                <a:outerShdw blurRad="38100" dist="38100" dir="2700000" algn="tl">
                  <a:srgbClr val="C0C0C0"/>
                </a:outerShdw>
              </a:effectLst>
            </a:endParaRPr>
          </a:p>
        </p:txBody>
      </p:sp>
      <p:graphicFrame>
        <p:nvGraphicFramePr>
          <p:cNvPr id="44102" name="Group 70"/>
          <p:cNvGraphicFramePr>
            <a:graphicFrameLocks noGrp="1"/>
          </p:cNvGraphicFramePr>
          <p:nvPr/>
        </p:nvGraphicFramePr>
        <p:xfrm>
          <a:off x="357165" y="2643174"/>
          <a:ext cx="6357983" cy="6000792"/>
        </p:xfrm>
        <a:graphic>
          <a:graphicData uri="http://schemas.openxmlformats.org/drawingml/2006/table">
            <a:tbl>
              <a:tblPr/>
              <a:tblGrid>
                <a:gridCol w="357191"/>
                <a:gridCol w="1928826"/>
                <a:gridCol w="1580325"/>
                <a:gridCol w="1546535"/>
                <a:gridCol w="945106"/>
              </a:tblGrid>
              <a:tr h="1276947">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показателей</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План</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 Исполнено</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r>
              <a:tr h="1092564">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Налоговые и неналоговые доходы </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214 156,3</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216 475,9</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101,8</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r>
              <a:tr h="1092564">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 всего,</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368 271,1</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366 645,1</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99,6</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r>
              <a:tr h="767815">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Итого доходы </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582 427,4</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583 121,0</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100,1</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r>
              <a:tr h="1037520">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Итого расходы</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590 562,9</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582 055,9</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98,56</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r>
              <a:tr h="733382">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Дефицит (-)</a:t>
                      </a:r>
                      <a:b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Профицит</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1437" marR="5143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8 135,6</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1 065,1</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51437" marR="5143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0">
                          <a:srgbClr val="9AB5E4">
                            <a:alpha val="34000"/>
                          </a:srgbClr>
                        </a:gs>
                        <a:gs pos="50000">
                          <a:srgbClr val="C2D1ED"/>
                        </a:gs>
                        <a:gs pos="100000">
                          <a:srgbClr val="E1E8F5"/>
                        </a:gs>
                      </a:gsLst>
                      <a:lin ang="5400000" scaled="1"/>
                    </a:gradFill>
                  </a:tcPr>
                </a:tc>
              </a:tr>
            </a:tbl>
          </a:graphicData>
        </a:graphic>
      </p:graphicFrame>
      <p:sp>
        <p:nvSpPr>
          <p:cNvPr id="7" name="Line 4"/>
          <p:cNvSpPr>
            <a:spLocks noChangeShapeType="1"/>
          </p:cNvSpPr>
          <p:nvPr/>
        </p:nvSpPr>
        <p:spPr bwMode="auto">
          <a:xfrm>
            <a:off x="321469" y="2000251"/>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3732" y="1650140"/>
            <a:ext cx="392776" cy="363313"/>
          </a:xfrm>
          <a:prstGeom prst="rect">
            <a:avLst/>
          </a:prstGeom>
        </p:spPr>
      </p:pic>
      <p:sp>
        <p:nvSpPr>
          <p:cNvPr id="3" name="object 3"/>
          <p:cNvSpPr txBox="1"/>
          <p:nvPr/>
        </p:nvSpPr>
        <p:spPr>
          <a:xfrm>
            <a:off x="487172" y="357670"/>
            <a:ext cx="5848985" cy="2618666"/>
          </a:xfrm>
          <a:prstGeom prst="rect">
            <a:avLst/>
          </a:prstGeom>
        </p:spPr>
        <p:txBody>
          <a:bodyPr vert="horz" wrap="square" lIns="0" tIns="12700" rIns="0" bIns="0" rtlCol="0">
            <a:spAutoFit/>
          </a:bodyPr>
          <a:lstStyle/>
          <a:p>
            <a:pPr marL="97790">
              <a:lnSpc>
                <a:spcPct val="100000"/>
              </a:lnSpc>
              <a:spcBef>
                <a:spcPts val="100"/>
              </a:spcBef>
            </a:pPr>
            <a:endParaRPr sz="1400">
              <a:latin typeface="Calibri"/>
              <a:cs typeface="Calibri"/>
            </a:endParaRPr>
          </a:p>
          <a:p>
            <a:pPr>
              <a:lnSpc>
                <a:spcPct val="100000"/>
              </a:lnSpc>
            </a:pPr>
            <a:endParaRPr sz="1400">
              <a:latin typeface="Calibri"/>
              <a:cs typeface="Calibri"/>
            </a:endParaRPr>
          </a:p>
          <a:p>
            <a:pPr>
              <a:lnSpc>
                <a:spcPct val="100000"/>
              </a:lnSpc>
              <a:spcBef>
                <a:spcPts val="55"/>
              </a:spcBef>
            </a:pPr>
            <a:endParaRPr sz="1250">
              <a:latin typeface="Calibri"/>
              <a:cs typeface="Calibri"/>
            </a:endParaRPr>
          </a:p>
          <a:p>
            <a:pPr marL="594995">
              <a:lnSpc>
                <a:spcPct val="100000"/>
              </a:lnSpc>
            </a:pPr>
            <a:r>
              <a:rPr sz="2000" b="1" spc="-15" dirty="0">
                <a:solidFill>
                  <a:srgbClr val="1F3863"/>
                </a:solidFill>
                <a:latin typeface="Calibri"/>
                <a:cs typeface="Calibri"/>
              </a:rPr>
              <a:t>Расходы</a:t>
            </a:r>
            <a:r>
              <a:rPr sz="2000" b="1" spc="-30" dirty="0">
                <a:solidFill>
                  <a:srgbClr val="1F3863"/>
                </a:solidFill>
                <a:latin typeface="Calibri"/>
                <a:cs typeface="Calibri"/>
              </a:rPr>
              <a:t> </a:t>
            </a:r>
            <a:r>
              <a:rPr sz="2000" b="1" spc="-15" dirty="0">
                <a:solidFill>
                  <a:srgbClr val="1F3863"/>
                </a:solidFill>
                <a:latin typeface="Calibri"/>
                <a:cs typeface="Calibri"/>
              </a:rPr>
              <a:t>бюджета</a:t>
            </a:r>
            <a:r>
              <a:rPr sz="2000" b="1" spc="-35" dirty="0">
                <a:solidFill>
                  <a:srgbClr val="1F3863"/>
                </a:solidFill>
                <a:latin typeface="Calibri"/>
                <a:cs typeface="Calibri"/>
              </a:rPr>
              <a:t> </a:t>
            </a:r>
            <a:r>
              <a:rPr sz="2000" b="1" dirty="0">
                <a:solidFill>
                  <a:srgbClr val="1F3863"/>
                </a:solidFill>
                <a:latin typeface="Calibri"/>
                <a:cs typeface="Calibri"/>
              </a:rPr>
              <a:t>с</a:t>
            </a:r>
            <a:r>
              <a:rPr sz="2000" b="1" spc="-10" dirty="0">
                <a:solidFill>
                  <a:srgbClr val="1F3863"/>
                </a:solidFill>
                <a:latin typeface="Calibri"/>
                <a:cs typeface="Calibri"/>
              </a:rPr>
              <a:t> </a:t>
            </a:r>
            <a:r>
              <a:rPr sz="2000" b="1" spc="-5" dirty="0">
                <a:solidFill>
                  <a:srgbClr val="1F3863"/>
                </a:solidFill>
                <a:latin typeface="Calibri"/>
                <a:cs typeface="Calibri"/>
              </a:rPr>
              <a:t>учетом</a:t>
            </a:r>
            <a:r>
              <a:rPr sz="2000" b="1" spc="-35" dirty="0">
                <a:solidFill>
                  <a:srgbClr val="1F3863"/>
                </a:solidFill>
                <a:latin typeface="Calibri"/>
                <a:cs typeface="Calibri"/>
              </a:rPr>
              <a:t> </a:t>
            </a:r>
            <a:r>
              <a:rPr sz="2000" b="1" spc="-5" dirty="0">
                <a:solidFill>
                  <a:srgbClr val="1F3863"/>
                </a:solidFill>
                <a:latin typeface="Calibri"/>
                <a:cs typeface="Calibri"/>
              </a:rPr>
              <a:t>целевых</a:t>
            </a:r>
            <a:r>
              <a:rPr sz="2000" b="1" dirty="0">
                <a:solidFill>
                  <a:srgbClr val="1F3863"/>
                </a:solidFill>
                <a:latin typeface="Calibri"/>
                <a:cs typeface="Calibri"/>
              </a:rPr>
              <a:t> </a:t>
            </a:r>
            <a:r>
              <a:rPr sz="2000" b="1" spc="-5" dirty="0">
                <a:solidFill>
                  <a:srgbClr val="1F3863"/>
                </a:solidFill>
                <a:latin typeface="Calibri"/>
                <a:cs typeface="Calibri"/>
              </a:rPr>
              <a:t>групп</a:t>
            </a:r>
            <a:endParaRPr sz="2000">
              <a:latin typeface="Calibri"/>
              <a:cs typeface="Calibri"/>
            </a:endParaRPr>
          </a:p>
          <a:p>
            <a:pPr>
              <a:lnSpc>
                <a:spcPct val="100000"/>
              </a:lnSpc>
            </a:pPr>
            <a:endParaRPr sz="2000">
              <a:latin typeface="Calibri"/>
              <a:cs typeface="Calibri"/>
            </a:endParaRPr>
          </a:p>
          <a:p>
            <a:pPr marL="1001394">
              <a:lnSpc>
                <a:spcPct val="100000"/>
              </a:lnSpc>
              <a:spcBef>
                <a:spcPts val="1680"/>
              </a:spcBef>
            </a:pPr>
            <a:r>
              <a:rPr sz="1600" spc="-215" dirty="0">
                <a:solidFill>
                  <a:srgbClr val="00AFEF"/>
                </a:solidFill>
                <a:latin typeface="Microsoft Sans Serif"/>
                <a:cs typeface="Microsoft Sans Serif"/>
              </a:rPr>
              <a:t>С</a:t>
            </a:r>
            <a:r>
              <a:rPr sz="1600" spc="-160" dirty="0">
                <a:solidFill>
                  <a:srgbClr val="00AFEF"/>
                </a:solidFill>
                <a:latin typeface="Microsoft Sans Serif"/>
                <a:cs typeface="Microsoft Sans Serif"/>
              </a:rPr>
              <a:t>е</a:t>
            </a:r>
            <a:r>
              <a:rPr sz="1600" spc="-190" dirty="0">
                <a:solidFill>
                  <a:srgbClr val="00AFEF"/>
                </a:solidFill>
                <a:latin typeface="Microsoft Sans Serif"/>
                <a:cs typeface="Microsoft Sans Serif"/>
              </a:rPr>
              <a:t>мьи</a:t>
            </a:r>
            <a:r>
              <a:rPr sz="1600" spc="-55" dirty="0">
                <a:solidFill>
                  <a:srgbClr val="00AFEF"/>
                </a:solidFill>
                <a:latin typeface="Microsoft Sans Serif"/>
                <a:cs typeface="Microsoft Sans Serif"/>
              </a:rPr>
              <a:t> </a:t>
            </a:r>
            <a:r>
              <a:rPr sz="1600" spc="-150" dirty="0">
                <a:solidFill>
                  <a:srgbClr val="00AFEF"/>
                </a:solidFill>
                <a:latin typeface="Microsoft Sans Serif"/>
                <a:cs typeface="Microsoft Sans Serif"/>
              </a:rPr>
              <a:t>с</a:t>
            </a:r>
            <a:r>
              <a:rPr sz="1600" spc="-60" dirty="0">
                <a:solidFill>
                  <a:srgbClr val="00AFEF"/>
                </a:solidFill>
                <a:latin typeface="Microsoft Sans Serif"/>
                <a:cs typeface="Microsoft Sans Serif"/>
              </a:rPr>
              <a:t> </a:t>
            </a:r>
            <a:r>
              <a:rPr sz="1600" spc="-170" dirty="0">
                <a:solidFill>
                  <a:srgbClr val="00AFEF"/>
                </a:solidFill>
                <a:latin typeface="Microsoft Sans Serif"/>
                <a:cs typeface="Microsoft Sans Serif"/>
              </a:rPr>
              <a:t>де</a:t>
            </a:r>
            <a:r>
              <a:rPr sz="1600" spc="-180" dirty="0">
                <a:solidFill>
                  <a:srgbClr val="00AFEF"/>
                </a:solidFill>
                <a:latin typeface="Microsoft Sans Serif"/>
                <a:cs typeface="Microsoft Sans Serif"/>
              </a:rPr>
              <a:t>тьми</a:t>
            </a:r>
            <a:endParaRPr sz="1600">
              <a:latin typeface="Microsoft Sans Serif"/>
              <a:cs typeface="Microsoft Sans Serif"/>
            </a:endParaRPr>
          </a:p>
          <a:p>
            <a:pPr>
              <a:lnSpc>
                <a:spcPct val="100000"/>
              </a:lnSpc>
              <a:spcBef>
                <a:spcPts val="50"/>
              </a:spcBef>
            </a:pPr>
            <a:endParaRPr sz="2500">
              <a:latin typeface="Microsoft Sans Serif"/>
              <a:cs typeface="Microsoft Sans Serif"/>
            </a:endParaRPr>
          </a:p>
          <a:p>
            <a:pPr marL="12700" marR="5080">
              <a:lnSpc>
                <a:spcPct val="100000"/>
              </a:lnSpc>
              <a:spcBef>
                <a:spcPts val="5"/>
              </a:spcBef>
            </a:pPr>
            <a:r>
              <a:rPr sz="1600" spc="-195" dirty="0">
                <a:latin typeface="Microsoft Sans Serif"/>
                <a:cs typeface="Microsoft Sans Serif"/>
              </a:rPr>
              <a:t>Компенсацию</a:t>
            </a:r>
            <a:r>
              <a:rPr sz="1600" spc="-40" dirty="0">
                <a:latin typeface="Microsoft Sans Serif"/>
                <a:cs typeface="Microsoft Sans Serif"/>
              </a:rPr>
              <a:t> </a:t>
            </a:r>
            <a:r>
              <a:rPr sz="1600" spc="-160" dirty="0">
                <a:latin typeface="Microsoft Sans Serif"/>
                <a:cs typeface="Microsoft Sans Serif"/>
              </a:rPr>
              <a:t>части</a:t>
            </a:r>
            <a:r>
              <a:rPr sz="1600" spc="-45" dirty="0">
                <a:latin typeface="Microsoft Sans Serif"/>
                <a:cs typeface="Microsoft Sans Serif"/>
              </a:rPr>
              <a:t> </a:t>
            </a:r>
            <a:r>
              <a:rPr sz="1600" spc="-165" dirty="0">
                <a:latin typeface="Microsoft Sans Serif"/>
                <a:cs typeface="Microsoft Sans Serif"/>
              </a:rPr>
              <a:t>родительской</a:t>
            </a:r>
            <a:r>
              <a:rPr sz="1600" spc="-90" dirty="0">
                <a:latin typeface="Microsoft Sans Serif"/>
                <a:cs typeface="Microsoft Sans Serif"/>
              </a:rPr>
              <a:t> </a:t>
            </a:r>
            <a:r>
              <a:rPr sz="1600" spc="-165" dirty="0">
                <a:latin typeface="Microsoft Sans Serif"/>
                <a:cs typeface="Microsoft Sans Serif"/>
              </a:rPr>
              <a:t>платы</a:t>
            </a:r>
            <a:r>
              <a:rPr sz="1600" spc="-55" dirty="0">
                <a:latin typeface="Microsoft Sans Serif"/>
                <a:cs typeface="Microsoft Sans Serif"/>
              </a:rPr>
              <a:t> </a:t>
            </a:r>
            <a:r>
              <a:rPr sz="1600" spc="-170" dirty="0">
                <a:latin typeface="Microsoft Sans Serif"/>
                <a:cs typeface="Microsoft Sans Serif"/>
              </a:rPr>
              <a:t>родителю</a:t>
            </a:r>
            <a:r>
              <a:rPr sz="1600" spc="-80" dirty="0">
                <a:latin typeface="Microsoft Sans Serif"/>
                <a:cs typeface="Microsoft Sans Serif"/>
              </a:rPr>
              <a:t> </a:t>
            </a:r>
            <a:r>
              <a:rPr sz="1600" spc="-185" dirty="0">
                <a:latin typeface="Microsoft Sans Serif"/>
                <a:cs typeface="Microsoft Sans Serif"/>
              </a:rPr>
              <a:t>за</a:t>
            </a:r>
            <a:r>
              <a:rPr sz="1600" spc="-50" dirty="0">
                <a:latin typeface="Microsoft Sans Serif"/>
                <a:cs typeface="Microsoft Sans Serif"/>
              </a:rPr>
              <a:t> </a:t>
            </a:r>
            <a:r>
              <a:rPr sz="1600" spc="-150" dirty="0">
                <a:latin typeface="Microsoft Sans Serif"/>
                <a:cs typeface="Microsoft Sans Serif"/>
              </a:rPr>
              <a:t>детей,</a:t>
            </a:r>
            <a:r>
              <a:rPr sz="1600" spc="-80" dirty="0">
                <a:latin typeface="Microsoft Sans Serif"/>
                <a:cs typeface="Microsoft Sans Serif"/>
              </a:rPr>
              <a:t> </a:t>
            </a:r>
            <a:r>
              <a:rPr sz="1600" spc="-185" dirty="0">
                <a:latin typeface="Microsoft Sans Serif"/>
                <a:cs typeface="Microsoft Sans Serif"/>
              </a:rPr>
              <a:t>посещающих </a:t>
            </a:r>
            <a:r>
              <a:rPr sz="1600" spc="-409" dirty="0">
                <a:latin typeface="Microsoft Sans Serif"/>
                <a:cs typeface="Microsoft Sans Serif"/>
              </a:rPr>
              <a:t> </a:t>
            </a:r>
            <a:r>
              <a:rPr sz="1600" spc="-170" dirty="0">
                <a:latin typeface="Microsoft Sans Serif"/>
                <a:cs typeface="Microsoft Sans Serif"/>
              </a:rPr>
              <a:t>д</a:t>
            </a:r>
            <a:r>
              <a:rPr sz="1600" spc="-210" dirty="0">
                <a:latin typeface="Microsoft Sans Serif"/>
                <a:cs typeface="Microsoft Sans Serif"/>
              </a:rPr>
              <a:t>ошк</a:t>
            </a:r>
            <a:r>
              <a:rPr sz="1600" spc="-185" dirty="0">
                <a:latin typeface="Microsoft Sans Serif"/>
                <a:cs typeface="Microsoft Sans Serif"/>
              </a:rPr>
              <a:t>о</a:t>
            </a:r>
            <a:r>
              <a:rPr sz="1600" spc="-155" dirty="0">
                <a:latin typeface="Microsoft Sans Serif"/>
                <a:cs typeface="Microsoft Sans Serif"/>
              </a:rPr>
              <a:t>л</a:t>
            </a:r>
            <a:r>
              <a:rPr sz="1600" spc="-175" dirty="0">
                <a:latin typeface="Microsoft Sans Serif"/>
                <a:cs typeface="Microsoft Sans Serif"/>
              </a:rPr>
              <a:t>ьны</a:t>
            </a:r>
            <a:r>
              <a:rPr sz="1600" spc="-160" dirty="0">
                <a:latin typeface="Microsoft Sans Serif"/>
                <a:cs typeface="Microsoft Sans Serif"/>
              </a:rPr>
              <a:t>е</a:t>
            </a:r>
            <a:r>
              <a:rPr sz="1600" spc="-80" dirty="0">
                <a:latin typeface="Microsoft Sans Serif"/>
                <a:cs typeface="Microsoft Sans Serif"/>
              </a:rPr>
              <a:t> </a:t>
            </a:r>
            <a:r>
              <a:rPr sz="1600" spc="-150" dirty="0">
                <a:latin typeface="Microsoft Sans Serif"/>
                <a:cs typeface="Microsoft Sans Serif"/>
              </a:rPr>
              <a:t>у</a:t>
            </a:r>
            <a:r>
              <a:rPr sz="1600" spc="-170" dirty="0">
                <a:latin typeface="Microsoft Sans Serif"/>
                <a:cs typeface="Microsoft Sans Serif"/>
              </a:rPr>
              <a:t>ч</a:t>
            </a:r>
            <a:r>
              <a:rPr sz="1600" spc="-175" dirty="0">
                <a:latin typeface="Microsoft Sans Serif"/>
                <a:cs typeface="Microsoft Sans Serif"/>
              </a:rPr>
              <a:t>р</a:t>
            </a:r>
            <a:r>
              <a:rPr sz="1600" spc="-190" dirty="0">
                <a:latin typeface="Microsoft Sans Serif"/>
                <a:cs typeface="Microsoft Sans Serif"/>
              </a:rPr>
              <a:t>е</a:t>
            </a:r>
            <a:r>
              <a:rPr sz="1600" spc="-235" dirty="0">
                <a:latin typeface="Microsoft Sans Serif"/>
                <a:cs typeface="Microsoft Sans Serif"/>
              </a:rPr>
              <a:t>ж</a:t>
            </a:r>
            <a:r>
              <a:rPr sz="1600" spc="-170" dirty="0">
                <a:latin typeface="Microsoft Sans Serif"/>
                <a:cs typeface="Microsoft Sans Serif"/>
              </a:rPr>
              <a:t>дени</a:t>
            </a:r>
            <a:r>
              <a:rPr sz="1600" spc="-160" dirty="0">
                <a:latin typeface="Microsoft Sans Serif"/>
                <a:cs typeface="Microsoft Sans Serif"/>
              </a:rPr>
              <a:t>я</a:t>
            </a:r>
            <a:r>
              <a:rPr sz="1600" spc="-50" dirty="0">
                <a:latin typeface="Microsoft Sans Serif"/>
                <a:cs typeface="Microsoft Sans Serif"/>
              </a:rPr>
              <a:t> </a:t>
            </a:r>
            <a:r>
              <a:rPr sz="1600" spc="-170">
                <a:latin typeface="Microsoft Sans Serif"/>
                <a:cs typeface="Microsoft Sans Serif"/>
              </a:rPr>
              <a:t>по</a:t>
            </a:r>
            <a:r>
              <a:rPr sz="1600" spc="-165">
                <a:latin typeface="Microsoft Sans Serif"/>
                <a:cs typeface="Microsoft Sans Serif"/>
              </a:rPr>
              <a:t>л</a:t>
            </a:r>
            <a:r>
              <a:rPr sz="1600" spc="-150">
                <a:latin typeface="Microsoft Sans Serif"/>
                <a:cs typeface="Microsoft Sans Serif"/>
              </a:rPr>
              <a:t>у</a:t>
            </a:r>
            <a:r>
              <a:rPr sz="1600" spc="-165">
                <a:latin typeface="Microsoft Sans Serif"/>
                <a:cs typeface="Microsoft Sans Serif"/>
              </a:rPr>
              <a:t>чили</a:t>
            </a:r>
            <a:r>
              <a:rPr sz="1600" spc="-60">
                <a:latin typeface="Microsoft Sans Serif"/>
                <a:cs typeface="Microsoft Sans Serif"/>
              </a:rPr>
              <a:t> </a:t>
            </a:r>
            <a:r>
              <a:rPr lang="ru-RU" sz="1600" b="1" spc="-160" dirty="0" smtClean="0">
                <a:solidFill>
                  <a:srgbClr val="C00000"/>
                </a:solidFill>
                <a:latin typeface="Arial"/>
                <a:cs typeface="Arial"/>
              </a:rPr>
              <a:t>244</a:t>
            </a:r>
            <a:r>
              <a:rPr sz="1600" b="1" spc="-110" smtClean="0">
                <a:solidFill>
                  <a:srgbClr val="C00000"/>
                </a:solidFill>
                <a:latin typeface="Arial"/>
                <a:cs typeface="Arial"/>
              </a:rPr>
              <a:t> </a:t>
            </a:r>
            <a:r>
              <a:rPr sz="1600" spc="-170" dirty="0">
                <a:latin typeface="Microsoft Sans Serif"/>
                <a:cs typeface="Microsoft Sans Serif"/>
              </a:rPr>
              <a:t>р</a:t>
            </a:r>
            <a:r>
              <a:rPr sz="1600" spc="-160" dirty="0">
                <a:latin typeface="Microsoft Sans Serif"/>
                <a:cs typeface="Microsoft Sans Serif"/>
              </a:rPr>
              <a:t>о</a:t>
            </a:r>
            <a:r>
              <a:rPr sz="1600" spc="-170" dirty="0">
                <a:latin typeface="Microsoft Sans Serif"/>
                <a:cs typeface="Microsoft Sans Serif"/>
              </a:rPr>
              <a:t>д</a:t>
            </a:r>
            <a:r>
              <a:rPr sz="1600" spc="-155" dirty="0">
                <a:latin typeface="Microsoft Sans Serif"/>
                <a:cs typeface="Microsoft Sans Serif"/>
              </a:rPr>
              <a:t>ит</a:t>
            </a:r>
            <a:r>
              <a:rPr sz="1600" spc="-165" dirty="0">
                <a:latin typeface="Microsoft Sans Serif"/>
                <a:cs typeface="Microsoft Sans Serif"/>
              </a:rPr>
              <a:t>е</a:t>
            </a:r>
            <a:r>
              <a:rPr sz="1600" spc="-155" dirty="0">
                <a:latin typeface="Microsoft Sans Serif"/>
                <a:cs typeface="Microsoft Sans Serif"/>
              </a:rPr>
              <a:t>л</a:t>
            </a:r>
            <a:r>
              <a:rPr sz="1600" spc="-160" dirty="0">
                <a:latin typeface="Microsoft Sans Serif"/>
                <a:cs typeface="Microsoft Sans Serif"/>
              </a:rPr>
              <a:t>я</a:t>
            </a:r>
            <a:r>
              <a:rPr sz="1600" spc="-95" dirty="0">
                <a:latin typeface="Microsoft Sans Serif"/>
                <a:cs typeface="Microsoft Sans Serif"/>
              </a:rPr>
              <a:t> </a:t>
            </a:r>
            <a:r>
              <a:rPr sz="1600" spc="-155" dirty="0">
                <a:latin typeface="Microsoft Sans Serif"/>
                <a:cs typeface="Microsoft Sans Serif"/>
              </a:rPr>
              <a:t>(</a:t>
            </a:r>
            <a:r>
              <a:rPr sz="1600" spc="-155">
                <a:latin typeface="Microsoft Sans Serif"/>
                <a:cs typeface="Microsoft Sans Serif"/>
              </a:rPr>
              <a:t>за</a:t>
            </a:r>
            <a:r>
              <a:rPr sz="1600" spc="-65">
                <a:latin typeface="Microsoft Sans Serif"/>
                <a:cs typeface="Microsoft Sans Serif"/>
              </a:rPr>
              <a:t> </a:t>
            </a:r>
            <a:r>
              <a:rPr lang="ru-RU" sz="1600" spc="-170" dirty="0" smtClean="0">
                <a:latin typeface="Microsoft Sans Serif"/>
                <a:cs typeface="Microsoft Sans Serif"/>
              </a:rPr>
              <a:t>326</a:t>
            </a:r>
            <a:r>
              <a:rPr sz="1600" spc="-85" smtClean="0">
                <a:latin typeface="Microsoft Sans Serif"/>
                <a:cs typeface="Microsoft Sans Serif"/>
              </a:rPr>
              <a:t> </a:t>
            </a:r>
            <a:r>
              <a:rPr sz="1600" spc="-170" dirty="0">
                <a:latin typeface="Microsoft Sans Serif"/>
                <a:cs typeface="Microsoft Sans Serif"/>
              </a:rPr>
              <a:t>де</a:t>
            </a:r>
            <a:r>
              <a:rPr sz="1600" spc="-135" dirty="0">
                <a:latin typeface="Microsoft Sans Serif"/>
                <a:cs typeface="Microsoft Sans Serif"/>
              </a:rPr>
              <a:t>т</a:t>
            </a:r>
            <a:r>
              <a:rPr sz="1600" spc="-170" dirty="0">
                <a:latin typeface="Microsoft Sans Serif"/>
                <a:cs typeface="Microsoft Sans Serif"/>
              </a:rPr>
              <a:t>е</a:t>
            </a:r>
            <a:r>
              <a:rPr sz="1600" spc="-160" dirty="0">
                <a:latin typeface="Microsoft Sans Serif"/>
                <a:cs typeface="Microsoft Sans Serif"/>
              </a:rPr>
              <a:t>й</a:t>
            </a:r>
            <a:r>
              <a:rPr sz="1600" spc="-90" dirty="0">
                <a:latin typeface="Microsoft Sans Serif"/>
                <a:cs typeface="Microsoft Sans Serif"/>
              </a:rPr>
              <a:t>).</a:t>
            </a:r>
            <a:endParaRPr sz="1600">
              <a:latin typeface="Microsoft Sans Serif"/>
              <a:cs typeface="Microsoft Sans Serif"/>
            </a:endParaRPr>
          </a:p>
        </p:txBody>
      </p:sp>
      <p:sp>
        <p:nvSpPr>
          <p:cNvPr id="4" name="object 4"/>
          <p:cNvSpPr txBox="1"/>
          <p:nvPr/>
        </p:nvSpPr>
        <p:spPr>
          <a:xfrm>
            <a:off x="571296" y="4305886"/>
            <a:ext cx="5689600" cy="997068"/>
          </a:xfrm>
          <a:prstGeom prst="rect">
            <a:avLst/>
          </a:prstGeom>
        </p:spPr>
        <p:txBody>
          <a:bodyPr vert="horz" wrap="square" lIns="0" tIns="12065" rIns="0" bIns="0" rtlCol="0">
            <a:spAutoFit/>
          </a:bodyPr>
          <a:lstStyle/>
          <a:p>
            <a:pPr marL="12700" marR="1009015">
              <a:lnSpc>
                <a:spcPct val="100000"/>
              </a:lnSpc>
              <a:spcBef>
                <a:spcPts val="95"/>
              </a:spcBef>
            </a:pPr>
            <a:r>
              <a:rPr sz="1600" spc="-180" dirty="0">
                <a:latin typeface="Microsoft Sans Serif"/>
                <a:cs typeface="Microsoft Sans Serif"/>
              </a:rPr>
              <a:t>Обеспечены</a:t>
            </a:r>
            <a:r>
              <a:rPr sz="1600" spc="-175" dirty="0">
                <a:latin typeface="Microsoft Sans Serif"/>
                <a:cs typeface="Microsoft Sans Serif"/>
              </a:rPr>
              <a:t> бесплатным питанием</a:t>
            </a:r>
            <a:r>
              <a:rPr sz="1600" spc="-170" dirty="0">
                <a:latin typeface="Microsoft Sans Serif"/>
                <a:cs typeface="Microsoft Sans Serif"/>
              </a:rPr>
              <a:t> </a:t>
            </a:r>
            <a:r>
              <a:rPr sz="1600" spc="-155" dirty="0">
                <a:latin typeface="Microsoft Sans Serif"/>
                <a:cs typeface="Microsoft Sans Serif"/>
              </a:rPr>
              <a:t>в </a:t>
            </a:r>
            <a:r>
              <a:rPr sz="1600" spc="-175" dirty="0">
                <a:latin typeface="Microsoft Sans Serif"/>
                <a:cs typeface="Microsoft Sans Serif"/>
              </a:rPr>
              <a:t>муниципальных </a:t>
            </a:r>
            <a:r>
              <a:rPr sz="1600" spc="-170" dirty="0">
                <a:latin typeface="Microsoft Sans Serif"/>
                <a:cs typeface="Microsoft Sans Serif"/>
              </a:rPr>
              <a:t> </a:t>
            </a:r>
            <a:r>
              <a:rPr sz="1600" spc="-195" dirty="0">
                <a:latin typeface="Microsoft Sans Serif"/>
                <a:cs typeface="Microsoft Sans Serif"/>
              </a:rPr>
              <a:t>общ</a:t>
            </a:r>
            <a:r>
              <a:rPr sz="1600" spc="-165" dirty="0">
                <a:latin typeface="Microsoft Sans Serif"/>
                <a:cs typeface="Microsoft Sans Serif"/>
              </a:rPr>
              <a:t>е</a:t>
            </a:r>
            <a:r>
              <a:rPr sz="1600" spc="-170" dirty="0">
                <a:latin typeface="Microsoft Sans Serif"/>
                <a:cs typeface="Microsoft Sans Serif"/>
              </a:rPr>
              <a:t>обр</a:t>
            </a:r>
            <a:r>
              <a:rPr sz="1600" spc="-165" dirty="0">
                <a:latin typeface="Microsoft Sans Serif"/>
                <a:cs typeface="Microsoft Sans Serif"/>
              </a:rPr>
              <a:t>а</a:t>
            </a:r>
            <a:r>
              <a:rPr sz="1600" spc="-180" dirty="0">
                <a:latin typeface="Microsoft Sans Serif"/>
                <a:cs typeface="Microsoft Sans Serif"/>
              </a:rPr>
              <a:t>з</a:t>
            </a:r>
            <a:r>
              <a:rPr sz="1600" spc="-195" dirty="0">
                <a:latin typeface="Microsoft Sans Serif"/>
                <a:cs typeface="Microsoft Sans Serif"/>
              </a:rPr>
              <a:t>о</a:t>
            </a:r>
            <a:r>
              <a:rPr sz="1600" spc="-160" dirty="0">
                <a:latin typeface="Microsoft Sans Serif"/>
                <a:cs typeface="Microsoft Sans Serif"/>
              </a:rPr>
              <a:t>ва</a:t>
            </a:r>
            <a:r>
              <a:rPr sz="1600" spc="-130" dirty="0">
                <a:latin typeface="Microsoft Sans Serif"/>
                <a:cs typeface="Microsoft Sans Serif"/>
              </a:rPr>
              <a:t>т</a:t>
            </a:r>
            <a:r>
              <a:rPr sz="1600" spc="-175" dirty="0">
                <a:latin typeface="Microsoft Sans Serif"/>
                <a:cs typeface="Microsoft Sans Serif"/>
              </a:rPr>
              <a:t>е</a:t>
            </a:r>
            <a:r>
              <a:rPr sz="1600" spc="-155" dirty="0">
                <a:latin typeface="Microsoft Sans Serif"/>
                <a:cs typeface="Microsoft Sans Serif"/>
              </a:rPr>
              <a:t>л</a:t>
            </a:r>
            <a:r>
              <a:rPr sz="1600" spc="-175" dirty="0">
                <a:latin typeface="Microsoft Sans Serif"/>
                <a:cs typeface="Microsoft Sans Serif"/>
              </a:rPr>
              <a:t>ьны</a:t>
            </a:r>
            <a:r>
              <a:rPr sz="1600" spc="-140" dirty="0">
                <a:latin typeface="Microsoft Sans Serif"/>
                <a:cs typeface="Microsoft Sans Serif"/>
              </a:rPr>
              <a:t>х</a:t>
            </a:r>
            <a:r>
              <a:rPr sz="1600" spc="-90" dirty="0">
                <a:latin typeface="Microsoft Sans Serif"/>
                <a:cs typeface="Microsoft Sans Serif"/>
              </a:rPr>
              <a:t> </a:t>
            </a:r>
            <a:r>
              <a:rPr sz="1600" spc="-170" dirty="0">
                <a:latin typeface="Microsoft Sans Serif"/>
                <a:cs typeface="Microsoft Sans Serif"/>
              </a:rPr>
              <a:t>о</a:t>
            </a:r>
            <a:r>
              <a:rPr sz="1600" spc="-160" dirty="0">
                <a:latin typeface="Microsoft Sans Serif"/>
                <a:cs typeface="Microsoft Sans Serif"/>
              </a:rPr>
              <a:t>р</a:t>
            </a:r>
            <a:r>
              <a:rPr sz="1600" spc="-130" dirty="0">
                <a:latin typeface="Microsoft Sans Serif"/>
                <a:cs typeface="Microsoft Sans Serif"/>
              </a:rPr>
              <a:t>г</a:t>
            </a:r>
            <a:r>
              <a:rPr sz="1600" spc="-180" dirty="0">
                <a:latin typeface="Microsoft Sans Serif"/>
                <a:cs typeface="Microsoft Sans Serif"/>
              </a:rPr>
              <a:t>а</a:t>
            </a:r>
            <a:r>
              <a:rPr sz="1600" spc="-170" dirty="0">
                <a:latin typeface="Microsoft Sans Serif"/>
                <a:cs typeface="Microsoft Sans Serif"/>
              </a:rPr>
              <a:t>низациях</a:t>
            </a:r>
            <a:r>
              <a:rPr sz="1600" spc="-60" dirty="0">
                <a:latin typeface="Microsoft Sans Serif"/>
                <a:cs typeface="Microsoft Sans Serif"/>
              </a:rPr>
              <a:t> </a:t>
            </a:r>
            <a:r>
              <a:rPr sz="1600" spc="-100" dirty="0">
                <a:latin typeface="Microsoft Sans Serif"/>
                <a:cs typeface="Microsoft Sans Serif"/>
              </a:rPr>
              <a:t>(</a:t>
            </a:r>
            <a:r>
              <a:rPr sz="1600" i="1" spc="-185" dirty="0">
                <a:latin typeface="Arial"/>
                <a:cs typeface="Arial"/>
              </a:rPr>
              <a:t>мн</a:t>
            </a:r>
            <a:r>
              <a:rPr sz="1600" i="1" spc="-160" dirty="0">
                <a:latin typeface="Arial"/>
                <a:cs typeface="Arial"/>
              </a:rPr>
              <a:t>о</a:t>
            </a:r>
            <a:r>
              <a:rPr sz="1600" i="1" spc="-145" dirty="0">
                <a:latin typeface="Arial"/>
                <a:cs typeface="Arial"/>
              </a:rPr>
              <a:t>г</a:t>
            </a:r>
            <a:r>
              <a:rPr sz="1600" i="1" spc="-160" dirty="0">
                <a:latin typeface="Arial"/>
                <a:cs typeface="Arial"/>
              </a:rPr>
              <a:t>о</a:t>
            </a:r>
            <a:r>
              <a:rPr sz="1600" i="1" spc="-185" dirty="0">
                <a:latin typeface="Arial"/>
                <a:cs typeface="Arial"/>
              </a:rPr>
              <a:t>детн</a:t>
            </a:r>
            <a:r>
              <a:rPr sz="1600" i="1" spc="-210" dirty="0">
                <a:latin typeface="Arial"/>
                <a:cs typeface="Arial"/>
              </a:rPr>
              <a:t>ы</a:t>
            </a:r>
            <a:r>
              <a:rPr sz="1600" i="1" spc="-165" dirty="0">
                <a:latin typeface="Arial"/>
                <a:cs typeface="Arial"/>
              </a:rPr>
              <a:t>е</a:t>
            </a:r>
            <a:r>
              <a:rPr sz="1600" i="1" spc="-85" dirty="0">
                <a:latin typeface="Arial"/>
                <a:cs typeface="Arial"/>
              </a:rPr>
              <a:t> </a:t>
            </a:r>
            <a:r>
              <a:rPr sz="1600" i="1" spc="-150" dirty="0">
                <a:latin typeface="Arial"/>
                <a:cs typeface="Arial"/>
              </a:rPr>
              <a:t>с</a:t>
            </a:r>
            <a:r>
              <a:rPr sz="1600" i="1" spc="-170" dirty="0">
                <a:latin typeface="Arial"/>
                <a:cs typeface="Arial"/>
              </a:rPr>
              <a:t>е</a:t>
            </a:r>
            <a:r>
              <a:rPr sz="1600" i="1" spc="-195" dirty="0">
                <a:latin typeface="Arial"/>
                <a:cs typeface="Arial"/>
              </a:rPr>
              <a:t>м</a:t>
            </a:r>
            <a:r>
              <a:rPr sz="1600" i="1" spc="-140" dirty="0">
                <a:latin typeface="Arial"/>
                <a:cs typeface="Arial"/>
              </a:rPr>
              <a:t>ьи,</a:t>
            </a:r>
            <a:endParaRPr sz="1600">
              <a:latin typeface="Arial"/>
              <a:cs typeface="Arial"/>
            </a:endParaRPr>
          </a:p>
          <a:p>
            <a:pPr marL="12700" marR="5080">
              <a:lnSpc>
                <a:spcPct val="100000"/>
              </a:lnSpc>
            </a:pPr>
            <a:r>
              <a:rPr sz="1600" i="1" spc="-180" dirty="0">
                <a:latin typeface="Arial"/>
                <a:cs typeface="Arial"/>
              </a:rPr>
              <a:t>малоимущие</a:t>
            </a:r>
            <a:r>
              <a:rPr sz="1600" i="1" spc="-80" dirty="0">
                <a:latin typeface="Arial"/>
                <a:cs typeface="Arial"/>
              </a:rPr>
              <a:t> </a:t>
            </a:r>
            <a:r>
              <a:rPr sz="1600" i="1" spc="-155" dirty="0">
                <a:latin typeface="Arial"/>
                <a:cs typeface="Arial"/>
              </a:rPr>
              <a:t>семьи,</a:t>
            </a:r>
            <a:r>
              <a:rPr sz="1600" i="1" spc="-114" dirty="0">
                <a:latin typeface="Arial"/>
                <a:cs typeface="Arial"/>
              </a:rPr>
              <a:t> </a:t>
            </a:r>
            <a:r>
              <a:rPr sz="1600" i="1" spc="-190" dirty="0">
                <a:latin typeface="Arial"/>
                <a:cs typeface="Arial"/>
              </a:rPr>
              <a:t>дети</a:t>
            </a:r>
            <a:r>
              <a:rPr sz="1600" i="1" spc="-65" dirty="0">
                <a:latin typeface="Arial"/>
                <a:cs typeface="Arial"/>
              </a:rPr>
              <a:t> </a:t>
            </a:r>
            <a:r>
              <a:rPr sz="1600" i="1" spc="-150" dirty="0">
                <a:latin typeface="Arial"/>
                <a:cs typeface="Arial"/>
              </a:rPr>
              <a:t>с</a:t>
            </a:r>
            <a:r>
              <a:rPr sz="1600" i="1" spc="-75" dirty="0">
                <a:latin typeface="Arial"/>
                <a:cs typeface="Arial"/>
              </a:rPr>
              <a:t> </a:t>
            </a:r>
            <a:r>
              <a:rPr sz="1600" i="1" spc="-170" dirty="0">
                <a:latin typeface="Arial"/>
                <a:cs typeface="Arial"/>
              </a:rPr>
              <a:t>ограниченными</a:t>
            </a:r>
            <a:r>
              <a:rPr sz="1600" i="1" spc="-85" dirty="0">
                <a:latin typeface="Arial"/>
                <a:cs typeface="Arial"/>
              </a:rPr>
              <a:t> </a:t>
            </a:r>
            <a:r>
              <a:rPr sz="1600" i="1" spc="-175" dirty="0">
                <a:latin typeface="Arial"/>
                <a:cs typeface="Arial"/>
              </a:rPr>
              <a:t>возможностями</a:t>
            </a:r>
            <a:r>
              <a:rPr sz="1600" i="1" spc="-75" dirty="0">
                <a:latin typeface="Arial"/>
                <a:cs typeface="Arial"/>
              </a:rPr>
              <a:t> </a:t>
            </a:r>
            <a:r>
              <a:rPr sz="1600" i="1" spc="-160" dirty="0">
                <a:latin typeface="Arial"/>
                <a:cs typeface="Arial"/>
              </a:rPr>
              <a:t>здоровья</a:t>
            </a:r>
            <a:r>
              <a:rPr sz="1600" i="1" spc="-80" dirty="0">
                <a:latin typeface="Arial"/>
                <a:cs typeface="Arial"/>
              </a:rPr>
              <a:t> </a:t>
            </a:r>
            <a:r>
              <a:rPr sz="1600" i="1" spc="-165" dirty="0">
                <a:latin typeface="Arial"/>
                <a:cs typeface="Arial"/>
              </a:rPr>
              <a:t>и </a:t>
            </a:r>
            <a:r>
              <a:rPr sz="1600" i="1" spc="-430" dirty="0">
                <a:latin typeface="Arial"/>
                <a:cs typeface="Arial"/>
              </a:rPr>
              <a:t> </a:t>
            </a:r>
            <a:r>
              <a:rPr sz="1600" i="1" spc="-195" dirty="0">
                <a:latin typeface="Arial"/>
                <a:cs typeface="Arial"/>
              </a:rPr>
              <a:t>дет</a:t>
            </a:r>
            <a:r>
              <a:rPr sz="1600" i="1" spc="-165" dirty="0">
                <a:latin typeface="Arial"/>
                <a:cs typeface="Arial"/>
              </a:rPr>
              <a:t>и</a:t>
            </a:r>
            <a:r>
              <a:rPr sz="1600" i="1" spc="-95" dirty="0">
                <a:latin typeface="Arial"/>
                <a:cs typeface="Arial"/>
              </a:rPr>
              <a:t> </a:t>
            </a:r>
            <a:r>
              <a:rPr sz="1600" i="1" spc="-160" dirty="0">
                <a:latin typeface="Arial"/>
                <a:cs typeface="Arial"/>
              </a:rPr>
              <a:t>1</a:t>
            </a:r>
            <a:r>
              <a:rPr sz="1600" i="1" spc="-105" dirty="0">
                <a:latin typeface="Arial"/>
                <a:cs typeface="Arial"/>
              </a:rPr>
              <a:t>-</a:t>
            </a:r>
            <a:r>
              <a:rPr sz="1600" i="1" spc="-165" dirty="0">
                <a:latin typeface="Arial"/>
                <a:cs typeface="Arial"/>
              </a:rPr>
              <a:t>4</a:t>
            </a:r>
            <a:r>
              <a:rPr sz="1600" i="1" spc="-85" dirty="0">
                <a:latin typeface="Arial"/>
                <a:cs typeface="Arial"/>
              </a:rPr>
              <a:t> </a:t>
            </a:r>
            <a:r>
              <a:rPr sz="1600" i="1" spc="-150" dirty="0">
                <a:latin typeface="Arial"/>
                <a:cs typeface="Arial"/>
              </a:rPr>
              <a:t>к</a:t>
            </a:r>
            <a:r>
              <a:rPr sz="1600" i="1" spc="-165" dirty="0">
                <a:latin typeface="Arial"/>
                <a:cs typeface="Arial"/>
              </a:rPr>
              <a:t>л</a:t>
            </a:r>
            <a:r>
              <a:rPr sz="1600" i="1" spc="-170" dirty="0">
                <a:latin typeface="Arial"/>
                <a:cs typeface="Arial"/>
              </a:rPr>
              <a:t>а</a:t>
            </a:r>
            <a:r>
              <a:rPr sz="1600" i="1" spc="-145" dirty="0">
                <a:latin typeface="Arial"/>
                <a:cs typeface="Arial"/>
              </a:rPr>
              <a:t>с</a:t>
            </a:r>
            <a:r>
              <a:rPr sz="1600" i="1" spc="-150" dirty="0">
                <a:latin typeface="Arial"/>
                <a:cs typeface="Arial"/>
              </a:rPr>
              <a:t>с</a:t>
            </a:r>
            <a:r>
              <a:rPr sz="1600" i="1" spc="-170" dirty="0">
                <a:latin typeface="Arial"/>
                <a:cs typeface="Arial"/>
              </a:rPr>
              <a:t>о</a:t>
            </a:r>
            <a:r>
              <a:rPr sz="1600" i="1" spc="-155" dirty="0">
                <a:latin typeface="Arial"/>
                <a:cs typeface="Arial"/>
              </a:rPr>
              <a:t>в</a:t>
            </a:r>
            <a:r>
              <a:rPr sz="1600" i="1" spc="-100" dirty="0">
                <a:latin typeface="Arial"/>
                <a:cs typeface="Arial"/>
              </a:rPr>
              <a:t>)</a:t>
            </a:r>
            <a:r>
              <a:rPr sz="1600" i="1" spc="-80" dirty="0">
                <a:latin typeface="Arial"/>
                <a:cs typeface="Arial"/>
              </a:rPr>
              <a:t> </a:t>
            </a:r>
            <a:r>
              <a:rPr sz="1600" spc="254">
                <a:latin typeface="Microsoft Sans Serif"/>
                <a:cs typeface="Microsoft Sans Serif"/>
              </a:rPr>
              <a:t>–</a:t>
            </a:r>
            <a:r>
              <a:rPr sz="1600" spc="-65">
                <a:latin typeface="Microsoft Sans Serif"/>
                <a:cs typeface="Microsoft Sans Serif"/>
              </a:rPr>
              <a:t> </a:t>
            </a:r>
            <a:r>
              <a:rPr lang="ru-RU" sz="1600" b="1" spc="-165" dirty="0" smtClean="0">
                <a:solidFill>
                  <a:srgbClr val="C00000"/>
                </a:solidFill>
                <a:latin typeface="Arial"/>
                <a:cs typeface="Arial"/>
              </a:rPr>
              <a:t>1054 </a:t>
            </a:r>
            <a:r>
              <a:rPr sz="1600" spc="-170" smtClean="0">
                <a:latin typeface="Microsoft Sans Serif"/>
                <a:cs typeface="Microsoft Sans Serif"/>
              </a:rPr>
              <a:t>де</a:t>
            </a:r>
            <a:r>
              <a:rPr sz="1600" spc="-135" smtClean="0">
                <a:latin typeface="Microsoft Sans Serif"/>
                <a:cs typeface="Microsoft Sans Serif"/>
              </a:rPr>
              <a:t>т</a:t>
            </a:r>
            <a:r>
              <a:rPr sz="1600" spc="-170" smtClean="0">
                <a:latin typeface="Microsoft Sans Serif"/>
                <a:cs typeface="Microsoft Sans Serif"/>
              </a:rPr>
              <a:t>ей</a:t>
            </a:r>
            <a:endParaRPr sz="1600">
              <a:latin typeface="Microsoft Sans Serif"/>
              <a:cs typeface="Microsoft Sans Serif"/>
            </a:endParaRPr>
          </a:p>
        </p:txBody>
      </p:sp>
      <p:sp>
        <p:nvSpPr>
          <p:cNvPr id="5" name="object 5"/>
          <p:cNvSpPr txBox="1"/>
          <p:nvPr/>
        </p:nvSpPr>
        <p:spPr>
          <a:xfrm>
            <a:off x="572516" y="6919664"/>
            <a:ext cx="4886960" cy="504625"/>
          </a:xfrm>
          <a:prstGeom prst="rect">
            <a:avLst/>
          </a:prstGeom>
        </p:spPr>
        <p:txBody>
          <a:bodyPr vert="horz" wrap="square" lIns="0" tIns="12065" rIns="0" bIns="0" rtlCol="0">
            <a:spAutoFit/>
          </a:bodyPr>
          <a:lstStyle/>
          <a:p>
            <a:pPr marL="12700">
              <a:lnSpc>
                <a:spcPct val="100000"/>
              </a:lnSpc>
              <a:spcBef>
                <a:spcPts val="95"/>
              </a:spcBef>
            </a:pPr>
            <a:r>
              <a:rPr sz="1600" spc="-195" dirty="0">
                <a:latin typeface="Microsoft Sans Serif"/>
                <a:cs typeface="Microsoft Sans Serif"/>
              </a:rPr>
              <a:t>Компенсацию</a:t>
            </a:r>
            <a:r>
              <a:rPr sz="1600" spc="-50" dirty="0">
                <a:latin typeface="Microsoft Sans Serif"/>
                <a:cs typeface="Microsoft Sans Serif"/>
              </a:rPr>
              <a:t> </a:t>
            </a:r>
            <a:r>
              <a:rPr sz="1600" spc="-160" dirty="0">
                <a:latin typeface="Microsoft Sans Serif"/>
                <a:cs typeface="Microsoft Sans Serif"/>
              </a:rPr>
              <a:t>расходов</a:t>
            </a:r>
            <a:r>
              <a:rPr sz="1600" spc="-90" dirty="0">
                <a:latin typeface="Microsoft Sans Serif"/>
                <a:cs typeface="Microsoft Sans Serif"/>
              </a:rPr>
              <a:t> </a:t>
            </a:r>
            <a:r>
              <a:rPr sz="1600" spc="-165" dirty="0">
                <a:latin typeface="Microsoft Sans Serif"/>
                <a:cs typeface="Microsoft Sans Serif"/>
              </a:rPr>
              <a:t>на</a:t>
            </a:r>
            <a:r>
              <a:rPr sz="1600" spc="-60" dirty="0">
                <a:latin typeface="Microsoft Sans Serif"/>
                <a:cs typeface="Microsoft Sans Serif"/>
              </a:rPr>
              <a:t> </a:t>
            </a:r>
            <a:r>
              <a:rPr sz="1600" spc="-160" dirty="0">
                <a:latin typeface="Microsoft Sans Serif"/>
                <a:cs typeface="Microsoft Sans Serif"/>
              </a:rPr>
              <a:t>оплату</a:t>
            </a:r>
            <a:r>
              <a:rPr sz="1600" spc="-60" dirty="0">
                <a:latin typeface="Microsoft Sans Serif"/>
                <a:cs typeface="Microsoft Sans Serif"/>
              </a:rPr>
              <a:t> </a:t>
            </a:r>
            <a:r>
              <a:rPr sz="1600" spc="-165" dirty="0">
                <a:latin typeface="Microsoft Sans Serif"/>
                <a:cs typeface="Microsoft Sans Serif"/>
              </a:rPr>
              <a:t>стоимости</a:t>
            </a:r>
            <a:r>
              <a:rPr sz="1600" spc="-65" dirty="0">
                <a:latin typeface="Microsoft Sans Serif"/>
                <a:cs typeface="Microsoft Sans Serif"/>
              </a:rPr>
              <a:t> </a:t>
            </a:r>
            <a:r>
              <a:rPr sz="1600" spc="-170" dirty="0">
                <a:latin typeface="Microsoft Sans Serif"/>
                <a:cs typeface="Microsoft Sans Serif"/>
              </a:rPr>
              <a:t>путевок</a:t>
            </a:r>
            <a:r>
              <a:rPr sz="1600" spc="-65" dirty="0">
                <a:latin typeface="Microsoft Sans Serif"/>
                <a:cs typeface="Microsoft Sans Serif"/>
              </a:rPr>
              <a:t> </a:t>
            </a:r>
            <a:r>
              <a:rPr sz="1600" spc="-155" dirty="0">
                <a:latin typeface="Microsoft Sans Serif"/>
                <a:cs typeface="Microsoft Sans Serif"/>
              </a:rPr>
              <a:t>в</a:t>
            </a:r>
            <a:r>
              <a:rPr sz="1600" spc="-60" dirty="0">
                <a:latin typeface="Microsoft Sans Serif"/>
                <a:cs typeface="Microsoft Sans Serif"/>
              </a:rPr>
              <a:t> </a:t>
            </a:r>
            <a:r>
              <a:rPr sz="1600" spc="-160" dirty="0">
                <a:latin typeface="Microsoft Sans Serif"/>
                <a:cs typeface="Microsoft Sans Serif"/>
              </a:rPr>
              <a:t>летние</a:t>
            </a:r>
            <a:endParaRPr sz="1600">
              <a:latin typeface="Microsoft Sans Serif"/>
              <a:cs typeface="Microsoft Sans Serif"/>
            </a:endParaRPr>
          </a:p>
          <a:p>
            <a:pPr marL="12700">
              <a:lnSpc>
                <a:spcPct val="100000"/>
              </a:lnSpc>
            </a:pPr>
            <a:r>
              <a:rPr sz="1600" spc="-180" dirty="0">
                <a:latin typeface="Microsoft Sans Serif"/>
                <a:cs typeface="Microsoft Sans Serif"/>
              </a:rPr>
              <a:t>оз</a:t>
            </a:r>
            <a:r>
              <a:rPr sz="1600" spc="-185" dirty="0">
                <a:latin typeface="Microsoft Sans Serif"/>
                <a:cs typeface="Microsoft Sans Serif"/>
              </a:rPr>
              <a:t>д</a:t>
            </a:r>
            <a:r>
              <a:rPr sz="1600" spc="-170" dirty="0">
                <a:latin typeface="Microsoft Sans Serif"/>
                <a:cs typeface="Microsoft Sans Serif"/>
              </a:rPr>
              <a:t>о</a:t>
            </a:r>
            <a:r>
              <a:rPr sz="1600" spc="-165" dirty="0">
                <a:latin typeface="Microsoft Sans Serif"/>
                <a:cs typeface="Microsoft Sans Serif"/>
              </a:rPr>
              <a:t>р</a:t>
            </a:r>
            <a:r>
              <a:rPr sz="1600" spc="-160" dirty="0">
                <a:latin typeface="Microsoft Sans Serif"/>
                <a:cs typeface="Microsoft Sans Serif"/>
              </a:rPr>
              <a:t>овит</a:t>
            </a:r>
            <a:r>
              <a:rPr sz="1600" spc="-165" dirty="0">
                <a:latin typeface="Microsoft Sans Serif"/>
                <a:cs typeface="Microsoft Sans Serif"/>
              </a:rPr>
              <a:t>е</a:t>
            </a:r>
            <a:r>
              <a:rPr sz="1600" spc="-155" dirty="0">
                <a:latin typeface="Microsoft Sans Serif"/>
                <a:cs typeface="Microsoft Sans Serif"/>
              </a:rPr>
              <a:t>ль</a:t>
            </a:r>
            <a:r>
              <a:rPr sz="1600" spc="-150" dirty="0">
                <a:latin typeface="Microsoft Sans Serif"/>
                <a:cs typeface="Microsoft Sans Serif"/>
              </a:rPr>
              <a:t>н</a:t>
            </a:r>
            <a:r>
              <a:rPr sz="1600" spc="-204" dirty="0">
                <a:latin typeface="Microsoft Sans Serif"/>
                <a:cs typeface="Microsoft Sans Serif"/>
              </a:rPr>
              <a:t>ы</a:t>
            </a:r>
            <a:r>
              <a:rPr sz="1600" spc="-165" dirty="0">
                <a:latin typeface="Microsoft Sans Serif"/>
                <a:cs typeface="Microsoft Sans Serif"/>
              </a:rPr>
              <a:t>е</a:t>
            </a:r>
            <a:r>
              <a:rPr sz="1600" spc="-90" dirty="0">
                <a:latin typeface="Microsoft Sans Serif"/>
                <a:cs typeface="Microsoft Sans Serif"/>
              </a:rPr>
              <a:t> </a:t>
            </a:r>
            <a:r>
              <a:rPr sz="1600" spc="-155" dirty="0">
                <a:latin typeface="Microsoft Sans Serif"/>
                <a:cs typeface="Microsoft Sans Serif"/>
              </a:rPr>
              <a:t>ла</a:t>
            </a:r>
            <a:r>
              <a:rPr sz="1600" spc="-130" dirty="0">
                <a:latin typeface="Microsoft Sans Serif"/>
                <a:cs typeface="Microsoft Sans Serif"/>
              </a:rPr>
              <a:t>г</a:t>
            </a:r>
            <a:r>
              <a:rPr sz="1600" spc="-175" dirty="0">
                <a:latin typeface="Microsoft Sans Serif"/>
                <a:cs typeface="Microsoft Sans Serif"/>
              </a:rPr>
              <a:t>е</a:t>
            </a:r>
            <a:r>
              <a:rPr sz="1600" spc="-170" dirty="0">
                <a:latin typeface="Microsoft Sans Serif"/>
                <a:cs typeface="Microsoft Sans Serif"/>
              </a:rPr>
              <a:t>р</a:t>
            </a:r>
            <a:r>
              <a:rPr sz="1600" spc="-160" dirty="0">
                <a:latin typeface="Microsoft Sans Serif"/>
                <a:cs typeface="Microsoft Sans Serif"/>
              </a:rPr>
              <a:t>я</a:t>
            </a:r>
            <a:r>
              <a:rPr sz="1600" spc="-80" dirty="0">
                <a:latin typeface="Microsoft Sans Serif"/>
                <a:cs typeface="Microsoft Sans Serif"/>
              </a:rPr>
              <a:t> </a:t>
            </a:r>
            <a:r>
              <a:rPr sz="1600" spc="-170" dirty="0">
                <a:latin typeface="Microsoft Sans Serif"/>
                <a:cs typeface="Microsoft Sans Serif"/>
              </a:rPr>
              <a:t>пол</a:t>
            </a:r>
            <a:r>
              <a:rPr sz="1600" spc="-160" dirty="0">
                <a:latin typeface="Microsoft Sans Serif"/>
                <a:cs typeface="Microsoft Sans Serif"/>
              </a:rPr>
              <a:t>у</a:t>
            </a:r>
            <a:r>
              <a:rPr sz="1600" spc="-165" dirty="0">
                <a:latin typeface="Microsoft Sans Serif"/>
                <a:cs typeface="Microsoft Sans Serif"/>
              </a:rPr>
              <a:t>чил</a:t>
            </a:r>
            <a:r>
              <a:rPr sz="1600" spc="-160" dirty="0">
                <a:latin typeface="Microsoft Sans Serif"/>
                <a:cs typeface="Microsoft Sans Serif"/>
              </a:rPr>
              <a:t>и</a:t>
            </a:r>
            <a:r>
              <a:rPr sz="1600" spc="-60" dirty="0">
                <a:latin typeface="Microsoft Sans Serif"/>
                <a:cs typeface="Microsoft Sans Serif"/>
              </a:rPr>
              <a:t> </a:t>
            </a:r>
            <a:r>
              <a:rPr sz="1600" b="1" spc="-165" dirty="0">
                <a:solidFill>
                  <a:srgbClr val="C00000"/>
                </a:solidFill>
                <a:latin typeface="Arial"/>
                <a:cs typeface="Arial"/>
              </a:rPr>
              <a:t>8</a:t>
            </a:r>
            <a:r>
              <a:rPr sz="1600" b="1" spc="-80" dirty="0">
                <a:solidFill>
                  <a:srgbClr val="C00000"/>
                </a:solidFill>
                <a:latin typeface="Arial"/>
                <a:cs typeface="Arial"/>
              </a:rPr>
              <a:t> </a:t>
            </a:r>
            <a:r>
              <a:rPr sz="1600" spc="-170" dirty="0">
                <a:latin typeface="Microsoft Sans Serif"/>
                <a:cs typeface="Microsoft Sans Serif"/>
              </a:rPr>
              <a:t>р</a:t>
            </a:r>
            <a:r>
              <a:rPr sz="1600" spc="-160" dirty="0">
                <a:latin typeface="Microsoft Sans Serif"/>
                <a:cs typeface="Microsoft Sans Serif"/>
              </a:rPr>
              <a:t>одите</a:t>
            </a:r>
            <a:r>
              <a:rPr sz="1600" spc="-155" dirty="0">
                <a:latin typeface="Microsoft Sans Serif"/>
                <a:cs typeface="Microsoft Sans Serif"/>
              </a:rPr>
              <a:t>ле</a:t>
            </a:r>
            <a:r>
              <a:rPr sz="1600" spc="-170" dirty="0">
                <a:latin typeface="Microsoft Sans Serif"/>
                <a:cs typeface="Microsoft Sans Serif"/>
              </a:rPr>
              <a:t>й</a:t>
            </a:r>
            <a:endParaRPr sz="1600">
              <a:latin typeface="Microsoft Sans Serif"/>
              <a:cs typeface="Microsoft Sans Serif"/>
            </a:endParaRPr>
          </a:p>
        </p:txBody>
      </p:sp>
      <p:sp>
        <p:nvSpPr>
          <p:cNvPr id="8" name="object 8"/>
          <p:cNvSpPr/>
          <p:nvPr/>
        </p:nvSpPr>
        <p:spPr>
          <a:xfrm>
            <a:off x="1671828" y="3516923"/>
            <a:ext cx="2562225" cy="147711"/>
          </a:xfrm>
          <a:custGeom>
            <a:avLst/>
            <a:gdLst/>
            <a:ahLst/>
            <a:cxnLst/>
            <a:rect l="l" t="t" r="r" b="b"/>
            <a:pathLst>
              <a:path w="2562225" h="160020">
                <a:moveTo>
                  <a:pt x="2561844" y="0"/>
                </a:moveTo>
                <a:lnTo>
                  <a:pt x="0" y="0"/>
                </a:lnTo>
                <a:lnTo>
                  <a:pt x="0" y="160020"/>
                </a:lnTo>
                <a:lnTo>
                  <a:pt x="2561844" y="160020"/>
                </a:lnTo>
                <a:lnTo>
                  <a:pt x="2561844" y="0"/>
                </a:lnTo>
                <a:close/>
              </a:path>
            </a:pathLst>
          </a:custGeom>
          <a:solidFill>
            <a:srgbClr val="92D050"/>
          </a:solidFill>
        </p:spPr>
        <p:txBody>
          <a:bodyPr wrap="square" lIns="0" tIns="0" rIns="0" bIns="0" rtlCol="0"/>
          <a:lstStyle/>
          <a:p>
            <a:endParaRPr/>
          </a:p>
        </p:txBody>
      </p:sp>
      <p:sp>
        <p:nvSpPr>
          <p:cNvPr id="9" name="object 9"/>
          <p:cNvSpPr/>
          <p:nvPr/>
        </p:nvSpPr>
        <p:spPr>
          <a:xfrm>
            <a:off x="1671828" y="3311535"/>
            <a:ext cx="2859405" cy="147711"/>
          </a:xfrm>
          <a:custGeom>
            <a:avLst/>
            <a:gdLst/>
            <a:ahLst/>
            <a:cxnLst/>
            <a:rect l="l" t="t" r="r" b="b"/>
            <a:pathLst>
              <a:path w="2859404" h="160020">
                <a:moveTo>
                  <a:pt x="2859024" y="0"/>
                </a:moveTo>
                <a:lnTo>
                  <a:pt x="0" y="0"/>
                </a:lnTo>
                <a:lnTo>
                  <a:pt x="0" y="160020"/>
                </a:lnTo>
                <a:lnTo>
                  <a:pt x="2859024" y="160020"/>
                </a:lnTo>
                <a:lnTo>
                  <a:pt x="2859024" y="0"/>
                </a:lnTo>
                <a:close/>
              </a:path>
            </a:pathLst>
          </a:custGeom>
          <a:solidFill>
            <a:srgbClr val="ED8E8E"/>
          </a:solidFill>
        </p:spPr>
        <p:txBody>
          <a:bodyPr wrap="square" lIns="0" tIns="0" rIns="0" bIns="0" rtlCol="0"/>
          <a:lstStyle/>
          <a:p>
            <a:endParaRPr/>
          </a:p>
        </p:txBody>
      </p:sp>
      <p:sp>
        <p:nvSpPr>
          <p:cNvPr id="11" name="object 11"/>
          <p:cNvSpPr txBox="1"/>
          <p:nvPr/>
        </p:nvSpPr>
        <p:spPr>
          <a:xfrm>
            <a:off x="5382515" y="3646721"/>
            <a:ext cx="467995" cy="463588"/>
          </a:xfrm>
          <a:prstGeom prst="rect">
            <a:avLst/>
          </a:prstGeom>
        </p:spPr>
        <p:txBody>
          <a:bodyPr vert="horz" wrap="square" lIns="0" tIns="75565" rIns="0" bIns="0" rtlCol="0">
            <a:spAutoFit/>
          </a:bodyPr>
          <a:lstStyle/>
          <a:p>
            <a:pPr marL="12700">
              <a:lnSpc>
                <a:spcPct val="100000"/>
              </a:lnSpc>
              <a:spcBef>
                <a:spcPts val="595"/>
              </a:spcBef>
            </a:pPr>
            <a:endParaRPr sz="1050">
              <a:latin typeface="Calibri"/>
              <a:cs typeface="Calibri"/>
            </a:endParaRPr>
          </a:p>
          <a:p>
            <a:pPr marL="12700">
              <a:lnSpc>
                <a:spcPct val="100000"/>
              </a:lnSpc>
              <a:spcBef>
                <a:spcPts val="495"/>
              </a:spcBef>
            </a:pPr>
            <a:endParaRPr sz="1050">
              <a:latin typeface="Calibri"/>
              <a:cs typeface="Calibri"/>
            </a:endParaRPr>
          </a:p>
        </p:txBody>
      </p:sp>
      <p:sp>
        <p:nvSpPr>
          <p:cNvPr id="12" name="object 12"/>
          <p:cNvSpPr txBox="1"/>
          <p:nvPr/>
        </p:nvSpPr>
        <p:spPr>
          <a:xfrm>
            <a:off x="4294124" y="3500430"/>
            <a:ext cx="777950" cy="175048"/>
          </a:xfrm>
          <a:prstGeom prst="rect">
            <a:avLst/>
          </a:prstGeom>
        </p:spPr>
        <p:txBody>
          <a:bodyPr vert="horz" wrap="square" lIns="0" tIns="13335" rIns="0" bIns="0" rtlCol="0">
            <a:spAutoFit/>
          </a:bodyPr>
          <a:lstStyle/>
          <a:p>
            <a:pPr marL="12700">
              <a:lnSpc>
                <a:spcPct val="100000"/>
              </a:lnSpc>
              <a:spcBef>
                <a:spcPts val="105"/>
              </a:spcBef>
            </a:pPr>
            <a:r>
              <a:rPr lang="ru-RU" sz="1050" dirty="0" smtClean="0">
                <a:solidFill>
                  <a:srgbClr val="404040"/>
                </a:solidFill>
                <a:latin typeface="Calibri"/>
                <a:cs typeface="Calibri"/>
              </a:rPr>
              <a:t>1395,8</a:t>
            </a:r>
            <a:endParaRPr sz="1050">
              <a:latin typeface="Calibri"/>
              <a:cs typeface="Calibri"/>
            </a:endParaRPr>
          </a:p>
        </p:txBody>
      </p:sp>
      <p:sp>
        <p:nvSpPr>
          <p:cNvPr id="13" name="object 13"/>
          <p:cNvSpPr txBox="1"/>
          <p:nvPr/>
        </p:nvSpPr>
        <p:spPr>
          <a:xfrm>
            <a:off x="4592193" y="3291605"/>
            <a:ext cx="467995" cy="175048"/>
          </a:xfrm>
          <a:prstGeom prst="rect">
            <a:avLst/>
          </a:prstGeom>
        </p:spPr>
        <p:txBody>
          <a:bodyPr vert="horz" wrap="square" lIns="0" tIns="13335" rIns="0" bIns="0" rtlCol="0">
            <a:spAutoFit/>
          </a:bodyPr>
          <a:lstStyle/>
          <a:p>
            <a:pPr marL="12700">
              <a:lnSpc>
                <a:spcPct val="100000"/>
              </a:lnSpc>
              <a:spcBef>
                <a:spcPts val="105"/>
              </a:spcBef>
            </a:pPr>
            <a:r>
              <a:rPr lang="ru-RU" sz="1050" dirty="0" smtClean="0">
                <a:solidFill>
                  <a:srgbClr val="404040"/>
                </a:solidFill>
                <a:latin typeface="Calibri"/>
                <a:cs typeface="Calibri"/>
              </a:rPr>
              <a:t>2000,00</a:t>
            </a:r>
            <a:endParaRPr sz="1050">
              <a:latin typeface="Calibri"/>
              <a:cs typeface="Calibri"/>
            </a:endParaRPr>
          </a:p>
        </p:txBody>
      </p:sp>
      <p:sp>
        <p:nvSpPr>
          <p:cNvPr id="16" name="object 16"/>
          <p:cNvSpPr txBox="1"/>
          <p:nvPr/>
        </p:nvSpPr>
        <p:spPr>
          <a:xfrm>
            <a:off x="1006247" y="3022186"/>
            <a:ext cx="628015" cy="1118255"/>
          </a:xfrm>
          <a:prstGeom prst="rect">
            <a:avLst/>
          </a:prstGeom>
        </p:spPr>
        <p:txBody>
          <a:bodyPr vert="horz" wrap="square" lIns="0" tIns="66040" rIns="0" bIns="0" rtlCol="0">
            <a:spAutoFit/>
          </a:bodyPr>
          <a:lstStyle/>
          <a:p>
            <a:pPr marL="12700">
              <a:lnSpc>
                <a:spcPct val="100000"/>
              </a:lnSpc>
              <a:spcBef>
                <a:spcPts val="520"/>
              </a:spcBef>
            </a:pPr>
            <a:endParaRPr sz="1100">
              <a:latin typeface="Calibri"/>
              <a:cs typeface="Calibri"/>
            </a:endParaRPr>
          </a:p>
          <a:p>
            <a:pPr marL="12700">
              <a:lnSpc>
                <a:spcPct val="100000"/>
              </a:lnSpc>
              <a:spcBef>
                <a:spcPts val="420"/>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dirty="0">
                <a:solidFill>
                  <a:srgbClr val="585858"/>
                </a:solidFill>
                <a:latin typeface="Calibri"/>
                <a:cs typeface="Calibri"/>
              </a:rPr>
              <a:t>план</a:t>
            </a:r>
            <a:endParaRPr sz="1100">
              <a:latin typeface="Calibri"/>
              <a:cs typeface="Calibri"/>
            </a:endParaRPr>
          </a:p>
          <a:p>
            <a:pPr marL="12700">
              <a:lnSpc>
                <a:spcPct val="100000"/>
              </a:lnSpc>
              <a:spcBef>
                <a:spcPts val="425"/>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spc="-5" dirty="0">
                <a:solidFill>
                  <a:srgbClr val="585858"/>
                </a:solidFill>
                <a:latin typeface="Calibri"/>
                <a:cs typeface="Calibri"/>
              </a:rPr>
              <a:t>ф</a:t>
            </a:r>
            <a:r>
              <a:rPr sz="1100" dirty="0">
                <a:solidFill>
                  <a:srgbClr val="585858"/>
                </a:solidFill>
                <a:latin typeface="Calibri"/>
                <a:cs typeface="Calibri"/>
              </a:rPr>
              <a:t>акт</a:t>
            </a:r>
            <a:endParaRPr sz="1100">
              <a:latin typeface="Calibri"/>
              <a:cs typeface="Calibri"/>
            </a:endParaRPr>
          </a:p>
          <a:p>
            <a:pPr marL="12700">
              <a:lnSpc>
                <a:spcPct val="100000"/>
              </a:lnSpc>
              <a:spcBef>
                <a:spcPts val="420"/>
              </a:spcBef>
            </a:pPr>
            <a:endParaRPr sz="1100">
              <a:latin typeface="Calibri"/>
              <a:cs typeface="Calibri"/>
            </a:endParaRPr>
          </a:p>
          <a:p>
            <a:pPr marL="12700">
              <a:lnSpc>
                <a:spcPct val="100000"/>
              </a:lnSpc>
              <a:spcBef>
                <a:spcPts val="420"/>
              </a:spcBef>
            </a:pPr>
            <a:endParaRPr sz="1100">
              <a:latin typeface="Calibri"/>
              <a:cs typeface="Calibri"/>
            </a:endParaRPr>
          </a:p>
        </p:txBody>
      </p:sp>
      <p:sp>
        <p:nvSpPr>
          <p:cNvPr id="17" name="object 17"/>
          <p:cNvSpPr/>
          <p:nvPr/>
        </p:nvSpPr>
        <p:spPr>
          <a:xfrm>
            <a:off x="908303" y="3343890"/>
            <a:ext cx="76200" cy="70338"/>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ED8E8E"/>
          </a:solidFill>
        </p:spPr>
        <p:txBody>
          <a:bodyPr wrap="square" lIns="0" tIns="0" rIns="0" bIns="0" rtlCol="0"/>
          <a:lstStyle/>
          <a:p>
            <a:endParaRPr/>
          </a:p>
        </p:txBody>
      </p:sp>
      <p:sp>
        <p:nvSpPr>
          <p:cNvPr id="18" name="object 18"/>
          <p:cNvSpPr/>
          <p:nvPr/>
        </p:nvSpPr>
        <p:spPr>
          <a:xfrm>
            <a:off x="908303" y="3547872"/>
            <a:ext cx="76200" cy="72097"/>
          </a:xfrm>
          <a:custGeom>
            <a:avLst/>
            <a:gdLst/>
            <a:ahLst/>
            <a:cxnLst/>
            <a:rect l="l" t="t" r="r" b="b"/>
            <a:pathLst>
              <a:path w="76200" h="78104">
                <a:moveTo>
                  <a:pt x="76200" y="0"/>
                </a:moveTo>
                <a:lnTo>
                  <a:pt x="0" y="0"/>
                </a:lnTo>
                <a:lnTo>
                  <a:pt x="0" y="77724"/>
                </a:lnTo>
                <a:lnTo>
                  <a:pt x="76200" y="77724"/>
                </a:lnTo>
                <a:lnTo>
                  <a:pt x="76200" y="0"/>
                </a:lnTo>
                <a:close/>
              </a:path>
            </a:pathLst>
          </a:custGeom>
          <a:solidFill>
            <a:srgbClr val="92D050"/>
          </a:solidFill>
        </p:spPr>
        <p:txBody>
          <a:bodyPr wrap="square" lIns="0" tIns="0" rIns="0" bIns="0" rtlCol="0"/>
          <a:lstStyle/>
          <a:p>
            <a:endParaRPr/>
          </a:p>
        </p:txBody>
      </p:sp>
      <p:sp>
        <p:nvSpPr>
          <p:cNvPr id="23" name="object 23"/>
          <p:cNvSpPr/>
          <p:nvPr/>
        </p:nvSpPr>
        <p:spPr>
          <a:xfrm>
            <a:off x="1643050" y="5929322"/>
            <a:ext cx="3503297" cy="147711"/>
          </a:xfrm>
          <a:custGeom>
            <a:avLst/>
            <a:gdLst/>
            <a:ahLst/>
            <a:cxnLst/>
            <a:rect l="l" t="t" r="r" b="b"/>
            <a:pathLst>
              <a:path w="3217545" h="160020">
                <a:moveTo>
                  <a:pt x="3217164" y="0"/>
                </a:moveTo>
                <a:lnTo>
                  <a:pt x="0" y="0"/>
                </a:lnTo>
                <a:lnTo>
                  <a:pt x="0" y="160020"/>
                </a:lnTo>
                <a:lnTo>
                  <a:pt x="3217164" y="160020"/>
                </a:lnTo>
                <a:lnTo>
                  <a:pt x="3217164" y="0"/>
                </a:lnTo>
                <a:close/>
              </a:path>
            </a:pathLst>
          </a:custGeom>
          <a:solidFill>
            <a:srgbClr val="92D050"/>
          </a:solidFill>
        </p:spPr>
        <p:txBody>
          <a:bodyPr wrap="square" lIns="0" tIns="0" rIns="0" bIns="0" rtlCol="0"/>
          <a:lstStyle/>
          <a:p>
            <a:endParaRPr/>
          </a:p>
        </p:txBody>
      </p:sp>
      <p:sp>
        <p:nvSpPr>
          <p:cNvPr id="24" name="object 24"/>
          <p:cNvSpPr/>
          <p:nvPr/>
        </p:nvSpPr>
        <p:spPr>
          <a:xfrm>
            <a:off x="1671827" y="5755093"/>
            <a:ext cx="3479800" cy="146538"/>
          </a:xfrm>
          <a:custGeom>
            <a:avLst/>
            <a:gdLst/>
            <a:ahLst/>
            <a:cxnLst/>
            <a:rect l="l" t="t" r="r" b="b"/>
            <a:pathLst>
              <a:path w="3479800" h="158750">
                <a:moveTo>
                  <a:pt x="3479291" y="0"/>
                </a:moveTo>
                <a:lnTo>
                  <a:pt x="0" y="0"/>
                </a:lnTo>
                <a:lnTo>
                  <a:pt x="0" y="158496"/>
                </a:lnTo>
                <a:lnTo>
                  <a:pt x="3479291" y="158496"/>
                </a:lnTo>
                <a:lnTo>
                  <a:pt x="3479291" y="0"/>
                </a:lnTo>
                <a:close/>
              </a:path>
            </a:pathLst>
          </a:custGeom>
          <a:solidFill>
            <a:srgbClr val="ED8E8E"/>
          </a:solidFill>
        </p:spPr>
        <p:txBody>
          <a:bodyPr wrap="square" lIns="0" tIns="0" rIns="0" bIns="0" rtlCol="0"/>
          <a:lstStyle/>
          <a:p>
            <a:endParaRPr/>
          </a:p>
        </p:txBody>
      </p:sp>
      <p:sp>
        <p:nvSpPr>
          <p:cNvPr id="26" name="object 26"/>
          <p:cNvSpPr txBox="1"/>
          <p:nvPr/>
        </p:nvSpPr>
        <p:spPr>
          <a:xfrm>
            <a:off x="4774819" y="6089576"/>
            <a:ext cx="535940" cy="463588"/>
          </a:xfrm>
          <a:prstGeom prst="rect">
            <a:avLst/>
          </a:prstGeom>
        </p:spPr>
        <p:txBody>
          <a:bodyPr vert="horz" wrap="square" lIns="0" tIns="75565" rIns="0" bIns="0" rtlCol="0">
            <a:spAutoFit/>
          </a:bodyPr>
          <a:lstStyle/>
          <a:p>
            <a:pPr marL="12700">
              <a:lnSpc>
                <a:spcPct val="100000"/>
              </a:lnSpc>
              <a:spcBef>
                <a:spcPts val="595"/>
              </a:spcBef>
            </a:pPr>
            <a:endParaRPr sz="1050">
              <a:latin typeface="Calibri"/>
              <a:cs typeface="Calibri"/>
            </a:endParaRPr>
          </a:p>
          <a:p>
            <a:pPr marL="12700">
              <a:lnSpc>
                <a:spcPct val="100000"/>
              </a:lnSpc>
              <a:spcBef>
                <a:spcPts val="500"/>
              </a:spcBef>
            </a:pPr>
            <a:endParaRPr sz="1050">
              <a:latin typeface="Calibri"/>
              <a:cs typeface="Calibri"/>
            </a:endParaRPr>
          </a:p>
        </p:txBody>
      </p:sp>
      <p:sp>
        <p:nvSpPr>
          <p:cNvPr id="27" name="object 27"/>
          <p:cNvSpPr txBox="1"/>
          <p:nvPr/>
        </p:nvSpPr>
        <p:spPr>
          <a:xfrm>
            <a:off x="5214950" y="5929322"/>
            <a:ext cx="535940" cy="175048"/>
          </a:xfrm>
          <a:prstGeom prst="rect">
            <a:avLst/>
          </a:prstGeom>
        </p:spPr>
        <p:txBody>
          <a:bodyPr vert="horz" wrap="square" lIns="0" tIns="13335" rIns="0" bIns="0" rtlCol="0">
            <a:spAutoFit/>
          </a:bodyPr>
          <a:lstStyle/>
          <a:p>
            <a:pPr marL="12700">
              <a:lnSpc>
                <a:spcPct val="100000"/>
              </a:lnSpc>
              <a:spcBef>
                <a:spcPts val="105"/>
              </a:spcBef>
            </a:pPr>
            <a:r>
              <a:rPr lang="ru-RU" sz="1050" dirty="0" smtClean="0">
                <a:solidFill>
                  <a:srgbClr val="404040"/>
                </a:solidFill>
                <a:latin typeface="Calibri"/>
                <a:cs typeface="Calibri"/>
              </a:rPr>
              <a:t>12218,6</a:t>
            </a:r>
            <a:endParaRPr sz="1050">
              <a:latin typeface="Calibri"/>
              <a:cs typeface="Calibri"/>
            </a:endParaRPr>
          </a:p>
        </p:txBody>
      </p:sp>
      <p:sp>
        <p:nvSpPr>
          <p:cNvPr id="28" name="object 28"/>
          <p:cNvSpPr txBox="1"/>
          <p:nvPr/>
        </p:nvSpPr>
        <p:spPr>
          <a:xfrm>
            <a:off x="5213096" y="5734929"/>
            <a:ext cx="535940" cy="175048"/>
          </a:xfrm>
          <a:prstGeom prst="rect">
            <a:avLst/>
          </a:prstGeom>
        </p:spPr>
        <p:txBody>
          <a:bodyPr vert="horz" wrap="square" lIns="0" tIns="13335" rIns="0" bIns="0" rtlCol="0">
            <a:spAutoFit/>
          </a:bodyPr>
          <a:lstStyle/>
          <a:p>
            <a:pPr marL="12700">
              <a:lnSpc>
                <a:spcPct val="100000"/>
              </a:lnSpc>
              <a:spcBef>
                <a:spcPts val="105"/>
              </a:spcBef>
            </a:pPr>
            <a:r>
              <a:rPr lang="ru-RU" sz="1050" dirty="0" smtClean="0">
                <a:solidFill>
                  <a:srgbClr val="404040"/>
                </a:solidFill>
                <a:latin typeface="Calibri"/>
                <a:cs typeface="Calibri"/>
              </a:rPr>
              <a:t>12218,6</a:t>
            </a:r>
            <a:endParaRPr sz="1050">
              <a:latin typeface="Calibri"/>
              <a:cs typeface="Calibri"/>
            </a:endParaRPr>
          </a:p>
        </p:txBody>
      </p:sp>
      <p:sp>
        <p:nvSpPr>
          <p:cNvPr id="30" name="object 30"/>
          <p:cNvSpPr txBox="1"/>
          <p:nvPr/>
        </p:nvSpPr>
        <p:spPr>
          <a:xfrm>
            <a:off x="1006247" y="5465275"/>
            <a:ext cx="628015" cy="1118255"/>
          </a:xfrm>
          <a:prstGeom prst="rect">
            <a:avLst/>
          </a:prstGeom>
        </p:spPr>
        <p:txBody>
          <a:bodyPr vert="horz" wrap="square" lIns="0" tIns="66040" rIns="0" bIns="0" rtlCol="0">
            <a:spAutoFit/>
          </a:bodyPr>
          <a:lstStyle/>
          <a:p>
            <a:pPr marL="12700">
              <a:lnSpc>
                <a:spcPct val="100000"/>
              </a:lnSpc>
              <a:spcBef>
                <a:spcPts val="520"/>
              </a:spcBef>
            </a:pPr>
            <a:endParaRPr sz="1100">
              <a:latin typeface="Calibri"/>
              <a:cs typeface="Calibri"/>
            </a:endParaRPr>
          </a:p>
          <a:p>
            <a:pPr marL="12700">
              <a:lnSpc>
                <a:spcPct val="100000"/>
              </a:lnSpc>
              <a:spcBef>
                <a:spcPts val="425"/>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dirty="0">
                <a:solidFill>
                  <a:srgbClr val="585858"/>
                </a:solidFill>
                <a:latin typeface="Calibri"/>
                <a:cs typeface="Calibri"/>
              </a:rPr>
              <a:t>план</a:t>
            </a:r>
            <a:endParaRPr sz="1100">
              <a:latin typeface="Calibri"/>
              <a:cs typeface="Calibri"/>
            </a:endParaRPr>
          </a:p>
          <a:p>
            <a:pPr marL="12700">
              <a:lnSpc>
                <a:spcPct val="100000"/>
              </a:lnSpc>
              <a:spcBef>
                <a:spcPts val="420"/>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spc="-5" dirty="0">
                <a:solidFill>
                  <a:srgbClr val="585858"/>
                </a:solidFill>
                <a:latin typeface="Calibri"/>
                <a:cs typeface="Calibri"/>
              </a:rPr>
              <a:t>ф</a:t>
            </a:r>
            <a:r>
              <a:rPr sz="1100" dirty="0">
                <a:solidFill>
                  <a:srgbClr val="585858"/>
                </a:solidFill>
                <a:latin typeface="Calibri"/>
                <a:cs typeface="Calibri"/>
              </a:rPr>
              <a:t>акт</a:t>
            </a:r>
            <a:endParaRPr sz="1100">
              <a:latin typeface="Calibri"/>
              <a:cs typeface="Calibri"/>
            </a:endParaRPr>
          </a:p>
          <a:p>
            <a:pPr marL="12700">
              <a:lnSpc>
                <a:spcPct val="100000"/>
              </a:lnSpc>
              <a:spcBef>
                <a:spcPts val="425"/>
              </a:spcBef>
            </a:pPr>
            <a:endParaRPr sz="1100">
              <a:latin typeface="Calibri"/>
              <a:cs typeface="Calibri"/>
            </a:endParaRPr>
          </a:p>
          <a:p>
            <a:pPr marL="12700">
              <a:lnSpc>
                <a:spcPct val="100000"/>
              </a:lnSpc>
              <a:spcBef>
                <a:spcPts val="420"/>
              </a:spcBef>
            </a:pPr>
            <a:endParaRPr sz="1100">
              <a:latin typeface="Calibri"/>
              <a:cs typeface="Calibri"/>
            </a:endParaRPr>
          </a:p>
        </p:txBody>
      </p:sp>
      <p:sp>
        <p:nvSpPr>
          <p:cNvPr id="31" name="object 31"/>
          <p:cNvSpPr/>
          <p:nvPr/>
        </p:nvSpPr>
        <p:spPr>
          <a:xfrm>
            <a:off x="908303" y="5787448"/>
            <a:ext cx="76200" cy="70338"/>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ED8E8E"/>
          </a:solidFill>
        </p:spPr>
        <p:txBody>
          <a:bodyPr wrap="square" lIns="0" tIns="0" rIns="0" bIns="0" rtlCol="0"/>
          <a:lstStyle/>
          <a:p>
            <a:endParaRPr/>
          </a:p>
        </p:txBody>
      </p:sp>
      <p:sp>
        <p:nvSpPr>
          <p:cNvPr id="32" name="object 32"/>
          <p:cNvSpPr/>
          <p:nvPr/>
        </p:nvSpPr>
        <p:spPr>
          <a:xfrm>
            <a:off x="908303" y="5991429"/>
            <a:ext cx="76200" cy="70338"/>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92D050"/>
          </a:solidFill>
        </p:spPr>
        <p:txBody>
          <a:bodyPr wrap="square" lIns="0" tIns="0" rIns="0" bIns="0" rtlCol="0"/>
          <a:lstStyle/>
          <a:p>
            <a:endParaRPr/>
          </a:p>
        </p:txBody>
      </p:sp>
      <p:sp>
        <p:nvSpPr>
          <p:cNvPr id="37" name="object 37"/>
          <p:cNvSpPr/>
          <p:nvPr/>
        </p:nvSpPr>
        <p:spPr>
          <a:xfrm>
            <a:off x="1714488" y="8143900"/>
            <a:ext cx="3367423" cy="147711"/>
          </a:xfrm>
          <a:custGeom>
            <a:avLst/>
            <a:gdLst/>
            <a:ahLst/>
            <a:cxnLst/>
            <a:rect l="l" t="t" r="r" b="b"/>
            <a:pathLst>
              <a:path w="795655" h="160020">
                <a:moveTo>
                  <a:pt x="795527" y="0"/>
                </a:moveTo>
                <a:lnTo>
                  <a:pt x="0" y="0"/>
                </a:lnTo>
                <a:lnTo>
                  <a:pt x="0" y="160019"/>
                </a:lnTo>
                <a:lnTo>
                  <a:pt x="795527" y="160019"/>
                </a:lnTo>
                <a:lnTo>
                  <a:pt x="795527" y="0"/>
                </a:lnTo>
                <a:close/>
              </a:path>
            </a:pathLst>
          </a:custGeom>
          <a:solidFill>
            <a:srgbClr val="92D050"/>
          </a:solidFill>
        </p:spPr>
        <p:txBody>
          <a:bodyPr wrap="square" lIns="0" tIns="0" rIns="0" bIns="0" rtlCol="0"/>
          <a:lstStyle/>
          <a:p>
            <a:endParaRPr/>
          </a:p>
        </p:txBody>
      </p:sp>
      <p:sp>
        <p:nvSpPr>
          <p:cNvPr id="38" name="object 38"/>
          <p:cNvSpPr/>
          <p:nvPr/>
        </p:nvSpPr>
        <p:spPr>
          <a:xfrm>
            <a:off x="1671827" y="7922925"/>
            <a:ext cx="3436620" cy="146538"/>
          </a:xfrm>
          <a:custGeom>
            <a:avLst/>
            <a:gdLst/>
            <a:ahLst/>
            <a:cxnLst/>
            <a:rect l="l" t="t" r="r" b="b"/>
            <a:pathLst>
              <a:path w="3436620" h="158750">
                <a:moveTo>
                  <a:pt x="3436620" y="0"/>
                </a:moveTo>
                <a:lnTo>
                  <a:pt x="0" y="0"/>
                </a:lnTo>
                <a:lnTo>
                  <a:pt x="0" y="158495"/>
                </a:lnTo>
                <a:lnTo>
                  <a:pt x="3436620" y="158495"/>
                </a:lnTo>
                <a:lnTo>
                  <a:pt x="3436620" y="0"/>
                </a:lnTo>
                <a:close/>
              </a:path>
            </a:pathLst>
          </a:custGeom>
          <a:solidFill>
            <a:srgbClr val="ED8E8E"/>
          </a:solidFill>
        </p:spPr>
        <p:txBody>
          <a:bodyPr wrap="square" lIns="0" tIns="0" rIns="0" bIns="0" rtlCol="0"/>
          <a:lstStyle/>
          <a:p>
            <a:endParaRPr/>
          </a:p>
        </p:txBody>
      </p:sp>
      <p:sp>
        <p:nvSpPr>
          <p:cNvPr id="41" name="object 41"/>
          <p:cNvSpPr txBox="1"/>
          <p:nvPr/>
        </p:nvSpPr>
        <p:spPr>
          <a:xfrm>
            <a:off x="5143512" y="8143900"/>
            <a:ext cx="332740" cy="175048"/>
          </a:xfrm>
          <a:prstGeom prst="rect">
            <a:avLst/>
          </a:prstGeom>
        </p:spPr>
        <p:txBody>
          <a:bodyPr vert="horz" wrap="square" lIns="0" tIns="13335" rIns="0" bIns="0" rtlCol="0">
            <a:spAutoFit/>
          </a:bodyPr>
          <a:lstStyle/>
          <a:p>
            <a:pPr marL="12700">
              <a:lnSpc>
                <a:spcPct val="100000"/>
              </a:lnSpc>
              <a:spcBef>
                <a:spcPts val="105"/>
              </a:spcBef>
            </a:pPr>
            <a:r>
              <a:rPr lang="ru-RU" sz="1050" dirty="0" smtClean="0">
                <a:solidFill>
                  <a:srgbClr val="404040"/>
                </a:solidFill>
                <a:latin typeface="Calibri"/>
                <a:cs typeface="Calibri"/>
              </a:rPr>
              <a:t> 38,5</a:t>
            </a:r>
            <a:endParaRPr sz="1050">
              <a:latin typeface="Calibri"/>
              <a:cs typeface="Calibri"/>
            </a:endParaRPr>
          </a:p>
        </p:txBody>
      </p:sp>
      <p:sp>
        <p:nvSpPr>
          <p:cNvPr id="42" name="object 42"/>
          <p:cNvSpPr txBox="1"/>
          <p:nvPr/>
        </p:nvSpPr>
        <p:spPr>
          <a:xfrm>
            <a:off x="5171059" y="7903323"/>
            <a:ext cx="332740" cy="175048"/>
          </a:xfrm>
          <a:prstGeom prst="rect">
            <a:avLst/>
          </a:prstGeom>
        </p:spPr>
        <p:txBody>
          <a:bodyPr vert="horz" wrap="square" lIns="0" tIns="13335" rIns="0" bIns="0" rtlCol="0">
            <a:spAutoFit/>
          </a:bodyPr>
          <a:lstStyle/>
          <a:p>
            <a:pPr marL="12700">
              <a:lnSpc>
                <a:spcPct val="100000"/>
              </a:lnSpc>
              <a:spcBef>
                <a:spcPts val="105"/>
              </a:spcBef>
            </a:pPr>
            <a:r>
              <a:rPr sz="1050" smtClean="0">
                <a:solidFill>
                  <a:srgbClr val="404040"/>
                </a:solidFill>
                <a:latin typeface="Calibri"/>
                <a:cs typeface="Calibri"/>
              </a:rPr>
              <a:t>3</a:t>
            </a:r>
            <a:r>
              <a:rPr lang="ru-RU" sz="1050" dirty="0" smtClean="0">
                <a:solidFill>
                  <a:srgbClr val="404040"/>
                </a:solidFill>
                <a:latin typeface="Calibri"/>
                <a:cs typeface="Calibri"/>
              </a:rPr>
              <a:t>8,5</a:t>
            </a:r>
            <a:endParaRPr sz="1050">
              <a:latin typeface="Calibri"/>
              <a:cs typeface="Calibri"/>
            </a:endParaRPr>
          </a:p>
        </p:txBody>
      </p:sp>
      <p:sp>
        <p:nvSpPr>
          <p:cNvPr id="45" name="object 45"/>
          <p:cNvSpPr txBox="1"/>
          <p:nvPr/>
        </p:nvSpPr>
        <p:spPr>
          <a:xfrm>
            <a:off x="1006247" y="7633739"/>
            <a:ext cx="628015" cy="897682"/>
          </a:xfrm>
          <a:prstGeom prst="rect">
            <a:avLst/>
          </a:prstGeom>
        </p:spPr>
        <p:txBody>
          <a:bodyPr vert="horz" wrap="square" lIns="0" tIns="66040" rIns="0" bIns="0" rtlCol="0">
            <a:spAutoFit/>
          </a:bodyPr>
          <a:lstStyle/>
          <a:p>
            <a:pPr marL="12700">
              <a:lnSpc>
                <a:spcPct val="100000"/>
              </a:lnSpc>
              <a:spcBef>
                <a:spcPts val="520"/>
              </a:spcBef>
            </a:pPr>
            <a:endParaRPr sz="1100">
              <a:latin typeface="Calibri"/>
              <a:cs typeface="Calibri"/>
            </a:endParaRPr>
          </a:p>
          <a:p>
            <a:pPr marL="12700">
              <a:lnSpc>
                <a:spcPct val="100000"/>
              </a:lnSpc>
              <a:spcBef>
                <a:spcPts val="425"/>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dirty="0">
                <a:solidFill>
                  <a:srgbClr val="585858"/>
                </a:solidFill>
                <a:latin typeface="Calibri"/>
                <a:cs typeface="Calibri"/>
              </a:rPr>
              <a:t>план</a:t>
            </a:r>
            <a:endParaRPr sz="1100">
              <a:latin typeface="Calibri"/>
              <a:cs typeface="Calibri"/>
            </a:endParaRPr>
          </a:p>
          <a:p>
            <a:pPr marL="12700">
              <a:lnSpc>
                <a:spcPct val="100000"/>
              </a:lnSpc>
              <a:spcBef>
                <a:spcPts val="420"/>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spc="-5" dirty="0">
                <a:solidFill>
                  <a:srgbClr val="585858"/>
                </a:solidFill>
                <a:latin typeface="Calibri"/>
                <a:cs typeface="Calibri"/>
              </a:rPr>
              <a:t>ф</a:t>
            </a:r>
            <a:r>
              <a:rPr sz="1100" dirty="0">
                <a:solidFill>
                  <a:srgbClr val="585858"/>
                </a:solidFill>
                <a:latin typeface="Calibri"/>
                <a:cs typeface="Calibri"/>
              </a:rPr>
              <a:t>акт</a:t>
            </a:r>
            <a:endParaRPr sz="1100">
              <a:latin typeface="Calibri"/>
              <a:cs typeface="Calibri"/>
            </a:endParaRPr>
          </a:p>
          <a:p>
            <a:pPr marL="12700">
              <a:lnSpc>
                <a:spcPct val="100000"/>
              </a:lnSpc>
              <a:spcBef>
                <a:spcPts val="425"/>
              </a:spcBef>
            </a:pPr>
            <a:endParaRPr sz="1100">
              <a:latin typeface="Calibri"/>
              <a:cs typeface="Calibri"/>
            </a:endParaRPr>
          </a:p>
        </p:txBody>
      </p:sp>
      <p:sp>
        <p:nvSpPr>
          <p:cNvPr id="46" name="object 46"/>
          <p:cNvSpPr/>
          <p:nvPr/>
        </p:nvSpPr>
        <p:spPr>
          <a:xfrm>
            <a:off x="908303" y="7955279"/>
            <a:ext cx="76200" cy="70338"/>
          </a:xfrm>
          <a:custGeom>
            <a:avLst/>
            <a:gdLst/>
            <a:ahLst/>
            <a:cxnLst/>
            <a:rect l="l" t="t" r="r" b="b"/>
            <a:pathLst>
              <a:path w="76200" h="76200">
                <a:moveTo>
                  <a:pt x="76200" y="0"/>
                </a:moveTo>
                <a:lnTo>
                  <a:pt x="0" y="0"/>
                </a:lnTo>
                <a:lnTo>
                  <a:pt x="0" y="76199"/>
                </a:lnTo>
                <a:lnTo>
                  <a:pt x="76200" y="76199"/>
                </a:lnTo>
                <a:lnTo>
                  <a:pt x="76200" y="0"/>
                </a:lnTo>
                <a:close/>
              </a:path>
            </a:pathLst>
          </a:custGeom>
          <a:solidFill>
            <a:srgbClr val="ED8E8E"/>
          </a:solidFill>
        </p:spPr>
        <p:txBody>
          <a:bodyPr wrap="square" lIns="0" tIns="0" rIns="0" bIns="0" rtlCol="0"/>
          <a:lstStyle/>
          <a:p>
            <a:endParaRPr/>
          </a:p>
        </p:txBody>
      </p:sp>
      <p:sp>
        <p:nvSpPr>
          <p:cNvPr id="47" name="object 47"/>
          <p:cNvSpPr/>
          <p:nvPr/>
        </p:nvSpPr>
        <p:spPr>
          <a:xfrm>
            <a:off x="908303" y="8159262"/>
            <a:ext cx="76200" cy="70338"/>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92D050"/>
          </a:solidFill>
        </p:spPr>
        <p:txBody>
          <a:bodyPr wrap="square" lIns="0" tIns="0" rIns="0" bIns="0" rtlCol="0"/>
          <a:lstStyle/>
          <a:p>
            <a:endParaRPr/>
          </a:p>
        </p:txBody>
      </p:sp>
      <p:sp>
        <p:nvSpPr>
          <p:cNvPr id="54" name="object 54"/>
          <p:cNvSpPr txBox="1"/>
          <p:nvPr/>
        </p:nvSpPr>
        <p:spPr>
          <a:xfrm>
            <a:off x="6551803" y="4441288"/>
            <a:ext cx="229870" cy="258404"/>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FFFFFF"/>
                </a:solidFill>
                <a:latin typeface="Calibri"/>
                <a:cs typeface="Calibri"/>
              </a:rPr>
              <a:t>21</a:t>
            </a:r>
            <a:endParaRPr sz="16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42346" y="4171070"/>
            <a:ext cx="199782" cy="297256"/>
          </a:xfrm>
          <a:prstGeom prst="rect">
            <a:avLst/>
          </a:prstGeom>
        </p:spPr>
      </p:pic>
      <p:sp>
        <p:nvSpPr>
          <p:cNvPr id="3" name="object 3"/>
          <p:cNvSpPr txBox="1"/>
          <p:nvPr/>
        </p:nvSpPr>
        <p:spPr>
          <a:xfrm>
            <a:off x="587146" y="4193345"/>
            <a:ext cx="4786630" cy="917559"/>
          </a:xfrm>
          <a:prstGeom prst="rect">
            <a:avLst/>
          </a:prstGeom>
        </p:spPr>
        <p:txBody>
          <a:bodyPr vert="horz" wrap="square" lIns="0" tIns="12065" rIns="0" bIns="0" rtlCol="0">
            <a:spAutoFit/>
          </a:bodyPr>
          <a:lstStyle/>
          <a:p>
            <a:pPr marL="915669">
              <a:lnSpc>
                <a:spcPct val="100000"/>
              </a:lnSpc>
              <a:spcBef>
                <a:spcPts val="95"/>
              </a:spcBef>
            </a:pPr>
            <a:r>
              <a:rPr sz="1600" spc="-170" dirty="0">
                <a:solidFill>
                  <a:srgbClr val="00AFEF"/>
                </a:solidFill>
                <a:latin typeface="Microsoft Sans Serif"/>
                <a:cs typeface="Microsoft Sans Serif"/>
              </a:rPr>
              <a:t>Дети-сироты</a:t>
            </a:r>
            <a:endParaRPr sz="1600">
              <a:latin typeface="Microsoft Sans Serif"/>
              <a:cs typeface="Microsoft Sans Serif"/>
            </a:endParaRPr>
          </a:p>
          <a:p>
            <a:pPr marL="12700" marR="5080">
              <a:lnSpc>
                <a:spcPct val="100000"/>
              </a:lnSpc>
              <a:spcBef>
                <a:spcPts val="1295"/>
              </a:spcBef>
            </a:pPr>
            <a:r>
              <a:rPr sz="1600" spc="-170" dirty="0">
                <a:latin typeface="Microsoft Sans Serif"/>
                <a:cs typeface="Microsoft Sans Serif"/>
              </a:rPr>
              <a:t>Приобретено </a:t>
            </a:r>
            <a:r>
              <a:rPr sz="1600" spc="-180" dirty="0">
                <a:latin typeface="Microsoft Sans Serif"/>
                <a:cs typeface="Microsoft Sans Serif"/>
              </a:rPr>
              <a:t>жилых</a:t>
            </a:r>
            <a:r>
              <a:rPr sz="1600" spc="-175" dirty="0">
                <a:latin typeface="Microsoft Sans Serif"/>
                <a:cs typeface="Microsoft Sans Serif"/>
              </a:rPr>
              <a:t> </a:t>
            </a:r>
            <a:r>
              <a:rPr sz="1600" spc="-185" dirty="0">
                <a:latin typeface="Microsoft Sans Serif"/>
                <a:cs typeface="Microsoft Sans Serif"/>
              </a:rPr>
              <a:t>помещений</a:t>
            </a:r>
            <a:r>
              <a:rPr sz="1600" spc="-180" dirty="0">
                <a:latin typeface="Microsoft Sans Serif"/>
                <a:cs typeface="Microsoft Sans Serif"/>
              </a:rPr>
              <a:t> </a:t>
            </a:r>
            <a:r>
              <a:rPr sz="1600" spc="-160">
                <a:latin typeface="Microsoft Sans Serif"/>
                <a:cs typeface="Microsoft Sans Serif"/>
              </a:rPr>
              <a:t>для </a:t>
            </a:r>
            <a:r>
              <a:rPr lang="ru-RU" sz="1600" b="1" spc="-165" dirty="0" smtClean="0">
                <a:solidFill>
                  <a:srgbClr val="C00000"/>
                </a:solidFill>
                <a:latin typeface="Arial"/>
                <a:cs typeface="Arial"/>
              </a:rPr>
              <a:t>14 </a:t>
            </a:r>
            <a:r>
              <a:rPr sz="1600" spc="-155" smtClean="0">
                <a:latin typeface="Microsoft Sans Serif"/>
                <a:cs typeface="Microsoft Sans Serif"/>
              </a:rPr>
              <a:t>детей-сирот </a:t>
            </a:r>
            <a:r>
              <a:rPr sz="1600" spc="-165" dirty="0">
                <a:latin typeface="Microsoft Sans Serif"/>
                <a:cs typeface="Microsoft Sans Serif"/>
              </a:rPr>
              <a:t>и</a:t>
            </a:r>
            <a:r>
              <a:rPr sz="1600" spc="-160" dirty="0">
                <a:latin typeface="Microsoft Sans Serif"/>
                <a:cs typeface="Microsoft Sans Serif"/>
              </a:rPr>
              <a:t> </a:t>
            </a:r>
            <a:r>
              <a:rPr sz="1600" spc="-150" dirty="0">
                <a:latin typeface="Microsoft Sans Serif"/>
                <a:cs typeface="Microsoft Sans Serif"/>
              </a:rPr>
              <a:t>детей, </a:t>
            </a:r>
            <a:r>
              <a:rPr sz="1600" spc="-409" dirty="0">
                <a:latin typeface="Microsoft Sans Serif"/>
                <a:cs typeface="Microsoft Sans Serif"/>
              </a:rPr>
              <a:t> </a:t>
            </a:r>
            <a:r>
              <a:rPr sz="1600" spc="-165" dirty="0">
                <a:latin typeface="Microsoft Sans Serif"/>
                <a:cs typeface="Microsoft Sans Serif"/>
              </a:rPr>
              <a:t>оставшихся</a:t>
            </a:r>
            <a:r>
              <a:rPr sz="1600" spc="-60" dirty="0">
                <a:latin typeface="Microsoft Sans Serif"/>
                <a:cs typeface="Microsoft Sans Serif"/>
              </a:rPr>
              <a:t> </a:t>
            </a:r>
            <a:r>
              <a:rPr sz="1600" spc="-185" dirty="0">
                <a:latin typeface="Microsoft Sans Serif"/>
                <a:cs typeface="Microsoft Sans Serif"/>
              </a:rPr>
              <a:t>без</a:t>
            </a:r>
            <a:r>
              <a:rPr sz="1600" spc="-60" dirty="0">
                <a:latin typeface="Microsoft Sans Serif"/>
                <a:cs typeface="Microsoft Sans Serif"/>
              </a:rPr>
              <a:t> </a:t>
            </a:r>
            <a:r>
              <a:rPr sz="1600" spc="-175" dirty="0">
                <a:latin typeface="Microsoft Sans Serif"/>
                <a:cs typeface="Microsoft Sans Serif"/>
              </a:rPr>
              <a:t>попечения</a:t>
            </a:r>
            <a:r>
              <a:rPr sz="1600" spc="-55" dirty="0">
                <a:latin typeface="Microsoft Sans Serif"/>
                <a:cs typeface="Microsoft Sans Serif"/>
              </a:rPr>
              <a:t> </a:t>
            </a:r>
            <a:r>
              <a:rPr sz="1600" spc="-165" dirty="0">
                <a:latin typeface="Microsoft Sans Serif"/>
                <a:cs typeface="Microsoft Sans Serif"/>
              </a:rPr>
              <a:t>родителей</a:t>
            </a:r>
            <a:endParaRPr sz="1600">
              <a:latin typeface="Microsoft Sans Serif"/>
              <a:cs typeface="Microsoft Sans Serif"/>
            </a:endParaRPr>
          </a:p>
        </p:txBody>
      </p:sp>
      <p:pic>
        <p:nvPicPr>
          <p:cNvPr id="4" name="object 4"/>
          <p:cNvPicPr/>
          <p:nvPr/>
        </p:nvPicPr>
        <p:blipFill>
          <a:blip r:embed="rId3" cstate="print"/>
          <a:stretch>
            <a:fillRect/>
          </a:stretch>
        </p:blipFill>
        <p:spPr>
          <a:xfrm>
            <a:off x="960351" y="6434563"/>
            <a:ext cx="309649" cy="302455"/>
          </a:xfrm>
          <a:prstGeom prst="rect">
            <a:avLst/>
          </a:prstGeom>
        </p:spPr>
      </p:pic>
      <p:sp>
        <p:nvSpPr>
          <p:cNvPr id="5" name="object 5"/>
          <p:cNvSpPr txBox="1"/>
          <p:nvPr/>
        </p:nvSpPr>
        <p:spPr>
          <a:xfrm>
            <a:off x="587146" y="6450740"/>
            <a:ext cx="5623560" cy="1410001"/>
          </a:xfrm>
          <a:prstGeom prst="rect">
            <a:avLst/>
          </a:prstGeom>
        </p:spPr>
        <p:txBody>
          <a:bodyPr vert="horz" wrap="square" lIns="0" tIns="12065" rIns="0" bIns="0" rtlCol="0">
            <a:spAutoFit/>
          </a:bodyPr>
          <a:lstStyle/>
          <a:p>
            <a:pPr marL="902335">
              <a:lnSpc>
                <a:spcPct val="100000"/>
              </a:lnSpc>
              <a:spcBef>
                <a:spcPts val="95"/>
              </a:spcBef>
            </a:pPr>
            <a:r>
              <a:rPr sz="1600" spc="-170" dirty="0">
                <a:solidFill>
                  <a:srgbClr val="00AFEF"/>
                </a:solidFill>
                <a:latin typeface="Microsoft Sans Serif"/>
                <a:cs typeface="Microsoft Sans Serif"/>
              </a:rPr>
              <a:t>Педагогические</a:t>
            </a:r>
            <a:r>
              <a:rPr sz="1600" spc="-95" dirty="0">
                <a:solidFill>
                  <a:srgbClr val="00AFEF"/>
                </a:solidFill>
                <a:latin typeface="Microsoft Sans Serif"/>
                <a:cs typeface="Microsoft Sans Serif"/>
              </a:rPr>
              <a:t> </a:t>
            </a:r>
            <a:r>
              <a:rPr sz="1600" spc="-170" dirty="0">
                <a:solidFill>
                  <a:srgbClr val="00AFEF"/>
                </a:solidFill>
                <a:latin typeface="Microsoft Sans Serif"/>
                <a:cs typeface="Microsoft Sans Serif"/>
              </a:rPr>
              <a:t>работники</a:t>
            </a:r>
            <a:r>
              <a:rPr sz="1600" spc="-30" dirty="0">
                <a:solidFill>
                  <a:srgbClr val="00AFEF"/>
                </a:solidFill>
                <a:latin typeface="Microsoft Sans Serif"/>
                <a:cs typeface="Microsoft Sans Serif"/>
              </a:rPr>
              <a:t> </a:t>
            </a:r>
            <a:r>
              <a:rPr sz="1600" spc="-175" dirty="0">
                <a:solidFill>
                  <a:srgbClr val="00AFEF"/>
                </a:solidFill>
                <a:latin typeface="Microsoft Sans Serif"/>
                <a:cs typeface="Microsoft Sans Serif"/>
              </a:rPr>
              <a:t>муниципальных</a:t>
            </a:r>
            <a:r>
              <a:rPr sz="1600" spc="-30" dirty="0">
                <a:solidFill>
                  <a:srgbClr val="00AFEF"/>
                </a:solidFill>
                <a:latin typeface="Microsoft Sans Serif"/>
                <a:cs typeface="Microsoft Sans Serif"/>
              </a:rPr>
              <a:t> </a:t>
            </a:r>
            <a:r>
              <a:rPr sz="1600" spc="-180" dirty="0">
                <a:solidFill>
                  <a:srgbClr val="00AFEF"/>
                </a:solidFill>
                <a:latin typeface="Microsoft Sans Serif"/>
                <a:cs typeface="Microsoft Sans Serif"/>
              </a:rPr>
              <a:t>учреждений</a:t>
            </a:r>
            <a:endParaRPr sz="1600">
              <a:latin typeface="Microsoft Sans Serif"/>
              <a:cs typeface="Microsoft Sans Serif"/>
            </a:endParaRPr>
          </a:p>
          <a:p>
            <a:pPr marL="12700" marR="652780">
              <a:lnSpc>
                <a:spcPct val="100000"/>
              </a:lnSpc>
              <a:spcBef>
                <a:spcPts val="1300"/>
              </a:spcBef>
            </a:pPr>
            <a:r>
              <a:rPr sz="1600" spc="-215" dirty="0">
                <a:latin typeface="Microsoft Sans Serif"/>
                <a:cs typeface="Microsoft Sans Serif"/>
              </a:rPr>
              <a:t>С</a:t>
            </a:r>
            <a:r>
              <a:rPr sz="1600" spc="-160" dirty="0">
                <a:latin typeface="Microsoft Sans Serif"/>
                <a:cs typeface="Microsoft Sans Serif"/>
              </a:rPr>
              <a:t>о</a:t>
            </a:r>
            <a:r>
              <a:rPr sz="1600" spc="-180" dirty="0">
                <a:latin typeface="Microsoft Sans Serif"/>
                <a:cs typeface="Microsoft Sans Serif"/>
              </a:rPr>
              <a:t>ц</a:t>
            </a:r>
            <a:r>
              <a:rPr sz="1600" spc="-170" dirty="0">
                <a:latin typeface="Microsoft Sans Serif"/>
                <a:cs typeface="Microsoft Sans Serif"/>
              </a:rPr>
              <a:t>и</a:t>
            </a:r>
            <a:r>
              <a:rPr sz="1600" spc="-165" dirty="0">
                <a:latin typeface="Microsoft Sans Serif"/>
                <a:cs typeface="Microsoft Sans Serif"/>
              </a:rPr>
              <a:t>а</a:t>
            </a:r>
            <a:r>
              <a:rPr sz="1600" spc="-155" dirty="0">
                <a:latin typeface="Microsoft Sans Serif"/>
                <a:cs typeface="Microsoft Sans Serif"/>
              </a:rPr>
              <a:t>л</a:t>
            </a:r>
            <a:r>
              <a:rPr sz="1600" spc="-165" dirty="0">
                <a:latin typeface="Microsoft Sans Serif"/>
                <a:cs typeface="Microsoft Sans Serif"/>
              </a:rPr>
              <a:t>ьн</a:t>
            </a:r>
            <a:r>
              <a:rPr sz="1600" spc="-150" dirty="0">
                <a:latin typeface="Microsoft Sans Serif"/>
                <a:cs typeface="Microsoft Sans Serif"/>
              </a:rPr>
              <a:t>у</a:t>
            </a:r>
            <a:r>
              <a:rPr sz="1600" spc="-210" dirty="0">
                <a:latin typeface="Microsoft Sans Serif"/>
                <a:cs typeface="Microsoft Sans Serif"/>
              </a:rPr>
              <a:t>ю</a:t>
            </a:r>
            <a:r>
              <a:rPr sz="1600" spc="-55" dirty="0">
                <a:latin typeface="Microsoft Sans Serif"/>
                <a:cs typeface="Microsoft Sans Serif"/>
              </a:rPr>
              <a:t> </a:t>
            </a:r>
            <a:r>
              <a:rPr sz="1600" spc="-175" dirty="0">
                <a:latin typeface="Microsoft Sans Serif"/>
                <a:cs typeface="Microsoft Sans Serif"/>
              </a:rPr>
              <a:t>под</a:t>
            </a:r>
            <a:r>
              <a:rPr sz="1600" spc="-170" dirty="0">
                <a:latin typeface="Microsoft Sans Serif"/>
                <a:cs typeface="Microsoft Sans Serif"/>
              </a:rPr>
              <a:t>де</a:t>
            </a:r>
            <a:r>
              <a:rPr sz="1600" spc="-160" dirty="0">
                <a:latin typeface="Microsoft Sans Serif"/>
                <a:cs typeface="Microsoft Sans Serif"/>
              </a:rPr>
              <a:t>р</a:t>
            </a:r>
            <a:r>
              <a:rPr sz="1600" spc="-290" dirty="0">
                <a:latin typeface="Microsoft Sans Serif"/>
                <a:cs typeface="Microsoft Sans Serif"/>
              </a:rPr>
              <a:t>ж</a:t>
            </a:r>
            <a:r>
              <a:rPr sz="1600" spc="-204" dirty="0">
                <a:latin typeface="Microsoft Sans Serif"/>
                <a:cs typeface="Microsoft Sans Serif"/>
              </a:rPr>
              <a:t>к</a:t>
            </a:r>
            <a:r>
              <a:rPr sz="1600" spc="-150" dirty="0">
                <a:latin typeface="Microsoft Sans Serif"/>
                <a:cs typeface="Microsoft Sans Serif"/>
              </a:rPr>
              <a:t>у</a:t>
            </a:r>
            <a:r>
              <a:rPr sz="1600" spc="-85" dirty="0">
                <a:latin typeface="Microsoft Sans Serif"/>
                <a:cs typeface="Microsoft Sans Serif"/>
              </a:rPr>
              <a:t> </a:t>
            </a:r>
            <a:r>
              <a:rPr sz="1600" spc="-170">
                <a:latin typeface="Microsoft Sans Serif"/>
                <a:cs typeface="Microsoft Sans Serif"/>
              </a:rPr>
              <a:t>по</a:t>
            </a:r>
            <a:r>
              <a:rPr sz="1600" spc="-165">
                <a:latin typeface="Microsoft Sans Serif"/>
                <a:cs typeface="Microsoft Sans Serif"/>
              </a:rPr>
              <a:t>л</a:t>
            </a:r>
            <a:r>
              <a:rPr sz="1600" spc="-150">
                <a:latin typeface="Microsoft Sans Serif"/>
                <a:cs typeface="Microsoft Sans Serif"/>
              </a:rPr>
              <a:t>у</a:t>
            </a:r>
            <a:r>
              <a:rPr sz="1600" spc="-165">
                <a:latin typeface="Microsoft Sans Serif"/>
                <a:cs typeface="Microsoft Sans Serif"/>
              </a:rPr>
              <a:t>чили</a:t>
            </a:r>
            <a:r>
              <a:rPr sz="1600" spc="-40">
                <a:latin typeface="Microsoft Sans Serif"/>
                <a:cs typeface="Microsoft Sans Serif"/>
              </a:rPr>
              <a:t> </a:t>
            </a:r>
            <a:r>
              <a:rPr sz="1600" b="1" spc="-165" smtClean="0">
                <a:solidFill>
                  <a:srgbClr val="C00000"/>
                </a:solidFill>
                <a:latin typeface="Arial"/>
                <a:cs typeface="Arial"/>
              </a:rPr>
              <a:t>4</a:t>
            </a:r>
            <a:r>
              <a:rPr sz="1600" b="1" spc="-95" smtClean="0">
                <a:solidFill>
                  <a:srgbClr val="C00000"/>
                </a:solidFill>
                <a:latin typeface="Arial"/>
                <a:cs typeface="Arial"/>
              </a:rPr>
              <a:t> </a:t>
            </a:r>
            <a:r>
              <a:rPr sz="1600" spc="-175" dirty="0">
                <a:latin typeface="Microsoft Sans Serif"/>
                <a:cs typeface="Microsoft Sans Serif"/>
              </a:rPr>
              <a:t>пед</a:t>
            </a:r>
            <a:r>
              <a:rPr sz="1600" spc="-185" dirty="0">
                <a:latin typeface="Microsoft Sans Serif"/>
                <a:cs typeface="Microsoft Sans Serif"/>
              </a:rPr>
              <a:t>а</a:t>
            </a:r>
            <a:r>
              <a:rPr sz="1600" spc="-125" dirty="0">
                <a:latin typeface="Microsoft Sans Serif"/>
                <a:cs typeface="Microsoft Sans Serif"/>
              </a:rPr>
              <a:t>г</a:t>
            </a:r>
            <a:r>
              <a:rPr sz="1600" spc="-185" dirty="0">
                <a:latin typeface="Microsoft Sans Serif"/>
                <a:cs typeface="Microsoft Sans Serif"/>
              </a:rPr>
              <a:t>о</a:t>
            </a:r>
            <a:r>
              <a:rPr sz="1600" spc="-125" dirty="0">
                <a:latin typeface="Microsoft Sans Serif"/>
                <a:cs typeface="Microsoft Sans Serif"/>
              </a:rPr>
              <a:t>г</a:t>
            </a:r>
            <a:r>
              <a:rPr sz="1600" spc="-170" dirty="0">
                <a:latin typeface="Microsoft Sans Serif"/>
                <a:cs typeface="Microsoft Sans Serif"/>
              </a:rPr>
              <a:t>ич</a:t>
            </a:r>
            <a:r>
              <a:rPr sz="1600" spc="-165" dirty="0">
                <a:latin typeface="Microsoft Sans Serif"/>
                <a:cs typeface="Microsoft Sans Serif"/>
              </a:rPr>
              <a:t>е</a:t>
            </a:r>
            <a:r>
              <a:rPr sz="1600" spc="-150" dirty="0">
                <a:latin typeface="Microsoft Sans Serif"/>
                <a:cs typeface="Microsoft Sans Serif"/>
              </a:rPr>
              <a:t>с</a:t>
            </a:r>
            <a:r>
              <a:rPr sz="1600" spc="-190" dirty="0">
                <a:latin typeface="Microsoft Sans Serif"/>
                <a:cs typeface="Microsoft Sans Serif"/>
              </a:rPr>
              <a:t>к</a:t>
            </a:r>
            <a:r>
              <a:rPr sz="1600" spc="-210" dirty="0">
                <a:latin typeface="Microsoft Sans Serif"/>
                <a:cs typeface="Microsoft Sans Serif"/>
              </a:rPr>
              <a:t>и</a:t>
            </a:r>
            <a:r>
              <a:rPr sz="1600" spc="-150" dirty="0">
                <a:latin typeface="Microsoft Sans Serif"/>
                <a:cs typeface="Microsoft Sans Serif"/>
              </a:rPr>
              <a:t>х</a:t>
            </a:r>
            <a:r>
              <a:rPr sz="1600" spc="-60" dirty="0">
                <a:latin typeface="Microsoft Sans Serif"/>
                <a:cs typeface="Microsoft Sans Serif"/>
              </a:rPr>
              <a:t> </a:t>
            </a:r>
            <a:r>
              <a:rPr sz="1600" spc="-170" dirty="0">
                <a:latin typeface="Microsoft Sans Serif"/>
                <a:cs typeface="Microsoft Sans Serif"/>
              </a:rPr>
              <a:t>р</a:t>
            </a:r>
            <a:r>
              <a:rPr sz="1600" spc="-160" dirty="0">
                <a:latin typeface="Microsoft Sans Serif"/>
                <a:cs typeface="Microsoft Sans Serif"/>
              </a:rPr>
              <a:t>а</a:t>
            </a:r>
            <a:r>
              <a:rPr sz="1600" spc="-180" dirty="0">
                <a:latin typeface="Microsoft Sans Serif"/>
                <a:cs typeface="Microsoft Sans Serif"/>
              </a:rPr>
              <a:t>б</a:t>
            </a:r>
            <a:r>
              <a:rPr sz="1600" spc="-170" dirty="0">
                <a:latin typeface="Microsoft Sans Serif"/>
                <a:cs typeface="Microsoft Sans Serif"/>
              </a:rPr>
              <a:t>о</a:t>
            </a:r>
            <a:r>
              <a:rPr sz="1600" spc="-135" dirty="0">
                <a:latin typeface="Microsoft Sans Serif"/>
                <a:cs typeface="Microsoft Sans Serif"/>
              </a:rPr>
              <a:t>т</a:t>
            </a:r>
            <a:r>
              <a:rPr sz="1600" spc="-150" dirty="0">
                <a:latin typeface="Microsoft Sans Serif"/>
                <a:cs typeface="Microsoft Sans Serif"/>
              </a:rPr>
              <a:t>ника  </a:t>
            </a:r>
            <a:r>
              <a:rPr sz="1600" spc="-175" dirty="0">
                <a:latin typeface="Microsoft Sans Serif"/>
                <a:cs typeface="Microsoft Sans Serif"/>
              </a:rPr>
              <a:t>муниципальных</a:t>
            </a:r>
            <a:r>
              <a:rPr sz="1600" spc="-30" dirty="0">
                <a:latin typeface="Microsoft Sans Serif"/>
                <a:cs typeface="Microsoft Sans Serif"/>
              </a:rPr>
              <a:t> </a:t>
            </a:r>
            <a:r>
              <a:rPr sz="1600" spc="-165" dirty="0">
                <a:latin typeface="Microsoft Sans Serif"/>
                <a:cs typeface="Microsoft Sans Serif"/>
              </a:rPr>
              <a:t>образовательных</a:t>
            </a:r>
            <a:r>
              <a:rPr sz="1600" spc="-85" dirty="0">
                <a:latin typeface="Microsoft Sans Serif"/>
                <a:cs typeface="Microsoft Sans Serif"/>
              </a:rPr>
              <a:t> </a:t>
            </a:r>
            <a:r>
              <a:rPr sz="1600" spc="-160" dirty="0">
                <a:latin typeface="Microsoft Sans Serif"/>
                <a:cs typeface="Microsoft Sans Serif"/>
              </a:rPr>
              <a:t>организаций,</a:t>
            </a:r>
            <a:r>
              <a:rPr sz="1600" spc="-80" dirty="0">
                <a:latin typeface="Microsoft Sans Serif"/>
                <a:cs typeface="Microsoft Sans Serif"/>
              </a:rPr>
              <a:t> </a:t>
            </a:r>
            <a:r>
              <a:rPr sz="1600" spc="-130" dirty="0">
                <a:latin typeface="Microsoft Sans Serif"/>
                <a:cs typeface="Microsoft Sans Serif"/>
              </a:rPr>
              <a:t>(в</a:t>
            </a:r>
            <a:r>
              <a:rPr sz="1600" spc="-60" dirty="0">
                <a:latin typeface="Microsoft Sans Serif"/>
                <a:cs typeface="Microsoft Sans Serif"/>
              </a:rPr>
              <a:t> </a:t>
            </a:r>
            <a:r>
              <a:rPr sz="1600" spc="-185" dirty="0">
                <a:latin typeface="Microsoft Sans Serif"/>
                <a:cs typeface="Microsoft Sans Serif"/>
              </a:rPr>
              <a:t>том</a:t>
            </a:r>
            <a:r>
              <a:rPr sz="1600" spc="-65" dirty="0">
                <a:latin typeface="Microsoft Sans Serif"/>
                <a:cs typeface="Microsoft Sans Serif"/>
              </a:rPr>
              <a:t> </a:t>
            </a:r>
            <a:r>
              <a:rPr sz="1600" spc="-160" dirty="0">
                <a:latin typeface="Microsoft Sans Serif"/>
                <a:cs typeface="Microsoft Sans Serif"/>
              </a:rPr>
              <a:t>числе</a:t>
            </a:r>
            <a:endParaRPr sz="1600">
              <a:latin typeface="Microsoft Sans Serif"/>
              <a:cs typeface="Microsoft Sans Serif"/>
            </a:endParaRPr>
          </a:p>
          <a:p>
            <a:pPr marL="12700" marR="5080">
              <a:lnSpc>
                <a:spcPct val="100000"/>
              </a:lnSpc>
            </a:pPr>
            <a:r>
              <a:rPr sz="1600" i="1" spc="-170" dirty="0">
                <a:latin typeface="Arial"/>
                <a:cs typeface="Arial"/>
              </a:rPr>
              <a:t>единовременная </a:t>
            </a:r>
            <a:r>
              <a:rPr sz="1600" i="1" spc="-180" dirty="0">
                <a:latin typeface="Arial"/>
                <a:cs typeface="Arial"/>
              </a:rPr>
              <a:t>выплата</a:t>
            </a:r>
            <a:r>
              <a:rPr sz="1600" i="1" spc="-175" dirty="0">
                <a:latin typeface="Arial"/>
                <a:cs typeface="Arial"/>
              </a:rPr>
              <a:t> </a:t>
            </a:r>
            <a:r>
              <a:rPr sz="1600" i="1" spc="-114" dirty="0">
                <a:latin typeface="Arial"/>
                <a:cs typeface="Arial"/>
              </a:rPr>
              <a:t>-9</a:t>
            </a:r>
            <a:r>
              <a:rPr sz="1600" spc="-114" dirty="0">
                <a:solidFill>
                  <a:srgbClr val="C00000"/>
                </a:solidFill>
                <a:latin typeface="Microsoft Sans Serif"/>
                <a:cs typeface="Microsoft Sans Serif"/>
              </a:rPr>
              <a:t>, </a:t>
            </a:r>
            <a:r>
              <a:rPr sz="1600" i="1" spc="-170" dirty="0">
                <a:latin typeface="Arial"/>
                <a:cs typeface="Arial"/>
              </a:rPr>
              <a:t>ежемесячная </a:t>
            </a:r>
            <a:r>
              <a:rPr sz="1600" i="1" spc="-180" dirty="0">
                <a:latin typeface="Arial"/>
                <a:cs typeface="Arial"/>
              </a:rPr>
              <a:t>выплата</a:t>
            </a:r>
            <a:r>
              <a:rPr sz="1600" i="1" spc="-175" dirty="0">
                <a:latin typeface="Arial"/>
                <a:cs typeface="Arial"/>
              </a:rPr>
              <a:t> </a:t>
            </a:r>
            <a:r>
              <a:rPr sz="1600" spc="-100">
                <a:latin typeface="Microsoft Sans Serif"/>
                <a:cs typeface="Microsoft Sans Serif"/>
              </a:rPr>
              <a:t>- </a:t>
            </a:r>
            <a:r>
              <a:rPr lang="ru-RU" sz="1600" spc="-135" dirty="0" smtClean="0">
                <a:latin typeface="Microsoft Sans Serif"/>
                <a:cs typeface="Microsoft Sans Serif"/>
              </a:rPr>
              <a:t>8</a:t>
            </a:r>
            <a:r>
              <a:rPr sz="1600" spc="-135" smtClean="0">
                <a:latin typeface="Microsoft Sans Serif"/>
                <a:cs typeface="Microsoft Sans Serif"/>
              </a:rPr>
              <a:t>, </a:t>
            </a:r>
            <a:r>
              <a:rPr sz="1600" spc="-65" smtClean="0">
                <a:latin typeface="Microsoft Sans Serif"/>
                <a:cs typeface="Microsoft Sans Serif"/>
              </a:rPr>
              <a:t> </a:t>
            </a:r>
            <a:r>
              <a:rPr sz="1600" i="1" spc="-155" dirty="0">
                <a:latin typeface="Arial"/>
                <a:cs typeface="Arial"/>
              </a:rPr>
              <a:t>в</a:t>
            </a:r>
            <a:r>
              <a:rPr sz="1600" i="1" spc="-204" dirty="0">
                <a:latin typeface="Arial"/>
                <a:cs typeface="Arial"/>
              </a:rPr>
              <a:t>ы</a:t>
            </a:r>
            <a:r>
              <a:rPr sz="1600" i="1" spc="-165" dirty="0">
                <a:latin typeface="Arial"/>
                <a:cs typeface="Arial"/>
              </a:rPr>
              <a:t>п</a:t>
            </a:r>
            <a:r>
              <a:rPr sz="1600" i="1" spc="-155" dirty="0">
                <a:latin typeface="Arial"/>
                <a:cs typeface="Arial"/>
              </a:rPr>
              <a:t>л</a:t>
            </a:r>
            <a:r>
              <a:rPr sz="1600" i="1" spc="-170" dirty="0">
                <a:latin typeface="Arial"/>
                <a:cs typeface="Arial"/>
              </a:rPr>
              <a:t>а</a:t>
            </a:r>
            <a:r>
              <a:rPr sz="1600" i="1" spc="-204" dirty="0">
                <a:latin typeface="Arial"/>
                <a:cs typeface="Arial"/>
              </a:rPr>
              <a:t>та</a:t>
            </a:r>
            <a:r>
              <a:rPr sz="1600" i="1" spc="-105" dirty="0">
                <a:latin typeface="Arial"/>
                <a:cs typeface="Arial"/>
              </a:rPr>
              <a:t> </a:t>
            </a:r>
            <a:r>
              <a:rPr sz="1600" i="1" spc="-170" dirty="0">
                <a:latin typeface="Arial"/>
                <a:cs typeface="Arial"/>
              </a:rPr>
              <a:t>на</a:t>
            </a:r>
            <a:r>
              <a:rPr sz="1600" i="1" spc="-145" dirty="0">
                <a:latin typeface="Arial"/>
                <a:cs typeface="Arial"/>
              </a:rPr>
              <a:t>с</a:t>
            </a:r>
            <a:r>
              <a:rPr sz="1600" i="1" spc="-250" dirty="0">
                <a:latin typeface="Arial"/>
                <a:cs typeface="Arial"/>
              </a:rPr>
              <a:t>т</a:t>
            </a:r>
            <a:r>
              <a:rPr sz="1600" i="1" spc="-165" dirty="0">
                <a:latin typeface="Arial"/>
                <a:cs typeface="Arial"/>
              </a:rPr>
              <a:t>авни</a:t>
            </a:r>
            <a:r>
              <a:rPr sz="1600" i="1" spc="-150" dirty="0">
                <a:latin typeface="Arial"/>
                <a:cs typeface="Arial"/>
              </a:rPr>
              <a:t>к</a:t>
            </a:r>
            <a:r>
              <a:rPr sz="1600" i="1" spc="-170" dirty="0">
                <a:latin typeface="Arial"/>
                <a:cs typeface="Arial"/>
              </a:rPr>
              <a:t>а</a:t>
            </a:r>
            <a:r>
              <a:rPr sz="1600" i="1" spc="-200" dirty="0">
                <a:latin typeface="Arial"/>
                <a:cs typeface="Arial"/>
              </a:rPr>
              <a:t>м</a:t>
            </a:r>
            <a:r>
              <a:rPr sz="1600" i="1" spc="-65" dirty="0">
                <a:latin typeface="Arial"/>
                <a:cs typeface="Arial"/>
              </a:rPr>
              <a:t> </a:t>
            </a:r>
            <a:r>
              <a:rPr sz="1600" spc="-100" dirty="0">
                <a:latin typeface="Microsoft Sans Serif"/>
                <a:cs typeface="Microsoft Sans Serif"/>
              </a:rPr>
              <a:t>-</a:t>
            </a:r>
            <a:r>
              <a:rPr sz="1600" spc="-70" dirty="0">
                <a:latin typeface="Microsoft Sans Serif"/>
                <a:cs typeface="Microsoft Sans Serif"/>
              </a:rPr>
              <a:t> </a:t>
            </a:r>
            <a:r>
              <a:rPr sz="1600" spc="-120" dirty="0">
                <a:latin typeface="Microsoft Sans Serif"/>
                <a:cs typeface="Microsoft Sans Serif"/>
              </a:rPr>
              <a:t>6).</a:t>
            </a:r>
            <a:endParaRPr sz="1600">
              <a:latin typeface="Microsoft Sans Serif"/>
              <a:cs typeface="Microsoft Sans Serif"/>
            </a:endParaRPr>
          </a:p>
        </p:txBody>
      </p:sp>
      <p:pic>
        <p:nvPicPr>
          <p:cNvPr id="6" name="object 6"/>
          <p:cNvPicPr/>
          <p:nvPr/>
        </p:nvPicPr>
        <p:blipFill>
          <a:blip r:embed="rId4" cstate="print"/>
          <a:stretch>
            <a:fillRect/>
          </a:stretch>
        </p:blipFill>
        <p:spPr>
          <a:xfrm>
            <a:off x="871908" y="1650650"/>
            <a:ext cx="482772" cy="412671"/>
          </a:xfrm>
          <a:prstGeom prst="rect">
            <a:avLst/>
          </a:prstGeom>
        </p:spPr>
      </p:pic>
      <p:sp>
        <p:nvSpPr>
          <p:cNvPr id="7" name="object 7"/>
          <p:cNvSpPr txBox="1"/>
          <p:nvPr/>
        </p:nvSpPr>
        <p:spPr>
          <a:xfrm>
            <a:off x="572516" y="357670"/>
            <a:ext cx="5612130" cy="2454518"/>
          </a:xfrm>
          <a:prstGeom prst="rect">
            <a:avLst/>
          </a:prstGeom>
        </p:spPr>
        <p:txBody>
          <a:bodyPr vert="horz" wrap="square" lIns="0" tIns="12700" rIns="0" bIns="0" rtlCol="0">
            <a:spAutoFit/>
          </a:bodyPr>
          <a:lstStyle/>
          <a:p>
            <a:pPr marL="12700">
              <a:lnSpc>
                <a:spcPct val="100000"/>
              </a:lnSpc>
              <a:spcBef>
                <a:spcPts val="100"/>
              </a:spcBef>
            </a:pPr>
            <a:endParaRPr sz="1400">
              <a:latin typeface="Calibri"/>
              <a:cs typeface="Calibri"/>
            </a:endParaRPr>
          </a:p>
          <a:p>
            <a:pPr>
              <a:lnSpc>
                <a:spcPct val="100000"/>
              </a:lnSpc>
            </a:pPr>
            <a:endParaRPr sz="1400">
              <a:latin typeface="Calibri"/>
              <a:cs typeface="Calibri"/>
            </a:endParaRPr>
          </a:p>
          <a:p>
            <a:pPr>
              <a:lnSpc>
                <a:spcPct val="100000"/>
              </a:lnSpc>
              <a:spcBef>
                <a:spcPts val="55"/>
              </a:spcBef>
            </a:pPr>
            <a:endParaRPr sz="1250">
              <a:latin typeface="Calibri"/>
              <a:cs typeface="Calibri"/>
            </a:endParaRPr>
          </a:p>
          <a:p>
            <a:pPr marL="509270">
              <a:lnSpc>
                <a:spcPct val="100000"/>
              </a:lnSpc>
            </a:pPr>
            <a:r>
              <a:rPr sz="2000" b="1" spc="-15" dirty="0">
                <a:solidFill>
                  <a:srgbClr val="1F3863"/>
                </a:solidFill>
                <a:latin typeface="Calibri"/>
                <a:cs typeface="Calibri"/>
              </a:rPr>
              <a:t>Расходы</a:t>
            </a:r>
            <a:r>
              <a:rPr sz="2000" b="1" spc="-30" dirty="0">
                <a:solidFill>
                  <a:srgbClr val="1F3863"/>
                </a:solidFill>
                <a:latin typeface="Calibri"/>
                <a:cs typeface="Calibri"/>
              </a:rPr>
              <a:t> </a:t>
            </a:r>
            <a:r>
              <a:rPr sz="2000" b="1" spc="-15" dirty="0">
                <a:solidFill>
                  <a:srgbClr val="1F3863"/>
                </a:solidFill>
                <a:latin typeface="Calibri"/>
                <a:cs typeface="Calibri"/>
              </a:rPr>
              <a:t>бюджета</a:t>
            </a:r>
            <a:r>
              <a:rPr sz="2000" b="1" spc="-35" dirty="0">
                <a:solidFill>
                  <a:srgbClr val="1F3863"/>
                </a:solidFill>
                <a:latin typeface="Calibri"/>
                <a:cs typeface="Calibri"/>
              </a:rPr>
              <a:t> </a:t>
            </a:r>
            <a:r>
              <a:rPr sz="2000" b="1" dirty="0">
                <a:solidFill>
                  <a:srgbClr val="1F3863"/>
                </a:solidFill>
                <a:latin typeface="Calibri"/>
                <a:cs typeface="Calibri"/>
              </a:rPr>
              <a:t>с</a:t>
            </a:r>
            <a:r>
              <a:rPr sz="2000" b="1" spc="-10" dirty="0">
                <a:solidFill>
                  <a:srgbClr val="1F3863"/>
                </a:solidFill>
                <a:latin typeface="Calibri"/>
                <a:cs typeface="Calibri"/>
              </a:rPr>
              <a:t> </a:t>
            </a:r>
            <a:r>
              <a:rPr sz="2000" b="1" spc="-5" dirty="0">
                <a:solidFill>
                  <a:srgbClr val="1F3863"/>
                </a:solidFill>
                <a:latin typeface="Calibri"/>
                <a:cs typeface="Calibri"/>
              </a:rPr>
              <a:t>учетом</a:t>
            </a:r>
            <a:r>
              <a:rPr sz="2000" b="1" spc="-35" dirty="0">
                <a:solidFill>
                  <a:srgbClr val="1F3863"/>
                </a:solidFill>
                <a:latin typeface="Calibri"/>
                <a:cs typeface="Calibri"/>
              </a:rPr>
              <a:t> </a:t>
            </a:r>
            <a:r>
              <a:rPr sz="2000" b="1" spc="-5" dirty="0">
                <a:solidFill>
                  <a:srgbClr val="1F3863"/>
                </a:solidFill>
                <a:latin typeface="Calibri"/>
                <a:cs typeface="Calibri"/>
              </a:rPr>
              <a:t>целевых</a:t>
            </a:r>
            <a:r>
              <a:rPr sz="2000" b="1" dirty="0">
                <a:solidFill>
                  <a:srgbClr val="1F3863"/>
                </a:solidFill>
                <a:latin typeface="Calibri"/>
                <a:cs typeface="Calibri"/>
              </a:rPr>
              <a:t> </a:t>
            </a:r>
            <a:r>
              <a:rPr sz="2000" b="1" spc="-5" dirty="0">
                <a:solidFill>
                  <a:srgbClr val="1F3863"/>
                </a:solidFill>
                <a:latin typeface="Calibri"/>
                <a:cs typeface="Calibri"/>
              </a:rPr>
              <a:t>групп</a:t>
            </a:r>
            <a:endParaRPr sz="2000">
              <a:latin typeface="Calibri"/>
              <a:cs typeface="Calibri"/>
            </a:endParaRPr>
          </a:p>
          <a:p>
            <a:pPr>
              <a:lnSpc>
                <a:spcPct val="100000"/>
              </a:lnSpc>
            </a:pPr>
            <a:endParaRPr sz="2000">
              <a:latin typeface="Calibri"/>
              <a:cs typeface="Calibri"/>
            </a:endParaRPr>
          </a:p>
          <a:p>
            <a:pPr>
              <a:lnSpc>
                <a:spcPct val="100000"/>
              </a:lnSpc>
              <a:spcBef>
                <a:spcPts val="40"/>
              </a:spcBef>
            </a:pPr>
            <a:endParaRPr sz="1600">
              <a:latin typeface="Calibri"/>
              <a:cs typeface="Calibri"/>
            </a:endParaRPr>
          </a:p>
          <a:p>
            <a:pPr marL="915035">
              <a:lnSpc>
                <a:spcPct val="100000"/>
              </a:lnSpc>
            </a:pPr>
            <a:r>
              <a:rPr sz="1600" spc="-250" dirty="0">
                <a:solidFill>
                  <a:srgbClr val="00AFEF"/>
                </a:solidFill>
                <a:latin typeface="Microsoft Sans Serif"/>
                <a:cs typeface="Microsoft Sans Serif"/>
              </a:rPr>
              <a:t>М</a:t>
            </a:r>
            <a:r>
              <a:rPr sz="1600" spc="-165" dirty="0">
                <a:solidFill>
                  <a:srgbClr val="00AFEF"/>
                </a:solidFill>
                <a:latin typeface="Microsoft Sans Serif"/>
                <a:cs typeface="Microsoft Sans Serif"/>
              </a:rPr>
              <a:t>о</a:t>
            </a:r>
            <a:r>
              <a:rPr sz="1600" spc="-155" dirty="0">
                <a:solidFill>
                  <a:srgbClr val="00AFEF"/>
                </a:solidFill>
                <a:latin typeface="Microsoft Sans Serif"/>
                <a:cs typeface="Microsoft Sans Serif"/>
              </a:rPr>
              <a:t>л</a:t>
            </a:r>
            <a:r>
              <a:rPr sz="1600" spc="-170" dirty="0">
                <a:solidFill>
                  <a:srgbClr val="00AFEF"/>
                </a:solidFill>
                <a:latin typeface="Microsoft Sans Serif"/>
                <a:cs typeface="Microsoft Sans Serif"/>
              </a:rPr>
              <a:t>о</a:t>
            </a:r>
            <a:r>
              <a:rPr sz="1600" spc="-165" dirty="0">
                <a:solidFill>
                  <a:srgbClr val="00AFEF"/>
                </a:solidFill>
                <a:latin typeface="Microsoft Sans Serif"/>
                <a:cs typeface="Microsoft Sans Serif"/>
              </a:rPr>
              <a:t>д</a:t>
            </a:r>
            <a:r>
              <a:rPr sz="1600" spc="-170" dirty="0">
                <a:solidFill>
                  <a:srgbClr val="00AFEF"/>
                </a:solidFill>
                <a:latin typeface="Microsoft Sans Serif"/>
                <a:cs typeface="Microsoft Sans Serif"/>
              </a:rPr>
              <a:t>ые</a:t>
            </a:r>
            <a:r>
              <a:rPr sz="1600" spc="-100" dirty="0">
                <a:solidFill>
                  <a:srgbClr val="00AFEF"/>
                </a:solidFill>
                <a:latin typeface="Microsoft Sans Serif"/>
                <a:cs typeface="Microsoft Sans Serif"/>
              </a:rPr>
              <a:t> </a:t>
            </a:r>
            <a:r>
              <a:rPr sz="1600" spc="-150" dirty="0">
                <a:solidFill>
                  <a:srgbClr val="00AFEF"/>
                </a:solidFill>
                <a:latin typeface="Microsoft Sans Serif"/>
                <a:cs typeface="Microsoft Sans Serif"/>
              </a:rPr>
              <a:t>с</a:t>
            </a:r>
            <a:r>
              <a:rPr sz="1600" spc="-204" dirty="0">
                <a:solidFill>
                  <a:srgbClr val="00AFEF"/>
                </a:solidFill>
                <a:latin typeface="Microsoft Sans Serif"/>
                <a:cs typeface="Microsoft Sans Serif"/>
              </a:rPr>
              <a:t>ем</a:t>
            </a:r>
            <a:r>
              <a:rPr sz="1600" spc="-165" dirty="0">
                <a:solidFill>
                  <a:srgbClr val="00AFEF"/>
                </a:solidFill>
                <a:latin typeface="Microsoft Sans Serif"/>
                <a:cs typeface="Microsoft Sans Serif"/>
              </a:rPr>
              <a:t>ьи</a:t>
            </a:r>
            <a:endParaRPr sz="1600">
              <a:latin typeface="Microsoft Sans Serif"/>
              <a:cs typeface="Microsoft Sans Serif"/>
            </a:endParaRPr>
          </a:p>
          <a:p>
            <a:pPr marL="16510">
              <a:lnSpc>
                <a:spcPct val="100000"/>
              </a:lnSpc>
              <a:spcBef>
                <a:spcPts val="1560"/>
              </a:spcBef>
            </a:pPr>
            <a:r>
              <a:rPr sz="1600" spc="-170" dirty="0">
                <a:latin typeface="Microsoft Sans Serif"/>
                <a:cs typeface="Microsoft Sans Serif"/>
              </a:rPr>
              <a:t>Социальные</a:t>
            </a:r>
            <a:r>
              <a:rPr sz="1600" spc="-65" dirty="0">
                <a:latin typeface="Microsoft Sans Serif"/>
                <a:cs typeface="Microsoft Sans Serif"/>
              </a:rPr>
              <a:t> </a:t>
            </a:r>
            <a:r>
              <a:rPr sz="1600" spc="-165" dirty="0">
                <a:latin typeface="Microsoft Sans Serif"/>
                <a:cs typeface="Microsoft Sans Serif"/>
              </a:rPr>
              <a:t>выплаты</a:t>
            </a:r>
            <a:r>
              <a:rPr sz="1600" spc="-65" dirty="0">
                <a:latin typeface="Microsoft Sans Serif"/>
                <a:cs typeface="Microsoft Sans Serif"/>
              </a:rPr>
              <a:t> </a:t>
            </a:r>
            <a:r>
              <a:rPr sz="1600" spc="-160" dirty="0">
                <a:latin typeface="Microsoft Sans Serif"/>
                <a:cs typeface="Microsoft Sans Serif"/>
              </a:rPr>
              <a:t>для</a:t>
            </a:r>
            <a:r>
              <a:rPr sz="1600" spc="-60" dirty="0">
                <a:latin typeface="Microsoft Sans Serif"/>
                <a:cs typeface="Microsoft Sans Serif"/>
              </a:rPr>
              <a:t> </a:t>
            </a:r>
            <a:r>
              <a:rPr sz="1600" spc="-165" dirty="0">
                <a:latin typeface="Microsoft Sans Serif"/>
                <a:cs typeface="Microsoft Sans Serif"/>
              </a:rPr>
              <a:t>приобретения</a:t>
            </a:r>
            <a:r>
              <a:rPr sz="1600" spc="-70" dirty="0">
                <a:latin typeface="Microsoft Sans Serif"/>
                <a:cs typeface="Microsoft Sans Serif"/>
              </a:rPr>
              <a:t> </a:t>
            </a:r>
            <a:r>
              <a:rPr sz="1600" spc="-160" dirty="0">
                <a:latin typeface="Microsoft Sans Serif"/>
                <a:cs typeface="Microsoft Sans Serif"/>
              </a:rPr>
              <a:t>стандартного</a:t>
            </a:r>
            <a:r>
              <a:rPr sz="1600" spc="-70" dirty="0">
                <a:latin typeface="Microsoft Sans Serif"/>
                <a:cs typeface="Microsoft Sans Serif"/>
              </a:rPr>
              <a:t> </a:t>
            </a:r>
            <a:r>
              <a:rPr sz="1600" spc="-180" dirty="0">
                <a:latin typeface="Microsoft Sans Serif"/>
                <a:cs typeface="Microsoft Sans Serif"/>
              </a:rPr>
              <a:t>жилья</a:t>
            </a:r>
            <a:r>
              <a:rPr sz="1600" spc="-55" dirty="0">
                <a:latin typeface="Microsoft Sans Serif"/>
                <a:cs typeface="Microsoft Sans Serif"/>
              </a:rPr>
              <a:t> </a:t>
            </a:r>
            <a:r>
              <a:rPr sz="1600" spc="-165" dirty="0">
                <a:latin typeface="Microsoft Sans Serif"/>
                <a:cs typeface="Microsoft Sans Serif"/>
              </a:rPr>
              <a:t>получили</a:t>
            </a:r>
            <a:endParaRPr sz="1600">
              <a:latin typeface="Microsoft Sans Serif"/>
              <a:cs typeface="Microsoft Sans Serif"/>
            </a:endParaRPr>
          </a:p>
          <a:p>
            <a:pPr marL="16510">
              <a:lnSpc>
                <a:spcPct val="100000"/>
              </a:lnSpc>
            </a:pPr>
            <a:r>
              <a:rPr lang="ru-RU" sz="1600" b="1" spc="-165" dirty="0" smtClean="0">
                <a:solidFill>
                  <a:srgbClr val="C00000"/>
                </a:solidFill>
                <a:latin typeface="Arial"/>
                <a:cs typeface="Arial"/>
              </a:rPr>
              <a:t>3</a:t>
            </a:r>
            <a:r>
              <a:rPr sz="1600" b="1" spc="-85" smtClean="0">
                <a:solidFill>
                  <a:srgbClr val="C00000"/>
                </a:solidFill>
                <a:latin typeface="Arial"/>
                <a:cs typeface="Arial"/>
              </a:rPr>
              <a:t> </a:t>
            </a:r>
            <a:r>
              <a:rPr sz="1600" spc="-175" dirty="0">
                <a:latin typeface="Microsoft Sans Serif"/>
                <a:cs typeface="Microsoft Sans Serif"/>
              </a:rPr>
              <a:t>молодых</a:t>
            </a:r>
            <a:r>
              <a:rPr sz="1600" spc="-85" dirty="0">
                <a:latin typeface="Microsoft Sans Serif"/>
                <a:cs typeface="Microsoft Sans Serif"/>
              </a:rPr>
              <a:t> </a:t>
            </a:r>
            <a:r>
              <a:rPr sz="1600" spc="-180" dirty="0">
                <a:latin typeface="Microsoft Sans Serif"/>
                <a:cs typeface="Microsoft Sans Serif"/>
              </a:rPr>
              <a:t>семей</a:t>
            </a:r>
            <a:r>
              <a:rPr sz="1600" spc="-70" dirty="0">
                <a:latin typeface="Microsoft Sans Serif"/>
                <a:cs typeface="Microsoft Sans Serif"/>
              </a:rPr>
              <a:t> </a:t>
            </a:r>
            <a:r>
              <a:rPr sz="1600" spc="-185" dirty="0">
                <a:latin typeface="Microsoft Sans Serif"/>
                <a:cs typeface="Microsoft Sans Serif"/>
              </a:rPr>
              <a:t>общей</a:t>
            </a:r>
            <a:r>
              <a:rPr sz="1600" spc="-90" dirty="0">
                <a:latin typeface="Microsoft Sans Serif"/>
                <a:cs typeface="Microsoft Sans Serif"/>
              </a:rPr>
              <a:t> </a:t>
            </a:r>
            <a:r>
              <a:rPr sz="1600" spc="-165">
                <a:latin typeface="Microsoft Sans Serif"/>
                <a:cs typeface="Microsoft Sans Serif"/>
              </a:rPr>
              <a:t>численностью</a:t>
            </a:r>
            <a:r>
              <a:rPr sz="1600" spc="-15">
                <a:latin typeface="Microsoft Sans Serif"/>
                <a:cs typeface="Microsoft Sans Serif"/>
              </a:rPr>
              <a:t> </a:t>
            </a:r>
            <a:r>
              <a:rPr lang="ru-RU" sz="1600" b="1" spc="-165" dirty="0" smtClean="0">
                <a:solidFill>
                  <a:srgbClr val="C00000"/>
                </a:solidFill>
                <a:latin typeface="Arial"/>
                <a:cs typeface="Arial"/>
              </a:rPr>
              <a:t>8 </a:t>
            </a:r>
            <a:r>
              <a:rPr sz="1600" spc="-165" smtClean="0">
                <a:latin typeface="Microsoft Sans Serif"/>
                <a:cs typeface="Microsoft Sans Serif"/>
              </a:rPr>
              <a:t>человек</a:t>
            </a:r>
            <a:r>
              <a:rPr sz="1600" spc="-165" dirty="0">
                <a:latin typeface="Microsoft Sans Serif"/>
                <a:cs typeface="Microsoft Sans Serif"/>
              </a:rPr>
              <a:t>.</a:t>
            </a:r>
            <a:endParaRPr sz="1600">
              <a:latin typeface="Microsoft Sans Serif"/>
              <a:cs typeface="Microsoft Sans Serif"/>
            </a:endParaRPr>
          </a:p>
        </p:txBody>
      </p:sp>
      <p:sp>
        <p:nvSpPr>
          <p:cNvPr id="10" name="object 10"/>
          <p:cNvSpPr/>
          <p:nvPr/>
        </p:nvSpPr>
        <p:spPr>
          <a:xfrm>
            <a:off x="1643050" y="3357554"/>
            <a:ext cx="2919423" cy="142876"/>
          </a:xfrm>
          <a:custGeom>
            <a:avLst/>
            <a:gdLst/>
            <a:ahLst/>
            <a:cxnLst/>
            <a:rect l="l" t="t" r="r" b="b"/>
            <a:pathLst>
              <a:path w="1419225" h="140335">
                <a:moveTo>
                  <a:pt x="1418844" y="0"/>
                </a:moveTo>
                <a:lnTo>
                  <a:pt x="0" y="0"/>
                </a:lnTo>
                <a:lnTo>
                  <a:pt x="0" y="140208"/>
                </a:lnTo>
                <a:lnTo>
                  <a:pt x="1418844" y="140208"/>
                </a:lnTo>
                <a:lnTo>
                  <a:pt x="1418844" y="0"/>
                </a:lnTo>
                <a:close/>
              </a:path>
            </a:pathLst>
          </a:custGeom>
          <a:solidFill>
            <a:srgbClr val="92D050"/>
          </a:solidFill>
        </p:spPr>
        <p:txBody>
          <a:bodyPr wrap="square" lIns="0" tIns="0" rIns="0" bIns="0" rtlCol="0"/>
          <a:lstStyle/>
          <a:p>
            <a:endParaRPr/>
          </a:p>
        </p:txBody>
      </p:sp>
      <p:sp>
        <p:nvSpPr>
          <p:cNvPr id="11" name="object 11"/>
          <p:cNvSpPr/>
          <p:nvPr/>
        </p:nvSpPr>
        <p:spPr>
          <a:xfrm>
            <a:off x="1673350" y="3143240"/>
            <a:ext cx="3041533" cy="148718"/>
          </a:xfrm>
          <a:custGeom>
            <a:avLst/>
            <a:gdLst/>
            <a:ahLst/>
            <a:cxnLst/>
            <a:rect l="l" t="t" r="r" b="b"/>
            <a:pathLst>
              <a:path w="2872740" h="140335">
                <a:moveTo>
                  <a:pt x="2872740" y="0"/>
                </a:moveTo>
                <a:lnTo>
                  <a:pt x="0" y="0"/>
                </a:lnTo>
                <a:lnTo>
                  <a:pt x="0" y="140208"/>
                </a:lnTo>
                <a:lnTo>
                  <a:pt x="2872740" y="140208"/>
                </a:lnTo>
                <a:lnTo>
                  <a:pt x="2872740" y="0"/>
                </a:lnTo>
                <a:close/>
              </a:path>
            </a:pathLst>
          </a:custGeom>
          <a:solidFill>
            <a:srgbClr val="ED8E8E"/>
          </a:solidFill>
        </p:spPr>
        <p:txBody>
          <a:bodyPr wrap="square" lIns="0" tIns="0" rIns="0" bIns="0" rtlCol="0"/>
          <a:lstStyle/>
          <a:p>
            <a:endParaRPr/>
          </a:p>
        </p:txBody>
      </p:sp>
      <p:sp>
        <p:nvSpPr>
          <p:cNvPr id="13" name="object 13"/>
          <p:cNvSpPr txBox="1"/>
          <p:nvPr/>
        </p:nvSpPr>
        <p:spPr>
          <a:xfrm>
            <a:off x="4786322" y="3357554"/>
            <a:ext cx="944807" cy="210955"/>
          </a:xfrm>
          <a:prstGeom prst="rect">
            <a:avLst/>
          </a:prstGeom>
        </p:spPr>
        <p:txBody>
          <a:bodyPr vert="horz" wrap="square" lIns="0" tIns="48895" rIns="0" bIns="0" rtlCol="0">
            <a:spAutoFit/>
          </a:bodyPr>
          <a:lstStyle/>
          <a:p>
            <a:pPr marL="12700">
              <a:lnSpc>
                <a:spcPct val="100000"/>
              </a:lnSpc>
              <a:spcBef>
                <a:spcPts val="385"/>
              </a:spcBef>
            </a:pPr>
            <a:r>
              <a:rPr lang="ru-RU" sz="1050" dirty="0" smtClean="0">
                <a:latin typeface="Calibri"/>
                <a:cs typeface="Calibri"/>
              </a:rPr>
              <a:t>1764,0</a:t>
            </a:r>
            <a:endParaRPr sz="1050">
              <a:latin typeface="Calibri"/>
              <a:cs typeface="Calibri"/>
            </a:endParaRPr>
          </a:p>
        </p:txBody>
      </p:sp>
      <p:sp>
        <p:nvSpPr>
          <p:cNvPr id="15" name="object 15"/>
          <p:cNvSpPr txBox="1"/>
          <p:nvPr/>
        </p:nvSpPr>
        <p:spPr>
          <a:xfrm rot="10800000" flipV="1">
            <a:off x="4857760" y="3127154"/>
            <a:ext cx="500066" cy="175048"/>
          </a:xfrm>
          <a:prstGeom prst="rect">
            <a:avLst/>
          </a:prstGeom>
        </p:spPr>
        <p:txBody>
          <a:bodyPr vert="horz" wrap="square" lIns="0" tIns="13335" rIns="0" bIns="0" rtlCol="0">
            <a:spAutoFit/>
          </a:bodyPr>
          <a:lstStyle/>
          <a:p>
            <a:pPr marL="12700">
              <a:lnSpc>
                <a:spcPct val="100000"/>
              </a:lnSpc>
              <a:spcBef>
                <a:spcPts val="105"/>
              </a:spcBef>
            </a:pPr>
            <a:r>
              <a:rPr lang="ru-RU" sz="1050" dirty="0" smtClean="0">
                <a:solidFill>
                  <a:srgbClr val="404040"/>
                </a:solidFill>
                <a:latin typeface="Calibri"/>
                <a:cs typeface="Calibri"/>
              </a:rPr>
              <a:t>2293,2</a:t>
            </a:r>
            <a:endParaRPr sz="1050">
              <a:latin typeface="Calibri"/>
              <a:cs typeface="Calibri"/>
            </a:endParaRPr>
          </a:p>
        </p:txBody>
      </p:sp>
      <p:sp>
        <p:nvSpPr>
          <p:cNvPr id="18" name="object 18"/>
          <p:cNvSpPr txBox="1"/>
          <p:nvPr/>
        </p:nvSpPr>
        <p:spPr>
          <a:xfrm>
            <a:off x="1007466" y="2912926"/>
            <a:ext cx="628015" cy="989373"/>
          </a:xfrm>
          <a:prstGeom prst="rect">
            <a:avLst/>
          </a:prstGeom>
        </p:spPr>
        <p:txBody>
          <a:bodyPr vert="horz" wrap="square" lIns="0" tIns="40005" rIns="0" bIns="0" rtlCol="0">
            <a:spAutoFit/>
          </a:bodyPr>
          <a:lstStyle/>
          <a:p>
            <a:pPr marL="12700">
              <a:lnSpc>
                <a:spcPct val="100000"/>
              </a:lnSpc>
              <a:spcBef>
                <a:spcPts val="315"/>
              </a:spcBef>
            </a:pPr>
            <a:endParaRPr sz="1100">
              <a:latin typeface="Calibri"/>
              <a:cs typeface="Calibri"/>
            </a:endParaRPr>
          </a:p>
          <a:p>
            <a:pPr marL="12700">
              <a:lnSpc>
                <a:spcPct val="100000"/>
              </a:lnSpc>
              <a:spcBef>
                <a:spcPts val="215"/>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dirty="0">
                <a:solidFill>
                  <a:srgbClr val="585858"/>
                </a:solidFill>
                <a:latin typeface="Calibri"/>
                <a:cs typeface="Calibri"/>
              </a:rPr>
              <a:t>план</a:t>
            </a:r>
            <a:endParaRPr sz="1100">
              <a:latin typeface="Calibri"/>
              <a:cs typeface="Calibri"/>
            </a:endParaRPr>
          </a:p>
          <a:p>
            <a:pPr marL="12700">
              <a:lnSpc>
                <a:spcPct val="100000"/>
              </a:lnSpc>
              <a:spcBef>
                <a:spcPts val="215"/>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spc="-5" dirty="0">
                <a:solidFill>
                  <a:srgbClr val="585858"/>
                </a:solidFill>
                <a:latin typeface="Calibri"/>
                <a:cs typeface="Calibri"/>
              </a:rPr>
              <a:t>ф</a:t>
            </a:r>
            <a:r>
              <a:rPr sz="1100" dirty="0">
                <a:solidFill>
                  <a:srgbClr val="585858"/>
                </a:solidFill>
                <a:latin typeface="Calibri"/>
                <a:cs typeface="Calibri"/>
              </a:rPr>
              <a:t>акт</a:t>
            </a:r>
            <a:endParaRPr sz="1100">
              <a:latin typeface="Calibri"/>
              <a:cs typeface="Calibri"/>
            </a:endParaRPr>
          </a:p>
          <a:p>
            <a:pPr marL="12700">
              <a:lnSpc>
                <a:spcPct val="100000"/>
              </a:lnSpc>
              <a:spcBef>
                <a:spcPts val="215"/>
              </a:spcBef>
            </a:pPr>
            <a:endParaRPr sz="1100">
              <a:latin typeface="Calibri"/>
              <a:cs typeface="Calibri"/>
            </a:endParaRPr>
          </a:p>
          <a:p>
            <a:pPr marL="12700">
              <a:lnSpc>
                <a:spcPct val="100000"/>
              </a:lnSpc>
              <a:spcBef>
                <a:spcPts val="215"/>
              </a:spcBef>
            </a:pPr>
            <a:endParaRPr sz="1100">
              <a:latin typeface="Calibri"/>
              <a:cs typeface="Calibri"/>
            </a:endParaRPr>
          </a:p>
        </p:txBody>
      </p:sp>
      <p:sp>
        <p:nvSpPr>
          <p:cNvPr id="19" name="object 19"/>
          <p:cNvSpPr/>
          <p:nvPr/>
        </p:nvSpPr>
        <p:spPr>
          <a:xfrm>
            <a:off x="909827" y="3186332"/>
            <a:ext cx="76200" cy="70338"/>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ED8E8E"/>
          </a:solidFill>
        </p:spPr>
        <p:txBody>
          <a:bodyPr wrap="square" lIns="0" tIns="0" rIns="0" bIns="0" rtlCol="0"/>
          <a:lstStyle/>
          <a:p>
            <a:endParaRPr/>
          </a:p>
        </p:txBody>
      </p:sp>
      <p:sp>
        <p:nvSpPr>
          <p:cNvPr id="20" name="object 20"/>
          <p:cNvSpPr/>
          <p:nvPr/>
        </p:nvSpPr>
        <p:spPr>
          <a:xfrm>
            <a:off x="909827" y="3366399"/>
            <a:ext cx="76200" cy="70338"/>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92D050"/>
          </a:solidFill>
        </p:spPr>
        <p:txBody>
          <a:bodyPr wrap="square" lIns="0" tIns="0" rIns="0" bIns="0" rtlCol="0"/>
          <a:lstStyle/>
          <a:p>
            <a:endParaRPr/>
          </a:p>
        </p:txBody>
      </p:sp>
      <p:sp>
        <p:nvSpPr>
          <p:cNvPr id="25" name="object 25"/>
          <p:cNvSpPr/>
          <p:nvPr/>
        </p:nvSpPr>
        <p:spPr>
          <a:xfrm>
            <a:off x="1643050" y="5572132"/>
            <a:ext cx="3571900" cy="142876"/>
          </a:xfrm>
          <a:custGeom>
            <a:avLst/>
            <a:gdLst/>
            <a:ahLst/>
            <a:cxnLst/>
            <a:rect l="l" t="t" r="r" b="b"/>
            <a:pathLst>
              <a:path w="3446145" h="140335">
                <a:moveTo>
                  <a:pt x="3445764" y="0"/>
                </a:moveTo>
                <a:lnTo>
                  <a:pt x="0" y="0"/>
                </a:lnTo>
                <a:lnTo>
                  <a:pt x="0" y="140208"/>
                </a:lnTo>
                <a:lnTo>
                  <a:pt x="3445764" y="140208"/>
                </a:lnTo>
                <a:lnTo>
                  <a:pt x="3445764" y="0"/>
                </a:lnTo>
                <a:close/>
              </a:path>
            </a:pathLst>
          </a:custGeom>
          <a:solidFill>
            <a:srgbClr val="92D050"/>
          </a:solidFill>
        </p:spPr>
        <p:txBody>
          <a:bodyPr wrap="square" lIns="0" tIns="0" rIns="0" bIns="0" rtlCol="0"/>
          <a:lstStyle/>
          <a:p>
            <a:endParaRPr/>
          </a:p>
        </p:txBody>
      </p:sp>
      <p:sp>
        <p:nvSpPr>
          <p:cNvPr id="26" name="object 26"/>
          <p:cNvSpPr/>
          <p:nvPr/>
        </p:nvSpPr>
        <p:spPr>
          <a:xfrm>
            <a:off x="1673351" y="5352757"/>
            <a:ext cx="3519170" cy="129540"/>
          </a:xfrm>
          <a:custGeom>
            <a:avLst/>
            <a:gdLst/>
            <a:ahLst/>
            <a:cxnLst/>
            <a:rect l="l" t="t" r="r" b="b"/>
            <a:pathLst>
              <a:path w="3519170" h="140335">
                <a:moveTo>
                  <a:pt x="3518916" y="0"/>
                </a:moveTo>
                <a:lnTo>
                  <a:pt x="0" y="0"/>
                </a:lnTo>
                <a:lnTo>
                  <a:pt x="0" y="140208"/>
                </a:lnTo>
                <a:lnTo>
                  <a:pt x="3518916" y="140208"/>
                </a:lnTo>
                <a:lnTo>
                  <a:pt x="3518916" y="0"/>
                </a:lnTo>
                <a:close/>
              </a:path>
            </a:pathLst>
          </a:custGeom>
          <a:solidFill>
            <a:srgbClr val="ED8E8E"/>
          </a:solidFill>
        </p:spPr>
        <p:txBody>
          <a:bodyPr wrap="square" lIns="0" tIns="0" rIns="0" bIns="0" rtlCol="0"/>
          <a:lstStyle/>
          <a:p>
            <a:endParaRPr/>
          </a:p>
        </p:txBody>
      </p:sp>
      <p:sp>
        <p:nvSpPr>
          <p:cNvPr id="28" name="object 28"/>
          <p:cNvSpPr txBox="1"/>
          <p:nvPr/>
        </p:nvSpPr>
        <p:spPr>
          <a:xfrm>
            <a:off x="5180839" y="5290765"/>
            <a:ext cx="608965" cy="811119"/>
          </a:xfrm>
          <a:prstGeom prst="rect">
            <a:avLst/>
          </a:prstGeom>
        </p:spPr>
        <p:txBody>
          <a:bodyPr vert="horz" wrap="square" lIns="0" tIns="48895" rIns="0" bIns="0" rtlCol="0">
            <a:spAutoFit/>
          </a:bodyPr>
          <a:lstStyle/>
          <a:p>
            <a:pPr marL="85090">
              <a:lnSpc>
                <a:spcPct val="100000"/>
              </a:lnSpc>
              <a:spcBef>
                <a:spcPts val="385"/>
              </a:spcBef>
            </a:pPr>
            <a:r>
              <a:rPr lang="ru-RU" sz="1050" dirty="0" smtClean="0">
                <a:solidFill>
                  <a:srgbClr val="404040"/>
                </a:solidFill>
                <a:latin typeface="Calibri"/>
                <a:cs typeface="Calibri"/>
              </a:rPr>
              <a:t>23178,91</a:t>
            </a:r>
            <a:endParaRPr sz="1050">
              <a:latin typeface="Calibri"/>
              <a:cs typeface="Calibri"/>
            </a:endParaRPr>
          </a:p>
          <a:p>
            <a:pPr marL="12700">
              <a:lnSpc>
                <a:spcPct val="100000"/>
              </a:lnSpc>
              <a:spcBef>
                <a:spcPts val="290"/>
              </a:spcBef>
            </a:pPr>
            <a:r>
              <a:rPr lang="ru-RU" sz="1050" dirty="0" smtClean="0">
                <a:solidFill>
                  <a:srgbClr val="404040"/>
                </a:solidFill>
                <a:latin typeface="Calibri"/>
                <a:cs typeface="Calibri"/>
              </a:rPr>
              <a:t>  23178,91</a:t>
            </a:r>
            <a:endParaRPr sz="1050">
              <a:latin typeface="Calibri"/>
              <a:cs typeface="Calibri"/>
            </a:endParaRPr>
          </a:p>
          <a:p>
            <a:pPr marL="85090">
              <a:lnSpc>
                <a:spcPct val="100000"/>
              </a:lnSpc>
              <a:spcBef>
                <a:spcPts val="290"/>
              </a:spcBef>
            </a:pPr>
            <a:endParaRPr sz="1050">
              <a:latin typeface="Calibri"/>
              <a:cs typeface="Calibri"/>
            </a:endParaRPr>
          </a:p>
          <a:p>
            <a:pPr marL="85090">
              <a:lnSpc>
                <a:spcPct val="100000"/>
              </a:lnSpc>
              <a:spcBef>
                <a:spcPts val="295"/>
              </a:spcBef>
            </a:pPr>
            <a:endParaRPr sz="1050">
              <a:latin typeface="Calibri"/>
              <a:cs typeface="Calibri"/>
            </a:endParaRPr>
          </a:p>
        </p:txBody>
      </p:sp>
      <p:sp>
        <p:nvSpPr>
          <p:cNvPr id="31" name="object 31"/>
          <p:cNvSpPr txBox="1"/>
          <p:nvPr/>
        </p:nvSpPr>
        <p:spPr>
          <a:xfrm>
            <a:off x="1007466" y="5103970"/>
            <a:ext cx="628015" cy="988732"/>
          </a:xfrm>
          <a:prstGeom prst="rect">
            <a:avLst/>
          </a:prstGeom>
        </p:spPr>
        <p:txBody>
          <a:bodyPr vert="horz" wrap="square" lIns="0" tIns="39370" rIns="0" bIns="0" rtlCol="0">
            <a:spAutoFit/>
          </a:bodyPr>
          <a:lstStyle/>
          <a:p>
            <a:pPr marL="12700">
              <a:lnSpc>
                <a:spcPct val="100000"/>
              </a:lnSpc>
              <a:spcBef>
                <a:spcPts val="310"/>
              </a:spcBef>
            </a:pPr>
            <a:endParaRPr sz="1100">
              <a:latin typeface="Calibri"/>
              <a:cs typeface="Calibri"/>
            </a:endParaRPr>
          </a:p>
          <a:p>
            <a:pPr marL="12700">
              <a:lnSpc>
                <a:spcPct val="100000"/>
              </a:lnSpc>
              <a:spcBef>
                <a:spcPts val="215"/>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dirty="0">
                <a:solidFill>
                  <a:srgbClr val="585858"/>
                </a:solidFill>
                <a:latin typeface="Calibri"/>
                <a:cs typeface="Calibri"/>
              </a:rPr>
              <a:t>план</a:t>
            </a:r>
            <a:endParaRPr sz="1100">
              <a:latin typeface="Calibri"/>
              <a:cs typeface="Calibri"/>
            </a:endParaRPr>
          </a:p>
          <a:p>
            <a:pPr marL="12700">
              <a:lnSpc>
                <a:spcPct val="100000"/>
              </a:lnSpc>
              <a:spcBef>
                <a:spcPts val="215"/>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spc="-5" dirty="0">
                <a:solidFill>
                  <a:srgbClr val="585858"/>
                </a:solidFill>
                <a:latin typeface="Calibri"/>
                <a:cs typeface="Calibri"/>
              </a:rPr>
              <a:t>ф</a:t>
            </a:r>
            <a:r>
              <a:rPr sz="1100" dirty="0">
                <a:solidFill>
                  <a:srgbClr val="585858"/>
                </a:solidFill>
                <a:latin typeface="Calibri"/>
                <a:cs typeface="Calibri"/>
              </a:rPr>
              <a:t>акт</a:t>
            </a:r>
            <a:endParaRPr sz="1100">
              <a:latin typeface="Calibri"/>
              <a:cs typeface="Calibri"/>
            </a:endParaRPr>
          </a:p>
          <a:p>
            <a:pPr marL="12700">
              <a:lnSpc>
                <a:spcPct val="100000"/>
              </a:lnSpc>
              <a:spcBef>
                <a:spcPts val="215"/>
              </a:spcBef>
            </a:pPr>
            <a:endParaRPr sz="1100">
              <a:latin typeface="Calibri"/>
              <a:cs typeface="Calibri"/>
            </a:endParaRPr>
          </a:p>
          <a:p>
            <a:pPr marL="12700">
              <a:lnSpc>
                <a:spcPct val="100000"/>
              </a:lnSpc>
              <a:spcBef>
                <a:spcPts val="215"/>
              </a:spcBef>
            </a:pPr>
            <a:endParaRPr sz="1100">
              <a:latin typeface="Calibri"/>
              <a:cs typeface="Calibri"/>
            </a:endParaRPr>
          </a:p>
        </p:txBody>
      </p:sp>
      <p:sp>
        <p:nvSpPr>
          <p:cNvPr id="32" name="object 32"/>
          <p:cNvSpPr/>
          <p:nvPr/>
        </p:nvSpPr>
        <p:spPr>
          <a:xfrm>
            <a:off x="909827" y="5376672"/>
            <a:ext cx="76200" cy="70338"/>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ED8E8E"/>
          </a:solidFill>
        </p:spPr>
        <p:txBody>
          <a:bodyPr wrap="square" lIns="0" tIns="0" rIns="0" bIns="0" rtlCol="0"/>
          <a:lstStyle/>
          <a:p>
            <a:endParaRPr/>
          </a:p>
        </p:txBody>
      </p:sp>
      <p:sp>
        <p:nvSpPr>
          <p:cNvPr id="33" name="object 33"/>
          <p:cNvSpPr/>
          <p:nvPr/>
        </p:nvSpPr>
        <p:spPr>
          <a:xfrm>
            <a:off x="909827" y="5556739"/>
            <a:ext cx="76200" cy="70338"/>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92D050"/>
          </a:solidFill>
        </p:spPr>
        <p:txBody>
          <a:bodyPr wrap="square" lIns="0" tIns="0" rIns="0" bIns="0" rtlCol="0"/>
          <a:lstStyle/>
          <a:p>
            <a:endParaRPr/>
          </a:p>
        </p:txBody>
      </p:sp>
      <p:sp>
        <p:nvSpPr>
          <p:cNvPr id="38" name="object 38"/>
          <p:cNvSpPr/>
          <p:nvPr/>
        </p:nvSpPr>
        <p:spPr>
          <a:xfrm>
            <a:off x="1643050" y="8215338"/>
            <a:ext cx="2640650" cy="142876"/>
          </a:xfrm>
          <a:custGeom>
            <a:avLst/>
            <a:gdLst/>
            <a:ahLst/>
            <a:cxnLst/>
            <a:rect l="l" t="t" r="r" b="b"/>
            <a:pathLst>
              <a:path w="2283460" h="140334">
                <a:moveTo>
                  <a:pt x="2282952" y="0"/>
                </a:moveTo>
                <a:lnTo>
                  <a:pt x="0" y="0"/>
                </a:lnTo>
                <a:lnTo>
                  <a:pt x="0" y="140208"/>
                </a:lnTo>
                <a:lnTo>
                  <a:pt x="2282952" y="140208"/>
                </a:lnTo>
                <a:lnTo>
                  <a:pt x="2282952" y="0"/>
                </a:lnTo>
                <a:close/>
              </a:path>
            </a:pathLst>
          </a:custGeom>
          <a:solidFill>
            <a:srgbClr val="92D050"/>
          </a:solidFill>
        </p:spPr>
        <p:txBody>
          <a:bodyPr wrap="square" lIns="0" tIns="0" rIns="0" bIns="0" rtlCol="0"/>
          <a:lstStyle/>
          <a:p>
            <a:endParaRPr/>
          </a:p>
        </p:txBody>
      </p:sp>
      <p:sp>
        <p:nvSpPr>
          <p:cNvPr id="39" name="object 39"/>
          <p:cNvSpPr/>
          <p:nvPr/>
        </p:nvSpPr>
        <p:spPr>
          <a:xfrm>
            <a:off x="1673352" y="8043906"/>
            <a:ext cx="2609215" cy="131298"/>
          </a:xfrm>
          <a:custGeom>
            <a:avLst/>
            <a:gdLst/>
            <a:ahLst/>
            <a:cxnLst/>
            <a:rect l="l" t="t" r="r" b="b"/>
            <a:pathLst>
              <a:path w="2609215" h="142240">
                <a:moveTo>
                  <a:pt x="2609088" y="0"/>
                </a:moveTo>
                <a:lnTo>
                  <a:pt x="0" y="0"/>
                </a:lnTo>
                <a:lnTo>
                  <a:pt x="0" y="141732"/>
                </a:lnTo>
                <a:lnTo>
                  <a:pt x="2609088" y="141732"/>
                </a:lnTo>
                <a:lnTo>
                  <a:pt x="2609088" y="0"/>
                </a:lnTo>
                <a:close/>
              </a:path>
            </a:pathLst>
          </a:custGeom>
          <a:solidFill>
            <a:srgbClr val="ED8E8E"/>
          </a:solidFill>
        </p:spPr>
        <p:txBody>
          <a:bodyPr wrap="square" lIns="0" tIns="0" rIns="0" bIns="0" rtlCol="0"/>
          <a:lstStyle/>
          <a:p>
            <a:endParaRPr/>
          </a:p>
        </p:txBody>
      </p:sp>
      <p:sp>
        <p:nvSpPr>
          <p:cNvPr id="42" name="object 42"/>
          <p:cNvSpPr txBox="1"/>
          <p:nvPr/>
        </p:nvSpPr>
        <p:spPr>
          <a:xfrm>
            <a:off x="4017010" y="8198463"/>
            <a:ext cx="769312" cy="175048"/>
          </a:xfrm>
          <a:prstGeom prst="rect">
            <a:avLst/>
          </a:prstGeom>
        </p:spPr>
        <p:txBody>
          <a:bodyPr vert="horz" wrap="square" lIns="0" tIns="13335" rIns="0" bIns="0" rtlCol="0">
            <a:spAutoFit/>
          </a:bodyPr>
          <a:lstStyle/>
          <a:p>
            <a:pPr marL="12700">
              <a:lnSpc>
                <a:spcPct val="100000"/>
              </a:lnSpc>
              <a:spcBef>
                <a:spcPts val="105"/>
              </a:spcBef>
            </a:pPr>
            <a:r>
              <a:rPr lang="ru-RU" sz="1050" dirty="0" smtClean="0">
                <a:solidFill>
                  <a:srgbClr val="404040"/>
                </a:solidFill>
                <a:latin typeface="Calibri"/>
                <a:cs typeface="Calibri"/>
              </a:rPr>
              <a:t>            2170,0</a:t>
            </a:r>
            <a:endParaRPr sz="1050">
              <a:latin typeface="Calibri"/>
              <a:cs typeface="Calibri"/>
            </a:endParaRPr>
          </a:p>
        </p:txBody>
      </p:sp>
      <p:sp>
        <p:nvSpPr>
          <p:cNvPr id="43" name="object 43"/>
          <p:cNvSpPr txBox="1"/>
          <p:nvPr/>
        </p:nvSpPr>
        <p:spPr>
          <a:xfrm>
            <a:off x="4280662" y="7801848"/>
            <a:ext cx="531495" cy="411010"/>
          </a:xfrm>
          <a:prstGeom prst="rect">
            <a:avLst/>
          </a:prstGeom>
        </p:spPr>
        <p:txBody>
          <a:bodyPr vert="horz" wrap="square" lIns="0" tIns="48895" rIns="0" bIns="0" rtlCol="0">
            <a:spAutoFit/>
          </a:bodyPr>
          <a:lstStyle/>
          <a:p>
            <a:pPr marL="12700">
              <a:lnSpc>
                <a:spcPct val="100000"/>
              </a:lnSpc>
              <a:spcBef>
                <a:spcPts val="385"/>
              </a:spcBef>
            </a:pPr>
            <a:endParaRPr sz="1050">
              <a:latin typeface="Calibri"/>
              <a:cs typeface="Calibri"/>
            </a:endParaRPr>
          </a:p>
          <a:p>
            <a:pPr marL="76200">
              <a:lnSpc>
                <a:spcPct val="100000"/>
              </a:lnSpc>
              <a:spcBef>
                <a:spcPts val="290"/>
              </a:spcBef>
            </a:pPr>
            <a:r>
              <a:rPr lang="ru-RU" sz="1050" dirty="0" smtClean="0">
                <a:solidFill>
                  <a:srgbClr val="404040"/>
                </a:solidFill>
                <a:latin typeface="Calibri"/>
                <a:cs typeface="Calibri"/>
              </a:rPr>
              <a:t>2170,0</a:t>
            </a:r>
            <a:endParaRPr sz="1050">
              <a:latin typeface="Calibri"/>
              <a:cs typeface="Calibri"/>
            </a:endParaRPr>
          </a:p>
        </p:txBody>
      </p:sp>
      <p:sp>
        <p:nvSpPr>
          <p:cNvPr id="45" name="object 45"/>
          <p:cNvSpPr txBox="1"/>
          <p:nvPr/>
        </p:nvSpPr>
        <p:spPr>
          <a:xfrm>
            <a:off x="1007466" y="7796690"/>
            <a:ext cx="628015" cy="988732"/>
          </a:xfrm>
          <a:prstGeom prst="rect">
            <a:avLst/>
          </a:prstGeom>
        </p:spPr>
        <p:txBody>
          <a:bodyPr vert="horz" wrap="square" lIns="0" tIns="39370" rIns="0" bIns="0" rtlCol="0">
            <a:spAutoFit/>
          </a:bodyPr>
          <a:lstStyle/>
          <a:p>
            <a:pPr marL="12700">
              <a:lnSpc>
                <a:spcPct val="100000"/>
              </a:lnSpc>
              <a:spcBef>
                <a:spcPts val="310"/>
              </a:spcBef>
            </a:pPr>
            <a:endParaRPr sz="1100">
              <a:latin typeface="Calibri"/>
              <a:cs typeface="Calibri"/>
            </a:endParaRPr>
          </a:p>
          <a:p>
            <a:pPr marL="12700">
              <a:lnSpc>
                <a:spcPct val="100000"/>
              </a:lnSpc>
              <a:spcBef>
                <a:spcPts val="215"/>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dirty="0">
                <a:solidFill>
                  <a:srgbClr val="585858"/>
                </a:solidFill>
                <a:latin typeface="Calibri"/>
                <a:cs typeface="Calibri"/>
              </a:rPr>
              <a:t>план</a:t>
            </a:r>
            <a:endParaRPr sz="1100">
              <a:latin typeface="Calibri"/>
              <a:cs typeface="Calibri"/>
            </a:endParaRPr>
          </a:p>
          <a:p>
            <a:pPr marL="12700">
              <a:lnSpc>
                <a:spcPct val="100000"/>
              </a:lnSpc>
              <a:spcBef>
                <a:spcPts val="215"/>
              </a:spcBef>
            </a:pPr>
            <a:r>
              <a:rPr sz="1100" smtClean="0">
                <a:solidFill>
                  <a:srgbClr val="585858"/>
                </a:solidFill>
                <a:latin typeface="Calibri"/>
                <a:cs typeface="Calibri"/>
              </a:rPr>
              <a:t>202</a:t>
            </a:r>
            <a:r>
              <a:rPr lang="ru-RU" sz="1100" dirty="0" smtClean="0">
                <a:solidFill>
                  <a:srgbClr val="585858"/>
                </a:solidFill>
                <a:latin typeface="Calibri"/>
                <a:cs typeface="Calibri"/>
              </a:rPr>
              <a:t>1</a:t>
            </a:r>
            <a:r>
              <a:rPr sz="1100" spc="-20" smtClean="0">
                <a:solidFill>
                  <a:srgbClr val="585858"/>
                </a:solidFill>
                <a:latin typeface="Calibri"/>
                <a:cs typeface="Calibri"/>
              </a:rPr>
              <a:t> </a:t>
            </a:r>
            <a:r>
              <a:rPr sz="1100" spc="-5" dirty="0">
                <a:solidFill>
                  <a:srgbClr val="585858"/>
                </a:solidFill>
                <a:latin typeface="Calibri"/>
                <a:cs typeface="Calibri"/>
              </a:rPr>
              <a:t>ф</a:t>
            </a:r>
            <a:r>
              <a:rPr sz="1100" dirty="0">
                <a:solidFill>
                  <a:srgbClr val="585858"/>
                </a:solidFill>
                <a:latin typeface="Calibri"/>
                <a:cs typeface="Calibri"/>
              </a:rPr>
              <a:t>акт</a:t>
            </a:r>
            <a:endParaRPr sz="1100">
              <a:latin typeface="Calibri"/>
              <a:cs typeface="Calibri"/>
            </a:endParaRPr>
          </a:p>
          <a:p>
            <a:pPr marL="12700">
              <a:lnSpc>
                <a:spcPct val="100000"/>
              </a:lnSpc>
              <a:spcBef>
                <a:spcPts val="215"/>
              </a:spcBef>
            </a:pPr>
            <a:endParaRPr sz="1100">
              <a:latin typeface="Calibri"/>
              <a:cs typeface="Calibri"/>
            </a:endParaRPr>
          </a:p>
          <a:p>
            <a:pPr marL="12700">
              <a:lnSpc>
                <a:spcPct val="100000"/>
              </a:lnSpc>
              <a:spcBef>
                <a:spcPts val="215"/>
              </a:spcBef>
            </a:pPr>
            <a:endParaRPr sz="1100">
              <a:latin typeface="Calibri"/>
              <a:cs typeface="Calibri"/>
            </a:endParaRPr>
          </a:p>
        </p:txBody>
      </p:sp>
      <p:sp>
        <p:nvSpPr>
          <p:cNvPr id="46" name="object 46"/>
          <p:cNvSpPr/>
          <p:nvPr/>
        </p:nvSpPr>
        <p:spPr>
          <a:xfrm>
            <a:off x="909827" y="8069229"/>
            <a:ext cx="76200" cy="70338"/>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ED8E8E"/>
          </a:solidFill>
        </p:spPr>
        <p:txBody>
          <a:bodyPr wrap="square" lIns="0" tIns="0" rIns="0" bIns="0" rtlCol="0"/>
          <a:lstStyle/>
          <a:p>
            <a:endParaRPr/>
          </a:p>
        </p:txBody>
      </p:sp>
      <p:sp>
        <p:nvSpPr>
          <p:cNvPr id="47" name="object 47"/>
          <p:cNvSpPr/>
          <p:nvPr/>
        </p:nvSpPr>
        <p:spPr>
          <a:xfrm>
            <a:off x="909827" y="8249294"/>
            <a:ext cx="76200" cy="70338"/>
          </a:xfrm>
          <a:custGeom>
            <a:avLst/>
            <a:gdLst/>
            <a:ahLst/>
            <a:cxnLst/>
            <a:rect l="l" t="t" r="r" b="b"/>
            <a:pathLst>
              <a:path w="76200" h="76200">
                <a:moveTo>
                  <a:pt x="76200" y="0"/>
                </a:moveTo>
                <a:lnTo>
                  <a:pt x="0" y="0"/>
                </a:lnTo>
                <a:lnTo>
                  <a:pt x="0" y="76199"/>
                </a:lnTo>
                <a:lnTo>
                  <a:pt x="76200" y="76199"/>
                </a:lnTo>
                <a:lnTo>
                  <a:pt x="76200" y="0"/>
                </a:lnTo>
                <a:close/>
              </a:path>
            </a:pathLst>
          </a:custGeom>
          <a:solidFill>
            <a:srgbClr val="92D050"/>
          </a:solid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522732" y="665401"/>
            <a:ext cx="5807075" cy="0"/>
          </a:xfrm>
          <a:custGeom>
            <a:avLst/>
            <a:gdLst/>
            <a:ahLst/>
            <a:cxnLst/>
            <a:rect l="l" t="t" r="r" b="b"/>
            <a:pathLst>
              <a:path w="5807075">
                <a:moveTo>
                  <a:pt x="0" y="0"/>
                </a:moveTo>
                <a:lnTo>
                  <a:pt x="5806567" y="0"/>
                </a:lnTo>
              </a:path>
            </a:pathLst>
          </a:custGeom>
          <a:ln w="6096">
            <a:solidFill>
              <a:srgbClr val="25A15C"/>
            </a:solidFill>
          </a:ln>
        </p:spPr>
        <p:txBody>
          <a:bodyPr wrap="square" lIns="0" tIns="0" rIns="0" bIns="0" rtlCol="0"/>
          <a:lstStyle/>
          <a:p>
            <a:endParaRPr/>
          </a:p>
        </p:txBody>
      </p:sp>
      <p:sp>
        <p:nvSpPr>
          <p:cNvPr id="9" name="object 9"/>
          <p:cNvSpPr txBox="1"/>
          <p:nvPr/>
        </p:nvSpPr>
        <p:spPr>
          <a:xfrm>
            <a:off x="572517" y="357671"/>
            <a:ext cx="5785441" cy="10328468"/>
          </a:xfrm>
          <a:prstGeom prst="rect">
            <a:avLst/>
          </a:prstGeom>
        </p:spPr>
        <p:txBody>
          <a:bodyPr vert="horz" wrap="square" lIns="0" tIns="12700" rIns="0" bIns="0" rtlCol="0">
            <a:spAutoFit/>
          </a:bodyPr>
          <a:lstStyle/>
          <a:p>
            <a:pPr marL="12700">
              <a:lnSpc>
                <a:spcPct val="100000"/>
              </a:lnSpc>
              <a:spcBef>
                <a:spcPts val="100"/>
              </a:spcBef>
            </a:pPr>
            <a:endParaRPr sz="1400">
              <a:latin typeface="Calibri"/>
              <a:cs typeface="Calibri"/>
            </a:endParaRPr>
          </a:p>
          <a:p>
            <a:pPr>
              <a:lnSpc>
                <a:spcPct val="100000"/>
              </a:lnSpc>
            </a:pPr>
            <a:endParaRPr sz="1400">
              <a:latin typeface="Calibri"/>
              <a:cs typeface="Calibri"/>
            </a:endParaRPr>
          </a:p>
          <a:p>
            <a:pPr>
              <a:lnSpc>
                <a:spcPct val="100000"/>
              </a:lnSpc>
              <a:spcBef>
                <a:spcPts val="55"/>
              </a:spcBef>
            </a:pPr>
            <a:endParaRPr sz="1250">
              <a:latin typeface="Calibri"/>
              <a:cs typeface="Calibri"/>
            </a:endParaRPr>
          </a:p>
          <a:p>
            <a:pPr marL="1006475">
              <a:lnSpc>
                <a:spcPct val="100000"/>
              </a:lnSpc>
            </a:pPr>
            <a:r>
              <a:rPr sz="2000" b="1" spc="-5" dirty="0">
                <a:solidFill>
                  <a:srgbClr val="1F3863"/>
                </a:solidFill>
                <a:latin typeface="Calibri"/>
                <a:cs typeface="Calibri"/>
              </a:rPr>
              <a:t>Общественно</a:t>
            </a:r>
            <a:r>
              <a:rPr sz="2000" b="1" spc="-75" dirty="0">
                <a:solidFill>
                  <a:srgbClr val="1F3863"/>
                </a:solidFill>
                <a:latin typeface="Calibri"/>
                <a:cs typeface="Calibri"/>
              </a:rPr>
              <a:t> </a:t>
            </a:r>
            <a:r>
              <a:rPr sz="2000" b="1" dirty="0">
                <a:solidFill>
                  <a:srgbClr val="1F3863"/>
                </a:solidFill>
                <a:latin typeface="Calibri"/>
                <a:cs typeface="Calibri"/>
              </a:rPr>
              <a:t>значимые</a:t>
            </a:r>
            <a:r>
              <a:rPr sz="2000" b="1" spc="-45" dirty="0">
                <a:solidFill>
                  <a:srgbClr val="1F3863"/>
                </a:solidFill>
                <a:latin typeface="Calibri"/>
                <a:cs typeface="Calibri"/>
              </a:rPr>
              <a:t> </a:t>
            </a:r>
            <a:r>
              <a:rPr sz="2000" b="1" dirty="0">
                <a:solidFill>
                  <a:srgbClr val="1F3863"/>
                </a:solidFill>
                <a:latin typeface="Calibri"/>
                <a:cs typeface="Calibri"/>
              </a:rPr>
              <a:t>проекты</a:t>
            </a:r>
            <a:endParaRPr sz="2000">
              <a:latin typeface="Calibri"/>
              <a:cs typeface="Calibri"/>
            </a:endParaRPr>
          </a:p>
          <a:p>
            <a:pPr marL="27305">
              <a:lnSpc>
                <a:spcPct val="100000"/>
              </a:lnSpc>
              <a:spcBef>
                <a:spcPts val="1785"/>
              </a:spcBef>
            </a:pPr>
            <a:r>
              <a:rPr sz="1400" b="1" spc="-5" dirty="0">
                <a:solidFill>
                  <a:srgbClr val="3A3838"/>
                </a:solidFill>
                <a:latin typeface="Calibri"/>
                <a:cs typeface="Calibri"/>
              </a:rPr>
              <a:t>Сроки</a:t>
            </a:r>
            <a:r>
              <a:rPr sz="1400" b="1" spc="-50" dirty="0">
                <a:solidFill>
                  <a:srgbClr val="3A3838"/>
                </a:solidFill>
                <a:latin typeface="Calibri"/>
                <a:cs typeface="Calibri"/>
              </a:rPr>
              <a:t> </a:t>
            </a:r>
            <a:r>
              <a:rPr sz="1400" b="1" dirty="0">
                <a:solidFill>
                  <a:srgbClr val="3A3838"/>
                </a:solidFill>
                <a:latin typeface="Calibri"/>
                <a:cs typeface="Calibri"/>
              </a:rPr>
              <a:t>реализации</a:t>
            </a:r>
            <a:r>
              <a:rPr sz="1400" b="1" spc="-45" dirty="0">
                <a:solidFill>
                  <a:srgbClr val="3A3838"/>
                </a:solidFill>
                <a:latin typeface="Calibri"/>
                <a:cs typeface="Calibri"/>
              </a:rPr>
              <a:t> </a:t>
            </a:r>
            <a:r>
              <a:rPr sz="1400" b="1" spc="-5" dirty="0">
                <a:solidFill>
                  <a:srgbClr val="3A3838"/>
                </a:solidFill>
                <a:latin typeface="Calibri"/>
                <a:cs typeface="Calibri"/>
              </a:rPr>
              <a:t>проектов</a:t>
            </a:r>
            <a:r>
              <a:rPr sz="1400" b="1" spc="-10" dirty="0">
                <a:solidFill>
                  <a:srgbClr val="3A3838"/>
                </a:solidFill>
                <a:latin typeface="Calibri"/>
                <a:cs typeface="Calibri"/>
              </a:rPr>
              <a:t> </a:t>
            </a:r>
            <a:r>
              <a:rPr sz="1400" b="1">
                <a:solidFill>
                  <a:srgbClr val="3A3838"/>
                </a:solidFill>
                <a:latin typeface="Calibri"/>
                <a:cs typeface="Calibri"/>
              </a:rPr>
              <a:t>–</a:t>
            </a:r>
            <a:r>
              <a:rPr sz="1400" b="1" spc="-30">
                <a:solidFill>
                  <a:srgbClr val="3A3838"/>
                </a:solidFill>
                <a:latin typeface="Calibri"/>
                <a:cs typeface="Calibri"/>
              </a:rPr>
              <a:t> </a:t>
            </a:r>
            <a:r>
              <a:rPr sz="1400" b="1" spc="-5" smtClean="0">
                <a:solidFill>
                  <a:srgbClr val="3A3838"/>
                </a:solidFill>
                <a:latin typeface="Calibri"/>
                <a:cs typeface="Calibri"/>
              </a:rPr>
              <a:t>202</a:t>
            </a:r>
            <a:r>
              <a:rPr lang="en-US" sz="1400" b="1" spc="-5" dirty="0" smtClean="0">
                <a:solidFill>
                  <a:srgbClr val="3A3838"/>
                </a:solidFill>
                <a:latin typeface="Calibri"/>
                <a:cs typeface="Calibri"/>
              </a:rPr>
              <a:t>1</a:t>
            </a:r>
            <a:r>
              <a:rPr sz="1400" b="1" spc="-5" smtClean="0">
                <a:solidFill>
                  <a:srgbClr val="3A3838"/>
                </a:solidFill>
                <a:latin typeface="Calibri"/>
                <a:cs typeface="Calibri"/>
              </a:rPr>
              <a:t> </a:t>
            </a:r>
            <a:r>
              <a:rPr sz="1400" b="1" spc="-20" smtClean="0">
                <a:solidFill>
                  <a:srgbClr val="3A3838"/>
                </a:solidFill>
                <a:latin typeface="Calibri"/>
                <a:cs typeface="Calibri"/>
              </a:rPr>
              <a:t>год</a:t>
            </a:r>
            <a:endParaRPr lang="ru-RU" sz="1400" b="1" spc="-20" dirty="0" smtClean="0">
              <a:solidFill>
                <a:srgbClr val="3A3838"/>
              </a:solidFill>
              <a:latin typeface="Calibri"/>
              <a:cs typeface="Calibri"/>
            </a:endParaRPr>
          </a:p>
          <a:p>
            <a:pPr marL="27305" algn="just">
              <a:spcBef>
                <a:spcPts val="600"/>
              </a:spcBef>
            </a:pPr>
            <a:r>
              <a:rPr lang="ru-RU" sz="1200" spc="-20" dirty="0" smtClean="0">
                <a:solidFill>
                  <a:srgbClr val="3A3838"/>
                </a:solidFill>
                <a:latin typeface="Calibri"/>
                <a:cs typeface="Calibri"/>
              </a:rPr>
              <a:t>      На капитальный ремонт и ремонт автомобильных дорог общего пользования населенных пунктов за счет средств местного бюджета по плану и фактически направлено средств в объеме 86 101,50 рублей, исполнение 100 процентов.</a:t>
            </a:r>
          </a:p>
          <a:p>
            <a:pPr marL="27305" algn="just">
              <a:spcBef>
                <a:spcPts val="600"/>
              </a:spcBef>
            </a:pPr>
            <a:r>
              <a:rPr lang="ru-RU" sz="1200" spc="-20" smtClean="0">
                <a:solidFill>
                  <a:srgbClr val="3A3838"/>
                </a:solidFill>
                <a:latin typeface="Calibri"/>
                <a:cs typeface="Calibri"/>
              </a:rPr>
              <a:t>       Осуществлены </a:t>
            </a:r>
            <a:r>
              <a:rPr lang="ru-RU" sz="1200" spc="-20" dirty="0" smtClean="0">
                <a:solidFill>
                  <a:srgbClr val="3A3838"/>
                </a:solidFill>
                <a:latin typeface="Calibri"/>
                <a:cs typeface="Calibri"/>
              </a:rPr>
              <a:t>следующие мероприятия:</a:t>
            </a:r>
          </a:p>
          <a:p>
            <a:pPr marL="27305" algn="just">
              <a:spcBef>
                <a:spcPts val="600"/>
              </a:spcBef>
            </a:pPr>
            <a:r>
              <a:rPr lang="ru-RU" sz="1200" spc="-20" smtClean="0">
                <a:solidFill>
                  <a:srgbClr val="3A3838"/>
                </a:solidFill>
                <a:latin typeface="Calibri"/>
                <a:cs typeface="Calibri"/>
              </a:rPr>
              <a:t>- отсыпка </a:t>
            </a:r>
            <a:r>
              <a:rPr lang="ru-RU" sz="1200" spc="-20" dirty="0" smtClean="0">
                <a:solidFill>
                  <a:srgbClr val="3A3838"/>
                </a:solidFill>
                <a:latin typeface="Calibri"/>
                <a:cs typeface="Calibri"/>
              </a:rPr>
              <a:t>участка автодороги ул. Восточная с. </a:t>
            </a:r>
            <a:r>
              <a:rPr lang="ru-RU" sz="1200" spc="-20" dirty="0" err="1" smtClean="0">
                <a:solidFill>
                  <a:srgbClr val="3A3838"/>
                </a:solidFill>
                <a:latin typeface="Calibri"/>
                <a:cs typeface="Calibri"/>
              </a:rPr>
              <a:t>Новосысоевка</a:t>
            </a:r>
            <a:r>
              <a:rPr lang="ru-RU" sz="1200" spc="-20" dirty="0" smtClean="0">
                <a:solidFill>
                  <a:srgbClr val="3A3838"/>
                </a:solidFill>
                <a:latin typeface="Calibri"/>
                <a:cs typeface="Calibri"/>
              </a:rPr>
              <a:t> песчано-гравийной смесью – 27 000,00 рублей;</a:t>
            </a:r>
          </a:p>
          <a:p>
            <a:pPr marL="27305" algn="just">
              <a:spcBef>
                <a:spcPts val="600"/>
              </a:spcBef>
              <a:buFontTx/>
              <a:buChar char="-"/>
            </a:pPr>
            <a:r>
              <a:rPr lang="ru-RU" sz="1200" spc="-20" smtClean="0">
                <a:solidFill>
                  <a:srgbClr val="3A3838"/>
                </a:solidFill>
                <a:latin typeface="Calibri"/>
                <a:cs typeface="Calibri"/>
              </a:rPr>
              <a:t> ямочный </a:t>
            </a:r>
            <a:r>
              <a:rPr lang="ru-RU" sz="1200" spc="-20" dirty="0" smtClean="0">
                <a:solidFill>
                  <a:srgbClr val="3A3838"/>
                </a:solidFill>
                <a:latin typeface="Calibri"/>
                <a:cs typeface="Calibri"/>
              </a:rPr>
              <a:t>ремонт дорог на территории </a:t>
            </a:r>
            <a:r>
              <a:rPr lang="ru-RU" sz="1200" spc="-20" dirty="0" err="1" smtClean="0">
                <a:solidFill>
                  <a:srgbClr val="3A3838"/>
                </a:solidFill>
                <a:latin typeface="Calibri"/>
                <a:cs typeface="Calibri"/>
              </a:rPr>
              <a:t>Яковлевского</a:t>
            </a:r>
            <a:r>
              <a:rPr lang="ru-RU" sz="1200" spc="-20" dirty="0" smtClean="0">
                <a:solidFill>
                  <a:srgbClr val="3A3838"/>
                </a:solidFill>
                <a:latin typeface="Calibri"/>
                <a:cs typeface="Calibri"/>
              </a:rPr>
              <a:t> района – 59 101,50 рублей.</a:t>
            </a:r>
          </a:p>
          <a:p>
            <a:pPr marL="27305" algn="just">
              <a:spcBef>
                <a:spcPts val="600"/>
              </a:spcBef>
            </a:pPr>
            <a:r>
              <a:rPr lang="ru-RU" sz="1200" spc="-20" smtClean="0">
                <a:solidFill>
                  <a:srgbClr val="3A3838"/>
                </a:solidFill>
                <a:latin typeface="Calibri"/>
                <a:cs typeface="Calibri"/>
              </a:rPr>
              <a:t>        Средства </a:t>
            </a:r>
            <a:r>
              <a:rPr lang="ru-RU" sz="1200" spc="-20" dirty="0" smtClean="0">
                <a:solidFill>
                  <a:srgbClr val="3A3838"/>
                </a:solidFill>
                <a:latin typeface="Calibri"/>
                <a:cs typeface="Calibri"/>
              </a:rPr>
              <a:t>субсидии из краевого бюджета на капитальный ремонт и ремонт автомобильных дорог общего пользования населенных пунктов поступили и исполнены в объеме утвержденного плана 10 000 000,00 рублей.</a:t>
            </a:r>
          </a:p>
          <a:p>
            <a:pPr marL="27305" algn="just">
              <a:spcBef>
                <a:spcPts val="600"/>
              </a:spcBef>
            </a:pPr>
            <a:r>
              <a:rPr lang="ru-RU" sz="1200" spc="-20" dirty="0" smtClean="0">
                <a:solidFill>
                  <a:srgbClr val="3A3838"/>
                </a:solidFill>
                <a:latin typeface="Calibri"/>
                <a:cs typeface="Calibri"/>
              </a:rPr>
              <a:t>Ремонт автомобильных дорог на территории сел района осуществляли два исполнителя.</a:t>
            </a:r>
          </a:p>
          <a:p>
            <a:pPr marL="27305" algn="just">
              <a:spcBef>
                <a:spcPts val="600"/>
              </a:spcBef>
            </a:pPr>
            <a:r>
              <a:rPr lang="ru-RU" sz="1200" spc="-20" smtClean="0">
                <a:solidFill>
                  <a:srgbClr val="3A3838"/>
                </a:solidFill>
                <a:latin typeface="Calibri"/>
                <a:cs typeface="Calibri"/>
              </a:rPr>
              <a:t>        ИП </a:t>
            </a:r>
            <a:r>
              <a:rPr lang="ru-RU" sz="1200" spc="-20" dirty="0" err="1" smtClean="0">
                <a:solidFill>
                  <a:srgbClr val="3A3838"/>
                </a:solidFill>
                <a:latin typeface="Calibri"/>
                <a:cs typeface="Calibri"/>
              </a:rPr>
              <a:t>Слинченко</a:t>
            </a:r>
            <a:r>
              <a:rPr lang="ru-RU" sz="1200" spc="-20" dirty="0" smtClean="0">
                <a:solidFill>
                  <a:srgbClr val="3A3838"/>
                </a:solidFill>
                <a:latin typeface="Calibri"/>
                <a:cs typeface="Calibri"/>
              </a:rPr>
              <a:t> С.А. выполнены работы на территории </a:t>
            </a:r>
            <a:r>
              <a:rPr lang="ru-RU" sz="1200" spc="-20" dirty="0" err="1" smtClean="0">
                <a:solidFill>
                  <a:srgbClr val="3A3838"/>
                </a:solidFill>
                <a:latin typeface="Calibri"/>
                <a:cs typeface="Calibri"/>
              </a:rPr>
              <a:t>Варфоломеевского</a:t>
            </a:r>
            <a:r>
              <a:rPr lang="ru-RU" sz="1200" spc="-20" dirty="0" smtClean="0">
                <a:solidFill>
                  <a:srgbClr val="3A3838"/>
                </a:solidFill>
                <a:latin typeface="Calibri"/>
                <a:cs typeface="Calibri"/>
              </a:rPr>
              <a:t> сельского поселения, Покровского сельского поселения, </a:t>
            </a:r>
            <a:r>
              <a:rPr lang="ru-RU" sz="1200" spc="-20" err="1" smtClean="0">
                <a:solidFill>
                  <a:srgbClr val="3A3838"/>
                </a:solidFill>
                <a:latin typeface="Calibri"/>
                <a:cs typeface="Calibri"/>
              </a:rPr>
              <a:t>Новосысоевского</a:t>
            </a:r>
            <a:r>
              <a:rPr lang="ru-RU" sz="1200" spc="-20" smtClean="0">
                <a:solidFill>
                  <a:srgbClr val="3A3838"/>
                </a:solidFill>
                <a:latin typeface="Calibri"/>
                <a:cs typeface="Calibri"/>
              </a:rPr>
              <a:t> поселения, Яковлевского сельского поселения, Яблоновского сельского поселения, на общую сумму 8 799 685,75 рублей.</a:t>
            </a:r>
          </a:p>
          <a:p>
            <a:pPr marL="27305" algn="just">
              <a:spcBef>
                <a:spcPts val="600"/>
              </a:spcBef>
            </a:pPr>
            <a:r>
              <a:rPr lang="ru-RU" sz="1200" spc="-20" smtClean="0">
                <a:solidFill>
                  <a:srgbClr val="3A3838"/>
                </a:solidFill>
                <a:latin typeface="Calibri"/>
                <a:cs typeface="Calibri"/>
              </a:rPr>
              <a:t>        ИП Сауленко Е.А. произведен ремонт автодорог села Яковлевка (ул. Липецкая, ул. Советская, ул. Киевская); села Лазаревка (ул. Центральная) - 815 148,43 рублей. А также ремонт автодороги с. Новосысоевка (пер.Заводской)- 385 165,82 рублей.</a:t>
            </a:r>
          </a:p>
          <a:p>
            <a:pPr marL="27305" algn="just">
              <a:spcBef>
                <a:spcPts val="600"/>
              </a:spcBef>
            </a:pPr>
            <a:r>
              <a:rPr lang="ru-RU" sz="1200" spc="-20" smtClean="0">
                <a:solidFill>
                  <a:srgbClr val="3A3838"/>
                </a:solidFill>
                <a:latin typeface="Calibri"/>
                <a:cs typeface="Calibri"/>
              </a:rPr>
              <a:t>       Софинансирование средств субсидии в соответствии с соглашением на капитальный ремонт и ремонт  автомобильных дорог общего пользования населенных пунктов исполгнено исполнено в размере 101 010,12 рублей по плану и фактически.</a:t>
            </a:r>
          </a:p>
          <a:p>
            <a:pPr indent="265113" algn="just">
              <a:lnSpc>
                <a:spcPct val="100000"/>
              </a:lnSpc>
            </a:pPr>
            <a:r>
              <a:rPr lang="ru-RU" sz="1200" spc="-20" smtClean="0">
                <a:solidFill>
                  <a:srgbClr val="3A3838"/>
                </a:solidFill>
                <a:latin typeface="Calibri"/>
                <a:cs typeface="Calibri"/>
              </a:rPr>
              <a:t>Исполнены расходы по ремонту автомобильных дорог на территории Яковлевского района. На сумму 88 885,74 рублей профинансированы выполненные работы ИП Слипченко С.А. ИП Сауленко Е.А. произведен ремонт автодорог села Яковлевка и села Новосысоевка  на сумму 12 124,38 рублей. Общая протяженность отремонтированных дорог за отчетный период составила 5,23 км. </a:t>
            </a:r>
          </a:p>
          <a:p>
            <a:pPr indent="265113" algn="just">
              <a:lnSpc>
                <a:spcPct val="100000"/>
              </a:lnSpc>
              <a:tabLst>
                <a:tab pos="265113" algn="l"/>
                <a:tab pos="628650" algn="l"/>
              </a:tabLst>
            </a:pPr>
            <a:r>
              <a:rPr lang="ru-RU" sz="1200" spc="-20" smtClean="0">
                <a:solidFill>
                  <a:srgbClr val="3A3838"/>
                </a:solidFill>
                <a:latin typeface="Calibri"/>
                <a:cs typeface="Calibri"/>
              </a:rPr>
              <a:t>Кассовые расходы на реализацию отдельного мероприятия «Приобретение дорожной техники, оборудования (приборов и устройств)» соответствуют плановым назначениям – 250 000 рублей, исполнение 100%. Администрацией Яковлевского муниципального района приобретена косилка дисковая КДН-210 (ООО «Дальневосточный автоцентр»).</a:t>
            </a:r>
          </a:p>
          <a:p>
            <a:pPr marL="27305" algn="just">
              <a:spcBef>
                <a:spcPts val="600"/>
              </a:spcBef>
            </a:pPr>
            <a:endParaRPr lang="ru-RU" sz="1200" spc="-20" smtClean="0">
              <a:solidFill>
                <a:srgbClr val="3A3838"/>
              </a:solidFill>
              <a:latin typeface="Calibri"/>
              <a:cs typeface="Calibri"/>
            </a:endParaRPr>
          </a:p>
          <a:p>
            <a:pPr marL="27305" algn="just">
              <a:spcBef>
                <a:spcPts val="600"/>
              </a:spcBef>
            </a:pPr>
            <a:endParaRPr lang="ru-RU" sz="1200" spc="-20" smtClean="0">
              <a:solidFill>
                <a:srgbClr val="3A3838"/>
              </a:solidFill>
              <a:latin typeface="Calibri"/>
              <a:cs typeface="Calibri"/>
            </a:endParaRPr>
          </a:p>
          <a:p>
            <a:pPr marL="27305" algn="just">
              <a:spcBef>
                <a:spcPts val="600"/>
              </a:spcBef>
            </a:pPr>
            <a:r>
              <a:rPr lang="ru-RU" sz="1200" spc="-20" smtClean="0">
                <a:solidFill>
                  <a:srgbClr val="3A3838"/>
                </a:solidFill>
                <a:latin typeface="Calibri"/>
                <a:cs typeface="Calibri"/>
              </a:rPr>
              <a:t>        </a:t>
            </a:r>
            <a:endParaRPr lang="ru-RU" sz="1200" spc="-20" dirty="0" smtClean="0">
              <a:solidFill>
                <a:srgbClr val="3A3838"/>
              </a:solidFill>
              <a:latin typeface="Calibri"/>
              <a:cs typeface="Calibri"/>
            </a:endParaRPr>
          </a:p>
          <a:p>
            <a:pPr marL="27305" algn="just">
              <a:spcBef>
                <a:spcPts val="1785"/>
              </a:spcBef>
            </a:pPr>
            <a:endParaRPr lang="ru-RU" sz="1200" spc="-20" dirty="0" smtClean="0">
              <a:solidFill>
                <a:srgbClr val="3A3838"/>
              </a:solidFill>
              <a:latin typeface="Calibri"/>
              <a:cs typeface="Calibri"/>
            </a:endParaRPr>
          </a:p>
          <a:p>
            <a:pPr marL="27305" algn="just">
              <a:spcBef>
                <a:spcPts val="1785"/>
              </a:spcBef>
            </a:pPr>
            <a:endParaRPr lang="ru-RU" sz="1200" spc="-20" dirty="0" smtClean="0">
              <a:solidFill>
                <a:srgbClr val="3A3838"/>
              </a:solidFill>
              <a:latin typeface="Calibri"/>
              <a:cs typeface="Calibri"/>
            </a:endParaRPr>
          </a:p>
          <a:p>
            <a:pPr marL="27305" algn="just">
              <a:spcBef>
                <a:spcPts val="1785"/>
              </a:spcBef>
            </a:pPr>
            <a:endParaRPr lang="ru-RU" sz="1200" spc="-20" dirty="0" smtClean="0">
              <a:solidFill>
                <a:srgbClr val="3A3838"/>
              </a:solidFill>
              <a:latin typeface="Calibri"/>
              <a:cs typeface="Calibri"/>
            </a:endParaRPr>
          </a:p>
          <a:p>
            <a:pPr marL="27305">
              <a:lnSpc>
                <a:spcPct val="100000"/>
              </a:lnSpc>
              <a:spcBef>
                <a:spcPts val="1785"/>
              </a:spcBef>
            </a:pPr>
            <a:endParaRPr lang="en-US" sz="1400" spc="-20" dirty="0" smtClean="0">
              <a:solidFill>
                <a:srgbClr val="3A3838"/>
              </a:solidFill>
              <a:latin typeface="Calibri"/>
              <a:cs typeface="Calibri"/>
            </a:endParaRPr>
          </a:p>
          <a:p>
            <a:pPr marL="27305">
              <a:lnSpc>
                <a:spcPct val="100000"/>
              </a:lnSpc>
              <a:spcBef>
                <a:spcPts val="1785"/>
              </a:spcBef>
            </a:pPr>
            <a:endParaRPr sz="14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572517" y="357671"/>
            <a:ext cx="5785441" cy="2141612"/>
          </a:xfrm>
          <a:prstGeom prst="rect">
            <a:avLst/>
          </a:prstGeom>
        </p:spPr>
        <p:txBody>
          <a:bodyPr vert="horz" wrap="square" lIns="0" tIns="12700" rIns="0" bIns="0" rtlCol="0">
            <a:spAutoFit/>
          </a:bodyPr>
          <a:lstStyle/>
          <a:p>
            <a:pPr marL="12700">
              <a:lnSpc>
                <a:spcPct val="100000"/>
              </a:lnSpc>
              <a:spcBef>
                <a:spcPts val="100"/>
              </a:spcBef>
            </a:pPr>
            <a:endParaRPr sz="1400">
              <a:latin typeface="Calibri"/>
              <a:cs typeface="Calibri"/>
            </a:endParaRPr>
          </a:p>
          <a:p>
            <a:pPr>
              <a:lnSpc>
                <a:spcPct val="100000"/>
              </a:lnSpc>
            </a:pPr>
            <a:endParaRPr sz="1400">
              <a:latin typeface="Calibri"/>
              <a:cs typeface="Calibri"/>
            </a:endParaRPr>
          </a:p>
          <a:p>
            <a:pPr>
              <a:lnSpc>
                <a:spcPct val="100000"/>
              </a:lnSpc>
              <a:spcBef>
                <a:spcPts val="55"/>
              </a:spcBef>
            </a:pPr>
            <a:endParaRPr sz="1250">
              <a:latin typeface="Calibri"/>
              <a:cs typeface="Calibri"/>
            </a:endParaRPr>
          </a:p>
          <a:p>
            <a:pPr marL="1006475">
              <a:lnSpc>
                <a:spcPct val="100000"/>
              </a:lnSpc>
            </a:pPr>
            <a:endParaRPr lang="ru-RU" sz="1200" spc="-20" dirty="0" smtClean="0">
              <a:solidFill>
                <a:srgbClr val="3A3838"/>
              </a:solidFill>
              <a:latin typeface="Calibri"/>
              <a:cs typeface="Calibri"/>
            </a:endParaRPr>
          </a:p>
          <a:p>
            <a:pPr marL="27305" algn="just">
              <a:spcBef>
                <a:spcPts val="1785"/>
              </a:spcBef>
            </a:pPr>
            <a:endParaRPr lang="ru-RU" sz="1200" spc="-20" dirty="0" smtClean="0">
              <a:solidFill>
                <a:srgbClr val="3A3838"/>
              </a:solidFill>
              <a:latin typeface="Calibri"/>
              <a:cs typeface="Calibri"/>
            </a:endParaRPr>
          </a:p>
          <a:p>
            <a:pPr marL="27305">
              <a:lnSpc>
                <a:spcPct val="100000"/>
              </a:lnSpc>
              <a:spcBef>
                <a:spcPts val="1785"/>
              </a:spcBef>
            </a:pPr>
            <a:endParaRPr lang="en-US" sz="1400" spc="-20" dirty="0" smtClean="0">
              <a:solidFill>
                <a:srgbClr val="3A3838"/>
              </a:solidFill>
              <a:latin typeface="Calibri"/>
              <a:cs typeface="Calibri"/>
            </a:endParaRPr>
          </a:p>
          <a:p>
            <a:pPr marL="27305">
              <a:lnSpc>
                <a:spcPct val="100000"/>
              </a:lnSpc>
              <a:spcBef>
                <a:spcPts val="1785"/>
              </a:spcBef>
            </a:pPr>
            <a:endParaRPr sz="1400">
              <a:latin typeface="Calibri"/>
              <a:cs typeface="Calibri"/>
            </a:endParaRPr>
          </a:p>
        </p:txBody>
      </p:sp>
      <p:sp>
        <p:nvSpPr>
          <p:cNvPr id="11" name="object 9"/>
          <p:cNvSpPr txBox="1"/>
          <p:nvPr/>
        </p:nvSpPr>
        <p:spPr>
          <a:xfrm>
            <a:off x="500043" y="357158"/>
            <a:ext cx="6215106" cy="5583580"/>
          </a:xfrm>
          <a:prstGeom prst="rect">
            <a:avLst/>
          </a:prstGeom>
        </p:spPr>
        <p:txBody>
          <a:bodyPr vert="horz" wrap="square" lIns="0" tIns="12700" rIns="0" bIns="0" rtlCol="0">
            <a:spAutoFit/>
          </a:bodyPr>
          <a:lstStyle/>
          <a:p>
            <a:pPr marL="12700">
              <a:lnSpc>
                <a:spcPct val="100000"/>
              </a:lnSpc>
              <a:spcBef>
                <a:spcPts val="100"/>
              </a:spcBef>
            </a:pPr>
            <a:endParaRPr sz="1400">
              <a:latin typeface="Calibri"/>
              <a:cs typeface="Calibri"/>
            </a:endParaRPr>
          </a:p>
          <a:p>
            <a:pPr>
              <a:lnSpc>
                <a:spcPct val="100000"/>
              </a:lnSpc>
            </a:pPr>
            <a:endParaRPr sz="1400">
              <a:latin typeface="Calibri"/>
              <a:cs typeface="Calibri"/>
            </a:endParaRPr>
          </a:p>
          <a:p>
            <a:pPr marL="355600" indent="363538" algn="just">
              <a:lnSpc>
                <a:spcPct val="100000"/>
              </a:lnSpc>
            </a:pPr>
            <a:r>
              <a:rPr lang="ru-RU" sz="1200" spc="-20" dirty="0" smtClean="0">
                <a:solidFill>
                  <a:srgbClr val="3A3838"/>
                </a:solidFill>
                <a:latin typeface="Calibri"/>
                <a:cs typeface="Calibri"/>
              </a:rPr>
              <a:t>За счет средств субсидии из краевого бюджета на капитальный ремонт зданий и благоустройство территорий дошкольных учреждений были произведены работы по ремонту МБДОУ «Детский сад п. Нефтебаза». Были установлены оконные блоки в количестве 21 и две дверные коробки (ИП </a:t>
            </a:r>
            <a:r>
              <a:rPr lang="ru-RU" sz="1200" spc="-20" dirty="0" err="1" smtClean="0">
                <a:solidFill>
                  <a:srgbClr val="3A3838"/>
                </a:solidFill>
                <a:latin typeface="Calibri"/>
                <a:cs typeface="Calibri"/>
              </a:rPr>
              <a:t>Арамонов</a:t>
            </a:r>
            <a:r>
              <a:rPr lang="ru-RU" sz="1200" spc="-20" dirty="0" smtClean="0">
                <a:solidFill>
                  <a:srgbClr val="3A3838"/>
                </a:solidFill>
                <a:latin typeface="Calibri"/>
                <a:cs typeface="Calibri"/>
              </a:rPr>
              <a:t>). Общая стоимость произведенных работ за счет краевого и районного бюджетов – 665 065,48 рублей За счет субсидий из краевого бюджета на капитальный ремонт зданий муниципальных образовательных учреждений выполнены работы по капитальному ремонту МБОУ СОШ № 1 с. Варфоломеевка. Были установлены 124 оконных блока (ИП Артамонова), всего направлено средств краевого и местного бюджетов – 1 734 239,30 рублей.</a:t>
            </a:r>
          </a:p>
          <a:p>
            <a:pPr marL="355600" indent="363538" algn="just">
              <a:lnSpc>
                <a:spcPct val="100000"/>
              </a:lnSpc>
            </a:pPr>
            <a:r>
              <a:rPr lang="ru-RU" sz="1200" spc="-20" dirty="0" smtClean="0">
                <a:solidFill>
                  <a:srgbClr val="3A3838"/>
                </a:solidFill>
                <a:latin typeface="Calibri"/>
                <a:cs typeface="Calibri"/>
              </a:rPr>
              <a:t>Постановлением Администрации </a:t>
            </a:r>
            <a:r>
              <a:rPr lang="ru-RU" sz="1200" spc="-20" dirty="0" err="1" smtClean="0">
                <a:solidFill>
                  <a:srgbClr val="3A3838"/>
                </a:solidFill>
                <a:latin typeface="Calibri"/>
                <a:cs typeface="Calibri"/>
              </a:rPr>
              <a:t>Яковлевского</a:t>
            </a:r>
            <a:r>
              <a:rPr lang="ru-RU" sz="1200" spc="-20" dirty="0" smtClean="0">
                <a:solidFill>
                  <a:srgbClr val="3A3838"/>
                </a:solidFill>
                <a:latin typeface="Calibri"/>
                <a:cs typeface="Calibri"/>
              </a:rPr>
              <a:t> муниципального районного от 18.03.2021 № 98-па «Об утверждении и реализации проектов-победителей в </a:t>
            </a:r>
            <a:r>
              <a:rPr lang="ru-RU" sz="1200" spc="-20" dirty="0" err="1" smtClean="0">
                <a:solidFill>
                  <a:srgbClr val="3A3838"/>
                </a:solidFill>
                <a:latin typeface="Calibri"/>
                <a:cs typeface="Calibri"/>
              </a:rPr>
              <a:t>Яковлевском</a:t>
            </a:r>
            <a:r>
              <a:rPr lang="ru-RU" sz="1200" spc="-20" dirty="0" smtClean="0">
                <a:solidFill>
                  <a:srgbClr val="3A3838"/>
                </a:solidFill>
                <a:latin typeface="Calibri"/>
                <a:cs typeface="Calibri"/>
              </a:rPr>
              <a:t> муниципальном районе в рамках программы инициативного </a:t>
            </a:r>
            <a:r>
              <a:rPr lang="ru-RU" sz="1200" spc="-20" dirty="0" err="1" smtClean="0">
                <a:solidFill>
                  <a:srgbClr val="3A3838"/>
                </a:solidFill>
                <a:latin typeface="Calibri"/>
                <a:cs typeface="Calibri"/>
              </a:rPr>
              <a:t>бюджетирования</a:t>
            </a:r>
            <a:r>
              <a:rPr lang="ru-RU" sz="1200" spc="-20" dirty="0" smtClean="0">
                <a:solidFill>
                  <a:srgbClr val="3A3838"/>
                </a:solidFill>
                <a:latin typeface="Calibri"/>
                <a:cs typeface="Calibri"/>
              </a:rPr>
              <a:t> в Приморском крае по направлению «Твой проект» по результатам открытого голосования», победителем признан проект «Реставрация памятника летчикам» в с. </a:t>
            </a:r>
            <a:r>
              <a:rPr lang="ru-RU" sz="1200" spc="-20" dirty="0" err="1" smtClean="0">
                <a:solidFill>
                  <a:srgbClr val="3A3838"/>
                </a:solidFill>
                <a:latin typeface="Calibri"/>
                <a:cs typeface="Calibri"/>
              </a:rPr>
              <a:t>Новосысоевка</a:t>
            </a:r>
            <a:r>
              <a:rPr lang="ru-RU" sz="1200" spc="-20" dirty="0" smtClean="0">
                <a:solidFill>
                  <a:srgbClr val="3A3838"/>
                </a:solidFill>
                <a:latin typeface="Calibri"/>
                <a:cs typeface="Calibri"/>
              </a:rPr>
              <a:t>. Объем средств, выделенных из краевого бюджета, составил 2 98 095,52 рублей. </a:t>
            </a:r>
          </a:p>
          <a:p>
            <a:pPr marL="355600" indent="363538" algn="just">
              <a:lnSpc>
                <a:spcPct val="100000"/>
              </a:lnSpc>
            </a:pPr>
            <a:r>
              <a:rPr lang="ru-RU" sz="1200" spc="-20" dirty="0" err="1" smtClean="0">
                <a:solidFill>
                  <a:srgbClr val="3A3838"/>
                </a:solidFill>
                <a:latin typeface="Calibri"/>
                <a:cs typeface="Calibri"/>
              </a:rPr>
              <a:t>Софинансирование</a:t>
            </a:r>
            <a:r>
              <a:rPr lang="ru-RU" sz="1200" spc="-20" dirty="0" smtClean="0">
                <a:solidFill>
                  <a:srgbClr val="3A3838"/>
                </a:solidFill>
                <a:latin typeface="Calibri"/>
                <a:cs typeface="Calibri"/>
              </a:rPr>
              <a:t> средствами бюджета муниципального района – 30 152,48 рублей. Средства освоены на 100.00 процентов. Проведены следующие виды работ: строительные и монтажные работы памятника (установка бортовых камней бетонных, засыпка траншей, пазух котлованов), устройство покрытий из брусчатки, устройство покрытий из брусчатки, устройство покрытий из брусчатки, устройство железобетонных фундаментов, демонтаж конструкций, закрепляемы на фундаментах, демонтаж конструкций, закрепляемых на фундаментах, транспортные и погрузочные работы, </a:t>
            </a:r>
            <a:r>
              <a:rPr lang="ru-RU" sz="1200" spc="-20" dirty="0" err="1" smtClean="0">
                <a:solidFill>
                  <a:srgbClr val="3A3838"/>
                </a:solidFill>
                <a:latin typeface="Calibri"/>
                <a:cs typeface="Calibri"/>
              </a:rPr>
              <a:t>огрунтовка</a:t>
            </a:r>
            <a:r>
              <a:rPr lang="ru-RU" sz="1200" spc="-20" dirty="0" smtClean="0">
                <a:solidFill>
                  <a:srgbClr val="3A3838"/>
                </a:solidFill>
                <a:latin typeface="Calibri"/>
                <a:cs typeface="Calibri"/>
              </a:rPr>
              <a:t>, окраска металлических </a:t>
            </a:r>
            <a:r>
              <a:rPr lang="ru-RU" sz="1200" spc="-20" dirty="0" err="1" smtClean="0">
                <a:solidFill>
                  <a:srgbClr val="3A3838"/>
                </a:solidFill>
                <a:latin typeface="Calibri"/>
                <a:cs typeface="Calibri"/>
              </a:rPr>
              <a:t>огрунтованных</a:t>
            </a:r>
            <a:r>
              <a:rPr lang="ru-RU" sz="1200" spc="-20" dirty="0" smtClean="0">
                <a:solidFill>
                  <a:srgbClr val="3A3838"/>
                </a:solidFill>
                <a:latin typeface="Calibri"/>
                <a:cs typeface="Calibri"/>
              </a:rPr>
              <a:t> поверхностей. </a:t>
            </a:r>
          </a:p>
          <a:p>
            <a:pPr marL="27305">
              <a:lnSpc>
                <a:spcPct val="100000"/>
              </a:lnSpc>
              <a:spcBef>
                <a:spcPts val="1785"/>
              </a:spcBef>
            </a:pPr>
            <a:endParaRPr lang="en-US" sz="1400" spc="-20" dirty="0" smtClean="0">
              <a:solidFill>
                <a:srgbClr val="3A3838"/>
              </a:solidFill>
              <a:latin typeface="Calibri"/>
              <a:cs typeface="Calibri"/>
            </a:endParaRPr>
          </a:p>
          <a:p>
            <a:pPr marL="27305">
              <a:lnSpc>
                <a:spcPct val="100000"/>
              </a:lnSpc>
              <a:spcBef>
                <a:spcPts val="1785"/>
              </a:spcBef>
            </a:pPr>
            <a:endParaRPr sz="1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http://edu.vgasu.vrn.ru/sub-faculties/pb/Shared%20Documents/%D0%A4%D0%BE%D1%82%D0%BE%D0%B3%D1%80%D0%B0%D1%84%D0%B8%D0%B8%20%D0%BA%D0%B0%D1%84%D0%B5%D0%B4%D1%80%D1%8B/%D0%AD1.jpg"/>
          <p:cNvPicPr>
            <a:picLocks noChangeAspect="1" noChangeArrowheads="1"/>
          </p:cNvPicPr>
          <p:nvPr/>
        </p:nvPicPr>
        <p:blipFill>
          <a:blip r:embed="rId3"/>
          <a:srcRect/>
          <a:stretch>
            <a:fillRect/>
          </a:stretch>
        </p:blipFill>
        <p:spPr bwMode="auto">
          <a:xfrm>
            <a:off x="1500188" y="7810501"/>
            <a:ext cx="803672" cy="1047751"/>
          </a:xfrm>
          <a:prstGeom prst="rect">
            <a:avLst/>
          </a:prstGeom>
          <a:noFill/>
          <a:ln w="9525">
            <a:noFill/>
            <a:miter lim="800000"/>
            <a:headEnd/>
            <a:tailEnd/>
          </a:ln>
        </p:spPr>
      </p:pic>
      <p:pic>
        <p:nvPicPr>
          <p:cNvPr id="29699" name="Picture 4" descr="http://gukovest.ru/old/images/stories/_sots.jpg"/>
          <p:cNvPicPr>
            <a:picLocks noChangeAspect="1" noChangeArrowheads="1"/>
          </p:cNvPicPr>
          <p:nvPr/>
        </p:nvPicPr>
        <p:blipFill>
          <a:blip r:embed="rId4"/>
          <a:srcRect/>
          <a:stretch>
            <a:fillRect/>
          </a:stretch>
        </p:blipFill>
        <p:spPr bwMode="auto">
          <a:xfrm>
            <a:off x="4714875" y="6286500"/>
            <a:ext cx="1982391" cy="2381251"/>
          </a:xfrm>
          <a:prstGeom prst="rect">
            <a:avLst/>
          </a:prstGeom>
          <a:noFill/>
          <a:ln w="9525">
            <a:noFill/>
            <a:miter lim="800000"/>
            <a:headEnd/>
            <a:tailEnd/>
          </a:ln>
        </p:spPr>
      </p:pic>
      <p:pic>
        <p:nvPicPr>
          <p:cNvPr id="29700" name="Picture 2" descr="http://www.funlib.ru/cimg/2014/101918/4425706"/>
          <p:cNvPicPr>
            <a:picLocks noChangeAspect="1" noChangeArrowheads="1"/>
          </p:cNvPicPr>
          <p:nvPr/>
        </p:nvPicPr>
        <p:blipFill>
          <a:blip r:embed="rId5"/>
          <a:srcRect/>
          <a:stretch>
            <a:fillRect/>
          </a:stretch>
        </p:blipFill>
        <p:spPr bwMode="auto">
          <a:xfrm>
            <a:off x="107156" y="3810001"/>
            <a:ext cx="2143125" cy="2571751"/>
          </a:xfrm>
          <a:prstGeom prst="rect">
            <a:avLst/>
          </a:prstGeom>
          <a:blipFill dpi="0" rotWithShape="1">
            <a:blip r:embed="rId6"/>
            <a:srcRect/>
            <a:tile tx="0" ty="0" sx="100000" sy="100000" flip="none" algn="tl"/>
          </a:blipFill>
          <a:ln w="9525">
            <a:noFill/>
            <a:miter lim="800000"/>
            <a:headEnd/>
            <a:tailEnd/>
          </a:ln>
        </p:spPr>
      </p:pic>
      <p:sp>
        <p:nvSpPr>
          <p:cNvPr id="50183" name="Rectangle 7"/>
          <p:cNvSpPr>
            <a:spLocks noChangeArrowheads="1"/>
          </p:cNvSpPr>
          <p:nvPr/>
        </p:nvSpPr>
        <p:spPr bwMode="auto">
          <a:xfrm>
            <a:off x="107133" y="1619229"/>
            <a:ext cx="2143140" cy="2095515"/>
          </a:xfrm>
          <a:prstGeom prst="rect">
            <a:avLst/>
          </a:prstGeom>
          <a:solidFill>
            <a:srgbClr val="FF9966">
              <a:alpha val="5882"/>
            </a:srgbClr>
          </a:solidFill>
          <a:ln w="19050">
            <a:solidFill>
              <a:schemeClr val="accent5">
                <a:lumMod val="50000"/>
              </a:schemeClr>
            </a:solidFill>
            <a:miter lim="800000"/>
            <a:headEnd/>
            <a:tailEnd/>
          </a:ln>
        </p:spPr>
        <p:txBody>
          <a:bodyPr lIns="108000" tIns="0" rIns="108000" bIns="0"/>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ru-RU" altLang="ru-RU" sz="1300" b="1" dirty="0" smtClean="0">
                <a:ln>
                  <a:solidFill>
                    <a:schemeClr val="tx1"/>
                  </a:solidFill>
                </a:ln>
              </a:rPr>
              <a:t>В рамках подпрограммы «Сохранение и развитие библиотечно-информационного дела в </a:t>
            </a:r>
            <a:r>
              <a:rPr lang="ru-RU" altLang="ru-RU" sz="1300" b="1" dirty="0" err="1" smtClean="0">
                <a:ln>
                  <a:solidFill>
                    <a:schemeClr val="tx1"/>
                  </a:solidFill>
                </a:ln>
              </a:rPr>
              <a:t>Яковлевском</a:t>
            </a:r>
            <a:r>
              <a:rPr lang="ru-RU" altLang="ru-RU" sz="1300" b="1" dirty="0" smtClean="0">
                <a:ln>
                  <a:solidFill>
                    <a:schemeClr val="tx1"/>
                  </a:solidFill>
                </a:ln>
              </a:rPr>
              <a:t> районе» на 2019-2025 </a:t>
            </a:r>
            <a:r>
              <a:rPr lang="ru-RU" altLang="ru-RU" sz="1200" b="1" dirty="0" smtClean="0">
                <a:ln>
                  <a:solidFill>
                    <a:schemeClr val="tx1"/>
                  </a:solidFill>
                </a:ln>
              </a:rPr>
              <a:t>годы расходы </a:t>
            </a:r>
            <a:r>
              <a:rPr lang="ru-RU" altLang="ru-RU" sz="1300" b="1" dirty="0" smtClean="0">
                <a:ln>
                  <a:solidFill>
                    <a:schemeClr val="tx1"/>
                  </a:solidFill>
                </a:ln>
              </a:rPr>
              <a:t>составили  7  158,5 тыс. рублей, при плане –  7 164,6 </a:t>
            </a:r>
            <a:r>
              <a:rPr lang="ru-RU" altLang="ru-RU" sz="1200" b="1" dirty="0" smtClean="0">
                <a:ln>
                  <a:solidFill>
                    <a:schemeClr val="tx1"/>
                  </a:solidFill>
                </a:ln>
              </a:rPr>
              <a:t>тыс. рублей, </a:t>
            </a:r>
            <a:r>
              <a:rPr lang="ru-RU" altLang="ru-RU" sz="1300" b="1" dirty="0" smtClean="0">
                <a:ln>
                  <a:solidFill>
                    <a:schemeClr val="tx1"/>
                  </a:solidFill>
                </a:ln>
              </a:rPr>
              <a:t>исполнение 99,91</a:t>
            </a:r>
            <a:r>
              <a:rPr lang="ru-RU" altLang="ru-RU" sz="1200" b="1" dirty="0" smtClean="0">
                <a:ln>
                  <a:solidFill>
                    <a:schemeClr val="tx1"/>
                  </a:solidFill>
                </a:ln>
              </a:rPr>
              <a:t> %</a:t>
            </a:r>
            <a:r>
              <a:rPr lang="ru-RU" altLang="ru-RU" sz="1200" b="1" dirty="0" smtClean="0"/>
              <a:t>.</a:t>
            </a:r>
          </a:p>
        </p:txBody>
      </p:sp>
      <p:pic>
        <p:nvPicPr>
          <p:cNvPr id="3" name="Рисунок 2"/>
          <p:cNvPicPr>
            <a:picLocks noChangeAspect="1"/>
          </p:cNvPicPr>
          <p:nvPr/>
        </p:nvPicPr>
        <p:blipFill>
          <a:blip r:embed="rId7">
            <a:extLst>
              <a:ext uri="{28A0092B-C50C-407E-A947-70E740481C1C}"/>
            </a:extLst>
          </a:blip>
          <a:stretch>
            <a:fillRect/>
          </a:stretch>
        </p:blipFill>
        <p:spPr>
          <a:xfrm>
            <a:off x="2285992" y="2095483"/>
            <a:ext cx="2428891" cy="2547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0180" name="Line 4"/>
          <p:cNvSpPr>
            <a:spLocks noChangeShapeType="1"/>
          </p:cNvSpPr>
          <p:nvPr/>
        </p:nvSpPr>
        <p:spPr bwMode="auto">
          <a:xfrm>
            <a:off x="214313" y="1524000"/>
            <a:ext cx="6372225" cy="0"/>
          </a:xfrm>
          <a:prstGeom prst="line">
            <a:avLst/>
          </a:prstGeom>
          <a:noFill/>
          <a:ln w="47625" cmpd="dbl">
            <a:solidFill>
              <a:schemeClr val="accent1">
                <a:lumMod val="50000"/>
              </a:schemeClr>
            </a:solidFill>
            <a:round/>
            <a:headEnd/>
            <a:tailEnd/>
          </a:ln>
          <a:extLst>
            <a:ext uri="{909E8E84-426E-40DD-AFC4-6F175D3DCCD1}"/>
          </a:extLst>
        </p:spPr>
        <p:txBody>
          <a:bodyPr/>
          <a:lstStyle/>
          <a:p>
            <a:pPr>
              <a:defRPr/>
            </a:pPr>
            <a:endParaRPr lang="ru-RU"/>
          </a:p>
        </p:txBody>
      </p:sp>
      <p:sp>
        <p:nvSpPr>
          <p:cNvPr id="50182" name="AutoShape 6"/>
          <p:cNvSpPr>
            <a:spLocks noChangeArrowheads="1"/>
          </p:cNvSpPr>
          <p:nvPr/>
        </p:nvSpPr>
        <p:spPr bwMode="auto">
          <a:xfrm>
            <a:off x="2143117" y="2190734"/>
            <a:ext cx="2714644" cy="2476517"/>
          </a:xfrm>
          <a:prstGeom prst="roundRect">
            <a:avLst>
              <a:gd name="adj" fmla="val 16667"/>
            </a:avLst>
          </a:prstGeom>
          <a:noFill/>
          <a:ln w="19050">
            <a:noFill/>
            <a:miter lim="800000"/>
            <a:headEnd/>
            <a:tailEnd/>
          </a:ln>
          <a:effectLst>
            <a:outerShdw blurRad="50800" dist="50800" dir="5400000" algn="ctr" rotWithShape="0">
              <a:schemeClr val="bg1"/>
            </a:outerShdw>
          </a:effectLst>
        </p:spPr>
        <p:txBody>
          <a:bodyPr lIns="0" tIns="0" rIns="0" bIns="0" anchor="b"/>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ru-RU" altLang="ru-RU" sz="5400" b="1" dirty="0" smtClean="0">
                <a:ln w="25400">
                  <a:solidFill>
                    <a:schemeClr val="bg1"/>
                  </a:solidFill>
                </a:ln>
                <a:effectLst>
                  <a:outerShdw blurRad="38100" dist="38100" dir="2700000" algn="tl">
                    <a:srgbClr val="000000">
                      <a:alpha val="43137"/>
                    </a:srgbClr>
                  </a:outerShdw>
                </a:effectLst>
              </a:rPr>
              <a:t>25 101,9</a:t>
            </a:r>
          </a:p>
          <a:p>
            <a:pPr algn="ctr">
              <a:spcBef>
                <a:spcPct val="0"/>
              </a:spcBef>
              <a:buClrTx/>
              <a:buSzTx/>
              <a:buFontTx/>
              <a:buNone/>
              <a:defRPr/>
            </a:pPr>
            <a:r>
              <a:rPr lang="ru-RU" altLang="ru-RU" sz="3600" b="1" dirty="0" smtClean="0">
                <a:ln w="25400">
                  <a:solidFill>
                    <a:schemeClr val="bg1"/>
                  </a:solidFill>
                </a:ln>
                <a:effectLst>
                  <a:outerShdw blurRad="38100" dist="38100" dir="2700000" algn="tl">
                    <a:srgbClr val="000000">
                      <a:alpha val="43137"/>
                    </a:srgbClr>
                  </a:outerShdw>
                </a:effectLst>
              </a:rPr>
              <a:t>тыс. руб.</a:t>
            </a:r>
            <a:endParaRPr lang="ru-RU" altLang="ru-RU" sz="3600" b="1" dirty="0">
              <a:ln w="25400">
                <a:solidFill>
                  <a:schemeClr val="bg1"/>
                </a:solidFill>
              </a:ln>
              <a:effectLst>
                <a:outerShdw blurRad="38100" dist="38100" dir="2700000" algn="tl">
                  <a:srgbClr val="000000">
                    <a:alpha val="43137"/>
                  </a:srgbClr>
                </a:outerShdw>
              </a:effectLst>
            </a:endParaRPr>
          </a:p>
        </p:txBody>
      </p:sp>
      <p:sp>
        <p:nvSpPr>
          <p:cNvPr id="15" name="Rectangle 8"/>
          <p:cNvSpPr>
            <a:spLocks noChangeArrowheads="1"/>
          </p:cNvSpPr>
          <p:nvPr/>
        </p:nvSpPr>
        <p:spPr bwMode="auto">
          <a:xfrm>
            <a:off x="4714884" y="4190997"/>
            <a:ext cx="1982405" cy="4572032"/>
          </a:xfrm>
          <a:prstGeom prst="rect">
            <a:avLst/>
          </a:prstGeom>
          <a:solidFill>
            <a:schemeClr val="tx1">
              <a:alpha val="3000"/>
            </a:schemeClr>
          </a:solidFill>
          <a:ln w="19050">
            <a:solidFill>
              <a:schemeClr val="accent5">
                <a:lumMod val="50000"/>
              </a:schemeClr>
            </a:solidFill>
            <a:miter lim="800000"/>
            <a:headEnd/>
            <a:tailEnd/>
          </a:ln>
        </p:spPr>
        <p:txBody>
          <a:bodyPr lIns="108000" tIns="0" rIns="108000" bIns="0"/>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ru-RU" altLang="ru-RU" sz="1300" b="1" dirty="0" smtClean="0">
                <a:ln>
                  <a:solidFill>
                    <a:schemeClr val="tx1"/>
                  </a:solidFill>
                </a:ln>
              </a:rPr>
              <a:t>В рамках подпрограммы «Сохранение и развитие культуры в </a:t>
            </a:r>
            <a:r>
              <a:rPr lang="ru-RU" altLang="ru-RU" sz="1300" b="1" dirty="0" err="1" smtClean="0">
                <a:ln>
                  <a:solidFill>
                    <a:schemeClr val="tx1"/>
                  </a:solidFill>
                </a:ln>
              </a:rPr>
              <a:t>Яковлевском</a:t>
            </a:r>
            <a:r>
              <a:rPr lang="ru-RU" altLang="ru-RU" sz="1300" b="1" dirty="0" smtClean="0">
                <a:ln>
                  <a:solidFill>
                    <a:schemeClr val="tx1"/>
                  </a:solidFill>
                </a:ln>
              </a:rPr>
              <a:t> муниципальном районе» на 2019-2025 годы расходы составили – 10 467,8 тыс. рублей, от </a:t>
            </a:r>
            <a:r>
              <a:rPr lang="ru-RU" altLang="ru-RU" sz="1200" b="1" dirty="0" smtClean="0">
                <a:ln>
                  <a:solidFill>
                    <a:schemeClr val="tx1"/>
                  </a:solidFill>
                </a:ln>
              </a:rPr>
              <a:t>плана 11 215,1 тыс. рублей или  93,34 %.</a:t>
            </a:r>
            <a:endParaRPr lang="ru-RU" altLang="ru-RU" sz="1200" b="1" dirty="0">
              <a:ln>
                <a:solidFill>
                  <a:schemeClr val="tx1"/>
                </a:solidFill>
              </a:ln>
            </a:endParaRPr>
          </a:p>
        </p:txBody>
      </p:sp>
      <p:sp>
        <p:nvSpPr>
          <p:cNvPr id="29706" name="Rectangle 2"/>
          <p:cNvSpPr>
            <a:spLocks noGrp="1" noChangeArrowheads="1"/>
          </p:cNvSpPr>
          <p:nvPr>
            <p:ph type="title"/>
          </p:nvPr>
        </p:nvSpPr>
        <p:spPr>
          <a:xfrm>
            <a:off x="535781" y="190500"/>
            <a:ext cx="6172200" cy="1227667"/>
          </a:xfrm>
        </p:spPr>
        <p:txBody>
          <a:bodyPr/>
          <a:lstStyle/>
          <a:p>
            <a:pPr defTabSz="912813" eaLnBrk="1" hangingPunct="1"/>
            <a:r>
              <a:rPr lang="ru-RU" altLang="ru-RU" sz="2800" b="1" dirty="0" smtClean="0">
                <a:solidFill>
                  <a:srgbClr val="C00000"/>
                </a:solidFill>
                <a:latin typeface="Times New Roman" pitchFamily="18" charset="0"/>
                <a:cs typeface="Times New Roman" pitchFamily="18" charset="0"/>
              </a:rPr>
              <a:t>Расходы бюджета </a:t>
            </a:r>
            <a:r>
              <a:rPr lang="ru-RU" altLang="ru-RU" sz="2800" b="1" dirty="0" err="1" smtClean="0">
                <a:solidFill>
                  <a:srgbClr val="C00000"/>
                </a:solidFill>
                <a:latin typeface="Times New Roman" pitchFamily="18" charset="0"/>
                <a:cs typeface="Times New Roman" pitchFamily="18" charset="0"/>
              </a:rPr>
              <a:t>Яковлевского</a:t>
            </a:r>
            <a:r>
              <a:rPr lang="ru-RU" altLang="ru-RU" sz="2800" b="1" dirty="0" smtClean="0">
                <a:solidFill>
                  <a:srgbClr val="C00000"/>
                </a:solidFill>
                <a:latin typeface="Times New Roman" pitchFamily="18" charset="0"/>
                <a:cs typeface="Times New Roman" pitchFamily="18" charset="0"/>
              </a:rPr>
              <a:t> муниципального района за  2021 год на культуру</a:t>
            </a:r>
          </a:p>
        </p:txBody>
      </p:sp>
      <p:sp>
        <p:nvSpPr>
          <p:cNvPr id="29" name="Rectangle 7"/>
          <p:cNvSpPr>
            <a:spLocks noChangeArrowheads="1"/>
          </p:cNvSpPr>
          <p:nvPr/>
        </p:nvSpPr>
        <p:spPr bwMode="auto">
          <a:xfrm>
            <a:off x="0" y="6572264"/>
            <a:ext cx="2089562" cy="2286016"/>
          </a:xfrm>
          <a:prstGeom prst="rect">
            <a:avLst/>
          </a:prstGeom>
          <a:solidFill>
            <a:srgbClr val="FF9966">
              <a:alpha val="5882"/>
            </a:srgbClr>
          </a:solidFill>
          <a:ln w="19050">
            <a:solidFill>
              <a:schemeClr val="accent5">
                <a:lumMod val="50000"/>
              </a:schemeClr>
            </a:solidFill>
            <a:miter lim="800000"/>
            <a:headEnd/>
            <a:tailEnd/>
          </a:ln>
        </p:spPr>
        <p:txBody>
          <a:bodyPr lIns="108000" tIns="0" rIns="108000" bIns="0"/>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SzTx/>
              <a:buFontTx/>
              <a:buNone/>
              <a:defRPr/>
            </a:pPr>
            <a:r>
              <a:rPr lang="ru-RU" altLang="ru-RU" sz="1200" b="1" dirty="0" smtClean="0">
                <a:ln>
                  <a:solidFill>
                    <a:schemeClr val="tx1"/>
                  </a:solidFill>
                </a:ln>
              </a:rPr>
              <a:t> </a:t>
            </a:r>
            <a:r>
              <a:rPr lang="ru-RU" altLang="ru-RU" sz="1300" b="1" dirty="0" smtClean="0">
                <a:ln>
                  <a:solidFill>
                    <a:schemeClr val="tx1"/>
                  </a:solidFill>
                </a:ln>
              </a:rPr>
              <a:t>По подпрограмме «Пожарная безопасность» в учреждениях культуры запланировано 120,3 тыс. рублей, на отчетную дату исполнение составило </a:t>
            </a:r>
          </a:p>
          <a:p>
            <a:pPr>
              <a:spcBef>
                <a:spcPct val="0"/>
              </a:spcBef>
              <a:buClrTx/>
              <a:buSzTx/>
              <a:buFontTx/>
              <a:buNone/>
              <a:defRPr/>
            </a:pPr>
            <a:r>
              <a:rPr lang="ru-RU" altLang="ru-RU" sz="1300" b="1" dirty="0" smtClean="0">
                <a:ln>
                  <a:solidFill>
                    <a:schemeClr val="tx1"/>
                  </a:solidFill>
                </a:ln>
              </a:rPr>
              <a:t>120,3 тыс. рублей,</a:t>
            </a:r>
          </a:p>
          <a:p>
            <a:pPr>
              <a:spcBef>
                <a:spcPct val="0"/>
              </a:spcBef>
              <a:buClrTx/>
              <a:buSzTx/>
              <a:buFontTx/>
              <a:buNone/>
              <a:defRPr/>
            </a:pPr>
            <a:r>
              <a:rPr lang="ru-RU" altLang="ru-RU" sz="1300" b="1" dirty="0" smtClean="0">
                <a:ln>
                  <a:solidFill>
                    <a:schemeClr val="tx1"/>
                  </a:solidFill>
                </a:ln>
              </a:rPr>
              <a:t> исполнение – 100 %</a:t>
            </a:r>
            <a:r>
              <a:rPr lang="ru-RU" altLang="ru-RU" sz="1300" b="1" dirty="0" smtClean="0"/>
              <a:t>.</a:t>
            </a:r>
          </a:p>
        </p:txBody>
      </p:sp>
      <p:sp>
        <p:nvSpPr>
          <p:cNvPr id="30" name="Rectangle 7"/>
          <p:cNvSpPr>
            <a:spLocks noChangeArrowheads="1"/>
          </p:cNvSpPr>
          <p:nvPr/>
        </p:nvSpPr>
        <p:spPr bwMode="auto">
          <a:xfrm>
            <a:off x="2357430" y="4953002"/>
            <a:ext cx="2143140" cy="2952771"/>
          </a:xfrm>
          <a:prstGeom prst="rect">
            <a:avLst/>
          </a:prstGeom>
          <a:solidFill>
            <a:srgbClr val="FF9966">
              <a:alpha val="5882"/>
            </a:srgbClr>
          </a:solidFill>
          <a:ln w="19050">
            <a:solidFill>
              <a:schemeClr val="accent5">
                <a:lumMod val="50000"/>
              </a:schemeClr>
            </a:solidFill>
            <a:miter lim="800000"/>
            <a:headEnd/>
            <a:tailEnd/>
          </a:ln>
        </p:spPr>
        <p:txBody>
          <a:bodyPr lIns="108000" tIns="0" rIns="108000" bIns="0"/>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ru-RU" altLang="ru-RU" sz="1300" b="1" dirty="0" smtClean="0">
                <a:ln>
                  <a:solidFill>
                    <a:schemeClr val="tx1"/>
                  </a:solidFill>
                </a:ln>
              </a:rPr>
              <a:t>В рамках муниципальной программы «Развитие культуры в </a:t>
            </a:r>
            <a:r>
              <a:rPr lang="ru-RU" altLang="ru-RU" sz="1300" b="1" dirty="0" err="1" smtClean="0">
                <a:ln>
                  <a:solidFill>
                    <a:schemeClr val="tx1"/>
                  </a:solidFill>
                </a:ln>
              </a:rPr>
              <a:t>Яковлевском</a:t>
            </a:r>
            <a:r>
              <a:rPr lang="ru-RU" altLang="ru-RU" sz="1300" b="1" dirty="0" smtClean="0">
                <a:ln>
                  <a:solidFill>
                    <a:schemeClr val="tx1"/>
                  </a:solidFill>
                </a:ln>
              </a:rPr>
              <a:t> муниципальном районе» на 2019-2025 годы  на обеспечение деятельности МКУ «Управление культуры» </a:t>
            </a:r>
            <a:r>
              <a:rPr lang="ru-RU" altLang="ru-RU" sz="1300" b="1" dirty="0" err="1" smtClean="0">
                <a:ln>
                  <a:solidFill>
                    <a:schemeClr val="tx1"/>
                  </a:solidFill>
                </a:ln>
              </a:rPr>
              <a:t>Яковлевского</a:t>
            </a:r>
            <a:r>
              <a:rPr lang="ru-RU" altLang="ru-RU" sz="1300" b="1" dirty="0" smtClean="0">
                <a:ln>
                  <a:solidFill>
                    <a:schemeClr val="tx1"/>
                  </a:solidFill>
                </a:ln>
              </a:rPr>
              <a:t> района было потрачено 17 626,3 тыс. рублей от плана 18 379,7 тыс. рублей, исполнение 95,6%</a:t>
            </a:r>
            <a:r>
              <a:rPr lang="ru-RU" altLang="ru-RU" sz="1300" b="1" dirty="0" smtClean="0"/>
              <a:t>.</a:t>
            </a:r>
          </a:p>
        </p:txBody>
      </p:sp>
      <p:pic>
        <p:nvPicPr>
          <p:cNvPr id="29709" name="Picture 15" descr="https://sovminlnr.ru/uploads/posts/2017-10/1507104197_kultyra.jpg"/>
          <p:cNvPicPr>
            <a:picLocks noChangeAspect="1" noChangeArrowheads="1"/>
          </p:cNvPicPr>
          <p:nvPr/>
        </p:nvPicPr>
        <p:blipFill>
          <a:blip r:embed="rId8"/>
          <a:srcRect/>
          <a:stretch>
            <a:fillRect/>
          </a:stretch>
        </p:blipFill>
        <p:spPr bwMode="auto">
          <a:xfrm>
            <a:off x="4661297" y="2000251"/>
            <a:ext cx="1900238" cy="1809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10"/>
          <p:cNvPicPr>
            <a:picLocks noChangeAspect="1"/>
          </p:cNvPicPr>
          <p:nvPr/>
        </p:nvPicPr>
        <p:blipFill>
          <a:blip r:embed="rId2"/>
          <a:srcRect/>
          <a:stretch>
            <a:fillRect/>
          </a:stretch>
        </p:blipFill>
        <p:spPr bwMode="auto">
          <a:xfrm>
            <a:off x="4786322" y="1905000"/>
            <a:ext cx="1782357" cy="1864784"/>
          </a:xfrm>
          <a:prstGeom prst="rect">
            <a:avLst/>
          </a:prstGeom>
          <a:noFill/>
          <a:ln w="9525">
            <a:noFill/>
            <a:miter lim="800000"/>
            <a:headEnd/>
            <a:tailEnd/>
          </a:ln>
        </p:spPr>
      </p:pic>
      <p:pic>
        <p:nvPicPr>
          <p:cNvPr id="30723" name="Рисунок 9"/>
          <p:cNvPicPr>
            <a:picLocks noChangeAspect="1"/>
          </p:cNvPicPr>
          <p:nvPr/>
        </p:nvPicPr>
        <p:blipFill>
          <a:blip r:embed="rId3"/>
          <a:srcRect/>
          <a:stretch>
            <a:fillRect/>
          </a:stretch>
        </p:blipFill>
        <p:spPr bwMode="auto">
          <a:xfrm>
            <a:off x="71414" y="2000251"/>
            <a:ext cx="2143140" cy="2286000"/>
          </a:xfrm>
          <a:prstGeom prst="rect">
            <a:avLst/>
          </a:prstGeom>
          <a:noFill/>
          <a:ln w="9525">
            <a:noFill/>
            <a:miter lim="800000"/>
            <a:headEnd/>
            <a:tailEnd/>
          </a:ln>
        </p:spPr>
      </p:pic>
      <p:pic>
        <p:nvPicPr>
          <p:cNvPr id="7" name="Рисунок 6"/>
          <p:cNvPicPr>
            <a:picLocks noChangeAspect="1"/>
          </p:cNvPicPr>
          <p:nvPr/>
        </p:nvPicPr>
        <p:blipFill>
          <a:blip r:embed="rId4">
            <a:extLst>
              <a:ext uri="{28A0092B-C50C-407E-A947-70E740481C1C}"/>
            </a:extLst>
          </a:blip>
          <a:stretch>
            <a:fillRect/>
          </a:stretch>
        </p:blipFill>
        <p:spPr>
          <a:xfrm>
            <a:off x="2357430" y="2857489"/>
            <a:ext cx="2071702" cy="1887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25" name="Rectangle 2"/>
          <p:cNvSpPr>
            <a:spLocks noGrp="1" noChangeArrowheads="1"/>
          </p:cNvSpPr>
          <p:nvPr>
            <p:ph type="title" idx="4294967295"/>
          </p:nvPr>
        </p:nvSpPr>
        <p:spPr>
          <a:xfrm>
            <a:off x="326232" y="681567"/>
            <a:ext cx="6531769" cy="620184"/>
          </a:xfrm>
        </p:spPr>
        <p:txBody>
          <a:bodyPr/>
          <a:lstStyle/>
          <a:p>
            <a:pPr defTabSz="912813" eaLnBrk="1" hangingPunct="1"/>
            <a:r>
              <a:rPr lang="ru-RU" sz="2400" b="1" dirty="0" smtClean="0">
                <a:solidFill>
                  <a:srgbClr val="C00000"/>
                </a:solidFill>
                <a:latin typeface="Bookman Old Style" pitchFamily="18" charset="0"/>
              </a:rPr>
              <a:t>Расходы бюджета </a:t>
            </a:r>
            <a:r>
              <a:rPr lang="ru-RU" sz="2400" b="1" dirty="0" err="1" smtClean="0">
                <a:solidFill>
                  <a:srgbClr val="C00000"/>
                </a:solidFill>
                <a:latin typeface="Bookman Old Style" pitchFamily="18" charset="0"/>
              </a:rPr>
              <a:t>Яковлевского</a:t>
            </a:r>
            <a:r>
              <a:rPr lang="ru-RU" sz="2400" b="1" dirty="0" smtClean="0">
                <a:solidFill>
                  <a:srgbClr val="C00000"/>
                </a:solidFill>
                <a:latin typeface="Bookman Old Style" pitchFamily="18" charset="0"/>
              </a:rPr>
              <a:t> муниципального района за 2021 год  </a:t>
            </a:r>
            <a:br>
              <a:rPr lang="ru-RU" sz="2400" b="1" dirty="0" smtClean="0">
                <a:solidFill>
                  <a:srgbClr val="C00000"/>
                </a:solidFill>
                <a:latin typeface="Bookman Old Style" pitchFamily="18" charset="0"/>
              </a:rPr>
            </a:br>
            <a:r>
              <a:rPr lang="ru-RU" sz="2400" b="1" dirty="0" smtClean="0">
                <a:solidFill>
                  <a:srgbClr val="C00000"/>
                </a:solidFill>
                <a:latin typeface="Bookman Old Style" pitchFamily="18" charset="0"/>
              </a:rPr>
              <a:t>на социальную политику</a:t>
            </a:r>
          </a:p>
        </p:txBody>
      </p:sp>
      <p:sp>
        <p:nvSpPr>
          <p:cNvPr id="50180" name="Line 4"/>
          <p:cNvSpPr>
            <a:spLocks noChangeShapeType="1"/>
          </p:cNvSpPr>
          <p:nvPr/>
        </p:nvSpPr>
        <p:spPr bwMode="auto">
          <a:xfrm>
            <a:off x="107156" y="1809751"/>
            <a:ext cx="6372225" cy="0"/>
          </a:xfrm>
          <a:prstGeom prst="line">
            <a:avLst/>
          </a:prstGeom>
          <a:noFill/>
          <a:ln w="47625" cmpd="dbl">
            <a:solidFill>
              <a:schemeClr val="accent5">
                <a:lumMod val="25000"/>
              </a:schemeClr>
            </a:solidFill>
            <a:round/>
            <a:headEnd/>
            <a:tailEnd/>
          </a:ln>
        </p:spPr>
        <p:txBody>
          <a:bodyPr/>
          <a:lstStyle/>
          <a:p>
            <a:pPr>
              <a:defRPr/>
            </a:pPr>
            <a:endParaRPr lang="ru-RU"/>
          </a:p>
        </p:txBody>
      </p:sp>
      <p:sp>
        <p:nvSpPr>
          <p:cNvPr id="8" name="Стрелка вправо 7"/>
          <p:cNvSpPr/>
          <p:nvPr/>
        </p:nvSpPr>
        <p:spPr>
          <a:xfrm>
            <a:off x="4393406" y="3238501"/>
            <a:ext cx="520304" cy="6477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Стрелка вправо 22"/>
          <p:cNvSpPr/>
          <p:nvPr/>
        </p:nvSpPr>
        <p:spPr>
          <a:xfrm rot="10800000">
            <a:off x="1982391" y="3238500"/>
            <a:ext cx="466725" cy="62653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729" name="TextBox 9"/>
          <p:cNvSpPr txBox="1">
            <a:spLocks noChangeArrowheads="1"/>
          </p:cNvSpPr>
          <p:nvPr/>
        </p:nvSpPr>
        <p:spPr bwMode="auto">
          <a:xfrm>
            <a:off x="2143125" y="2000251"/>
            <a:ext cx="3901902" cy="584775"/>
          </a:xfrm>
          <a:prstGeom prst="rect">
            <a:avLst/>
          </a:prstGeom>
          <a:noFill/>
          <a:ln w="9525">
            <a:noFill/>
            <a:miter lim="800000"/>
            <a:headEnd/>
            <a:tailEnd/>
          </a:ln>
        </p:spPr>
        <p:txBody>
          <a:bodyPr wrap="none">
            <a:spAutoFit/>
          </a:bodyPr>
          <a:lstStyle/>
          <a:p>
            <a:r>
              <a:rPr lang="ru-RU" sz="3200" b="1" dirty="0" smtClean="0">
                <a:latin typeface="Times New Roman" pitchFamily="18" charset="0"/>
                <a:cs typeface="Times New Roman" pitchFamily="18" charset="0"/>
              </a:rPr>
              <a:t>73 046,9 тыс</a:t>
            </a:r>
            <a:r>
              <a:rPr lang="ru-RU" sz="3200" b="1" dirty="0">
                <a:latin typeface="Times New Roman" pitchFamily="18" charset="0"/>
                <a:cs typeface="Times New Roman" pitchFamily="18" charset="0"/>
              </a:rPr>
              <a:t>. рублей</a:t>
            </a:r>
          </a:p>
        </p:txBody>
      </p:sp>
      <p:sp>
        <p:nvSpPr>
          <p:cNvPr id="30730" name="TextBox 9"/>
          <p:cNvSpPr txBox="1">
            <a:spLocks noChangeArrowheads="1"/>
          </p:cNvSpPr>
          <p:nvPr/>
        </p:nvSpPr>
        <p:spPr bwMode="auto">
          <a:xfrm>
            <a:off x="1" y="4286251"/>
            <a:ext cx="2089547" cy="1415772"/>
          </a:xfrm>
          <a:prstGeom prst="rect">
            <a:avLst/>
          </a:prstGeom>
          <a:noFill/>
          <a:ln w="9525">
            <a:noFill/>
            <a:miter lim="800000"/>
            <a:headEnd/>
            <a:tailEnd/>
          </a:ln>
        </p:spPr>
        <p:txBody>
          <a:bodyPr>
            <a:spAutoFit/>
          </a:bodyPr>
          <a:lstStyle/>
          <a:p>
            <a:pPr algn="ctr"/>
            <a:r>
              <a:rPr lang="ru-RU" altLang="ru-RU" sz="1400" b="1" dirty="0">
                <a:latin typeface="Times New Roman" pitchFamily="18" charset="0"/>
                <a:cs typeface="Times New Roman" pitchFamily="18" charset="0"/>
              </a:rPr>
              <a:t>Пенсионное обеспечение</a:t>
            </a:r>
          </a:p>
          <a:p>
            <a:pPr algn="ctr"/>
            <a:r>
              <a:rPr lang="ru-RU" altLang="ru-RU" sz="1400" b="1" dirty="0" smtClean="0">
                <a:latin typeface="Times New Roman" pitchFamily="18" charset="0"/>
                <a:cs typeface="Times New Roman" pitchFamily="18" charset="0"/>
              </a:rPr>
              <a:t>2 328,1 </a:t>
            </a:r>
            <a:r>
              <a:rPr lang="ru-RU" altLang="ru-RU" sz="1400" b="1" dirty="0">
                <a:latin typeface="Times New Roman" pitchFamily="18" charset="0"/>
                <a:cs typeface="Times New Roman" pitchFamily="18" charset="0"/>
              </a:rPr>
              <a:t>тыс. руб.                            </a:t>
            </a:r>
            <a:r>
              <a:rPr lang="ru-RU" altLang="ru-RU" sz="1100" b="1" dirty="0">
                <a:latin typeface="Times New Roman" pitchFamily="18" charset="0"/>
                <a:cs typeface="Times New Roman" pitchFamily="18" charset="0"/>
              </a:rPr>
              <a:t>при плане 2 </a:t>
            </a:r>
            <a:r>
              <a:rPr lang="ru-RU" altLang="ru-RU" sz="1100" b="1" dirty="0" smtClean="0">
                <a:latin typeface="Times New Roman" pitchFamily="18" charset="0"/>
                <a:cs typeface="Times New Roman" pitchFamily="18" charset="0"/>
              </a:rPr>
              <a:t>328,1 тыс</a:t>
            </a:r>
            <a:r>
              <a:rPr lang="ru-RU" altLang="ru-RU" sz="1100" b="1" dirty="0">
                <a:latin typeface="Times New Roman" pitchFamily="18" charset="0"/>
                <a:cs typeface="Times New Roman" pitchFamily="18" charset="0"/>
              </a:rPr>
              <a:t>. рублей, </a:t>
            </a:r>
            <a:r>
              <a:rPr lang="ru-RU" altLang="ru-RU" sz="1100" b="1" dirty="0" smtClean="0">
                <a:latin typeface="Times New Roman" pitchFamily="18" charset="0"/>
                <a:cs typeface="Times New Roman" pitchFamily="18" charset="0"/>
              </a:rPr>
              <a:t>исполнение 100 </a:t>
            </a:r>
            <a:r>
              <a:rPr lang="ru-RU" altLang="ru-RU" sz="1100" b="1" dirty="0">
                <a:latin typeface="Times New Roman" pitchFamily="18" charset="0"/>
                <a:cs typeface="Times New Roman" pitchFamily="18" charset="0"/>
              </a:rPr>
              <a:t>% (доплата к пенсии муниципальным служащим)</a:t>
            </a:r>
          </a:p>
        </p:txBody>
      </p:sp>
      <p:sp>
        <p:nvSpPr>
          <p:cNvPr id="30731" name="TextBox 9"/>
          <p:cNvSpPr txBox="1">
            <a:spLocks noChangeArrowheads="1"/>
          </p:cNvSpPr>
          <p:nvPr/>
        </p:nvSpPr>
        <p:spPr bwMode="auto">
          <a:xfrm>
            <a:off x="4339828" y="3714751"/>
            <a:ext cx="2518172" cy="2200602"/>
          </a:xfrm>
          <a:prstGeom prst="rect">
            <a:avLst/>
          </a:prstGeom>
          <a:noFill/>
          <a:ln w="9525">
            <a:noFill/>
            <a:miter lim="800000"/>
            <a:headEnd/>
            <a:tailEnd/>
          </a:ln>
        </p:spPr>
        <p:txBody>
          <a:bodyPr>
            <a:spAutoFit/>
          </a:bodyPr>
          <a:lstStyle/>
          <a:p>
            <a:pPr algn="ctr"/>
            <a:r>
              <a:rPr lang="ru-RU" sz="1300" b="1" dirty="0">
                <a:latin typeface="Times New Roman" pitchFamily="18" charset="0"/>
                <a:cs typeface="Times New Roman" pitchFamily="18" charset="0"/>
              </a:rPr>
              <a:t>Охрана семьи и детства</a:t>
            </a:r>
          </a:p>
          <a:p>
            <a:pPr algn="ctr"/>
            <a:r>
              <a:rPr lang="ru-RU" sz="1300" b="1" dirty="0" smtClean="0">
                <a:latin typeface="Times New Roman" pitchFamily="18" charset="0"/>
                <a:cs typeface="Times New Roman" pitchFamily="18" charset="0"/>
              </a:rPr>
              <a:t>1 764,0 </a:t>
            </a:r>
            <a:r>
              <a:rPr lang="ru-RU" sz="1300" b="1" dirty="0">
                <a:latin typeface="Times New Roman" pitchFamily="18" charset="0"/>
                <a:cs typeface="Times New Roman" pitchFamily="18" charset="0"/>
              </a:rPr>
              <a:t>тыс.руб. при плане </a:t>
            </a:r>
            <a:r>
              <a:rPr lang="ru-RU" sz="1300" b="1" dirty="0" smtClean="0">
                <a:latin typeface="Times New Roman" pitchFamily="18" charset="0"/>
                <a:cs typeface="Times New Roman" pitchFamily="18" charset="0"/>
              </a:rPr>
              <a:t>2 293,2 </a:t>
            </a:r>
            <a:r>
              <a:rPr lang="ru-RU" sz="1300" b="1" dirty="0">
                <a:latin typeface="Times New Roman" pitchFamily="18" charset="0"/>
                <a:cs typeface="Times New Roman" pitchFamily="18" charset="0"/>
              </a:rPr>
              <a:t>тыс. рублей, исполнение </a:t>
            </a:r>
            <a:r>
              <a:rPr lang="ru-RU" sz="1300" b="1" dirty="0" smtClean="0">
                <a:latin typeface="Times New Roman" pitchFamily="18" charset="0"/>
                <a:cs typeface="Times New Roman" pitchFamily="18" charset="0"/>
              </a:rPr>
              <a:t>76,97 </a:t>
            </a:r>
            <a:r>
              <a:rPr lang="ru-RU" sz="1300" b="1" dirty="0">
                <a:latin typeface="Times New Roman" pitchFamily="18" charset="0"/>
                <a:cs typeface="Times New Roman" pitchFamily="18" charset="0"/>
              </a:rPr>
              <a:t>%</a:t>
            </a:r>
          </a:p>
          <a:p>
            <a:pPr algn="ctr"/>
            <a:r>
              <a:rPr lang="ru-RU" sz="1100" b="1" dirty="0">
                <a:latin typeface="Times New Roman" pitchFamily="18" charset="0"/>
                <a:cs typeface="Times New Roman" pitchFamily="18" charset="0"/>
              </a:rPr>
              <a:t>(компенсация части родительской платы </a:t>
            </a:r>
          </a:p>
          <a:p>
            <a:pPr algn="ctr"/>
            <a:r>
              <a:rPr lang="ru-RU" sz="1100" b="1" dirty="0">
                <a:latin typeface="Times New Roman" pitchFamily="18" charset="0"/>
                <a:cs typeface="Times New Roman" pitchFamily="18" charset="0"/>
              </a:rPr>
              <a:t>за содержание ребенка в учреждениях образования) . </a:t>
            </a:r>
            <a:r>
              <a:rPr lang="ru-RU" sz="1300" b="1" dirty="0">
                <a:latin typeface="Times New Roman" pitchFamily="18" charset="0"/>
                <a:cs typeface="Times New Roman" pitchFamily="18" charset="0"/>
              </a:rPr>
              <a:t>По данному разделу приобретено жилье детям-сиротам в сумме </a:t>
            </a:r>
            <a:r>
              <a:rPr lang="ru-RU" sz="1300" b="1" dirty="0" smtClean="0">
                <a:latin typeface="Times New Roman" pitchFamily="18" charset="0"/>
                <a:cs typeface="Times New Roman" pitchFamily="18" charset="0"/>
              </a:rPr>
              <a:t>0 </a:t>
            </a:r>
            <a:r>
              <a:rPr lang="ru-RU" sz="1300" b="1" dirty="0">
                <a:latin typeface="Times New Roman" pitchFamily="18" charset="0"/>
                <a:cs typeface="Times New Roman" pitchFamily="18" charset="0"/>
              </a:rPr>
              <a:t>тыс. рублей.</a:t>
            </a:r>
          </a:p>
        </p:txBody>
      </p:sp>
      <p:sp>
        <p:nvSpPr>
          <p:cNvPr id="21" name="Стрелка вправо 20"/>
          <p:cNvSpPr/>
          <p:nvPr/>
        </p:nvSpPr>
        <p:spPr>
          <a:xfrm rot="8087829">
            <a:off x="1775354" y="5166254"/>
            <a:ext cx="1278467" cy="352425"/>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Стрелка вправо 24"/>
          <p:cNvSpPr/>
          <p:nvPr/>
        </p:nvSpPr>
        <p:spPr>
          <a:xfrm rot="2736296">
            <a:off x="3696097" y="5461530"/>
            <a:ext cx="1301751" cy="352425"/>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734" name="TextBox 9"/>
          <p:cNvSpPr txBox="1">
            <a:spLocks noChangeArrowheads="1"/>
          </p:cNvSpPr>
          <p:nvPr/>
        </p:nvSpPr>
        <p:spPr bwMode="auto">
          <a:xfrm>
            <a:off x="2089548" y="6000751"/>
            <a:ext cx="2196703" cy="2492990"/>
          </a:xfrm>
          <a:prstGeom prst="rect">
            <a:avLst/>
          </a:prstGeom>
          <a:noFill/>
          <a:ln w="9525">
            <a:noFill/>
            <a:miter lim="800000"/>
            <a:headEnd/>
            <a:tailEnd/>
          </a:ln>
        </p:spPr>
        <p:txBody>
          <a:bodyPr>
            <a:spAutoFit/>
          </a:bodyPr>
          <a:lstStyle/>
          <a:p>
            <a:pPr algn="ctr"/>
            <a:r>
              <a:rPr lang="ru-RU" altLang="ru-RU" sz="1200" b="1" dirty="0">
                <a:latin typeface="Times New Roman" pitchFamily="18" charset="0"/>
                <a:cs typeface="Times New Roman" pitchFamily="18" charset="0"/>
              </a:rPr>
              <a:t>По разделу «Социальное обеспечение населения» исполнение составило </a:t>
            </a:r>
            <a:r>
              <a:rPr lang="ru-RU" altLang="ru-RU" sz="1200" b="1" dirty="0" smtClean="0">
                <a:latin typeface="Times New Roman" pitchFamily="18" charset="0"/>
                <a:cs typeface="Times New Roman" pitchFamily="18" charset="0"/>
              </a:rPr>
              <a:t>2 290,0 тыс</a:t>
            </a:r>
            <a:r>
              <a:rPr lang="ru-RU" altLang="ru-RU" sz="1200" b="1" dirty="0">
                <a:latin typeface="Times New Roman" pitchFamily="18" charset="0"/>
                <a:cs typeface="Times New Roman" pitchFamily="18" charset="0"/>
              </a:rPr>
              <a:t>. рублей при годовом плане </a:t>
            </a:r>
            <a:r>
              <a:rPr lang="ru-RU" altLang="ru-RU" sz="1200" b="1" dirty="0" smtClean="0">
                <a:latin typeface="Times New Roman" pitchFamily="18" charset="0"/>
                <a:cs typeface="Times New Roman" pitchFamily="18" charset="0"/>
              </a:rPr>
              <a:t>2 290,0 тыс</a:t>
            </a:r>
            <a:r>
              <a:rPr lang="ru-RU" altLang="ru-RU" sz="1200" b="1" dirty="0">
                <a:latin typeface="Times New Roman" pitchFamily="18" charset="0"/>
                <a:cs typeface="Times New Roman" pitchFamily="18" charset="0"/>
              </a:rPr>
              <a:t>. рублей, исполнение </a:t>
            </a:r>
            <a:r>
              <a:rPr lang="ru-RU" altLang="ru-RU" sz="1200" b="1" dirty="0" smtClean="0">
                <a:latin typeface="Times New Roman" pitchFamily="18" charset="0"/>
                <a:cs typeface="Times New Roman" pitchFamily="18" charset="0"/>
              </a:rPr>
              <a:t>100 </a:t>
            </a:r>
            <a:r>
              <a:rPr lang="ru-RU" altLang="ru-RU" sz="1200" b="1" dirty="0">
                <a:latin typeface="Times New Roman" pitchFamily="18" charset="0"/>
                <a:cs typeface="Times New Roman" pitchFamily="18" charset="0"/>
              </a:rPr>
              <a:t>%.</a:t>
            </a:r>
          </a:p>
          <a:p>
            <a:pPr algn="ctr"/>
            <a:r>
              <a:rPr lang="ru-RU" altLang="ru-RU" sz="1200" b="1" dirty="0">
                <a:latin typeface="Times New Roman" pitchFamily="18" charset="0"/>
                <a:cs typeface="Times New Roman" pitchFamily="18" charset="0"/>
              </a:rPr>
              <a:t> В рамках данного раздела исполняются полномочия краевого бюджета по обеспечению мер социальной поддержки педагогическим работникам района. </a:t>
            </a:r>
          </a:p>
        </p:txBody>
      </p:sp>
      <p:pic>
        <p:nvPicPr>
          <p:cNvPr id="30735" name="Picture 23" descr="http://vest-news.org/files/news_images/2016/07/21/83992_61671.jpg"/>
          <p:cNvPicPr>
            <a:picLocks noChangeAspect="1" noChangeArrowheads="1"/>
          </p:cNvPicPr>
          <p:nvPr/>
        </p:nvPicPr>
        <p:blipFill>
          <a:blip r:embed="rId5"/>
          <a:srcRect/>
          <a:stretch>
            <a:fillRect/>
          </a:stretch>
        </p:blipFill>
        <p:spPr bwMode="auto">
          <a:xfrm>
            <a:off x="160735" y="5715000"/>
            <a:ext cx="1875234" cy="1905000"/>
          </a:xfrm>
          <a:prstGeom prst="rect">
            <a:avLst/>
          </a:prstGeom>
          <a:noFill/>
          <a:ln w="9525">
            <a:noFill/>
            <a:miter lim="800000"/>
            <a:headEnd/>
            <a:tailEnd/>
          </a:ln>
        </p:spPr>
      </p:pic>
      <p:sp>
        <p:nvSpPr>
          <p:cNvPr id="20" name="Rectangle 7"/>
          <p:cNvSpPr>
            <a:spLocks noChangeArrowheads="1"/>
          </p:cNvSpPr>
          <p:nvPr/>
        </p:nvSpPr>
        <p:spPr bwMode="auto">
          <a:xfrm>
            <a:off x="0" y="7715252"/>
            <a:ext cx="2303860" cy="1238249"/>
          </a:xfrm>
          <a:prstGeom prst="rect">
            <a:avLst/>
          </a:prstGeom>
          <a:solidFill>
            <a:schemeClr val="accent5">
              <a:alpha val="8000"/>
            </a:schemeClr>
          </a:solidFill>
          <a:ln w="19050">
            <a:solidFill>
              <a:schemeClr val="bg2"/>
            </a:solidFill>
            <a:miter lim="800000"/>
            <a:headEnd/>
            <a:tailEnd/>
          </a:ln>
        </p:spPr>
        <p:txBody>
          <a:bodyPr lIns="108000" tIns="0" rIns="108000" bIns="0"/>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ru-RU" sz="1200" b="1" dirty="0" smtClean="0"/>
              <a:t>МП «Доступная среда» –</a:t>
            </a:r>
            <a:r>
              <a:rPr lang="ru-RU" altLang="ru-RU" sz="1200" b="1" dirty="0" smtClean="0"/>
              <a:t> </a:t>
            </a:r>
            <a:r>
              <a:rPr lang="ru-RU" altLang="ru-RU" sz="1100" b="1" dirty="0" smtClean="0"/>
              <a:t>при плане</a:t>
            </a:r>
          </a:p>
          <a:p>
            <a:pPr algn="ctr">
              <a:spcBef>
                <a:spcPct val="0"/>
              </a:spcBef>
              <a:buClrTx/>
              <a:buSzTx/>
              <a:buFontTx/>
              <a:buNone/>
              <a:defRPr/>
            </a:pPr>
            <a:r>
              <a:rPr lang="ru-RU" altLang="ru-RU" sz="1100" b="1" dirty="0" smtClean="0"/>
              <a:t> 30,0 тыс. руб. исполнение во 3 квартале </a:t>
            </a:r>
          </a:p>
          <a:p>
            <a:pPr algn="ctr">
              <a:spcBef>
                <a:spcPct val="0"/>
              </a:spcBef>
              <a:buClrTx/>
              <a:buSzTx/>
              <a:buFontTx/>
              <a:buNone/>
              <a:defRPr/>
            </a:pPr>
            <a:r>
              <a:rPr lang="ru-RU" altLang="ru-RU" sz="1100" b="1" dirty="0" smtClean="0"/>
              <a:t>не производилось (обеспечение</a:t>
            </a:r>
          </a:p>
          <a:p>
            <a:pPr algn="ctr">
              <a:spcBef>
                <a:spcPct val="0"/>
              </a:spcBef>
              <a:buClrTx/>
              <a:buSzTx/>
              <a:buFontTx/>
              <a:buNone/>
              <a:defRPr/>
            </a:pPr>
            <a:r>
              <a:rPr lang="ru-RU" altLang="ru-RU" sz="1100" b="1" dirty="0" smtClean="0"/>
              <a:t> беспрепятственного доступа инвалидов к  </a:t>
            </a:r>
          </a:p>
          <a:p>
            <a:pPr algn="ctr">
              <a:spcBef>
                <a:spcPct val="0"/>
              </a:spcBef>
              <a:buClrTx/>
              <a:buSzTx/>
              <a:buFontTx/>
              <a:buNone/>
              <a:defRPr/>
            </a:pPr>
            <a:r>
              <a:rPr lang="ru-RU" altLang="ru-RU" sz="1100" b="1" dirty="0" smtClean="0"/>
              <a:t>объектам социальной инфраструктуры)</a:t>
            </a:r>
          </a:p>
        </p:txBody>
      </p:sp>
      <p:pic>
        <p:nvPicPr>
          <p:cNvPr id="30737" name="Picture 21" descr="http://avtohata.net/images/resized/images/stories/articles/2013/proishestviya/04-2013/03/pensioner_540_320.jpg"/>
          <p:cNvPicPr>
            <a:picLocks noChangeAspect="1" noChangeArrowheads="1"/>
          </p:cNvPicPr>
          <p:nvPr/>
        </p:nvPicPr>
        <p:blipFill>
          <a:blip r:embed="rId6"/>
          <a:srcRect/>
          <a:stretch>
            <a:fillRect/>
          </a:stretch>
        </p:blipFill>
        <p:spPr bwMode="auto">
          <a:xfrm>
            <a:off x="4572008" y="5871634"/>
            <a:ext cx="1910946" cy="1843617"/>
          </a:xfrm>
          <a:prstGeom prst="rect">
            <a:avLst/>
          </a:prstGeom>
          <a:noFill/>
          <a:ln w="9525">
            <a:noFill/>
            <a:miter lim="800000"/>
            <a:headEnd/>
            <a:tailEnd/>
          </a:ln>
        </p:spPr>
      </p:pic>
      <p:sp>
        <p:nvSpPr>
          <p:cNvPr id="26" name="Rectangle 7"/>
          <p:cNvSpPr>
            <a:spLocks noChangeArrowheads="1"/>
          </p:cNvSpPr>
          <p:nvPr/>
        </p:nvSpPr>
        <p:spPr bwMode="auto">
          <a:xfrm>
            <a:off x="4125516" y="7810501"/>
            <a:ext cx="2732484" cy="1333500"/>
          </a:xfrm>
          <a:prstGeom prst="rect">
            <a:avLst/>
          </a:prstGeom>
          <a:solidFill>
            <a:schemeClr val="accent5">
              <a:alpha val="8000"/>
            </a:schemeClr>
          </a:solidFill>
          <a:ln w="19050">
            <a:solidFill>
              <a:schemeClr val="bg2"/>
            </a:solidFill>
            <a:miter lim="800000"/>
            <a:headEnd/>
            <a:tailEnd/>
          </a:ln>
        </p:spPr>
        <p:txBody>
          <a:bodyPr lIns="108000" tIns="0" rIns="108000" bIns="0"/>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ru-RU" sz="1200" b="1" dirty="0" smtClean="0"/>
              <a:t>Социальная поддержка пенсионеров –</a:t>
            </a:r>
            <a:r>
              <a:rPr lang="ru-RU" altLang="ru-RU" sz="1200" b="1" dirty="0" smtClean="0"/>
              <a:t>  при плане 120,0 тыс. рублей, исполнение 120,0 тыс. рублей или 100 % (мероприятия по социализации пожилых людей в обществе).</a:t>
            </a:r>
          </a:p>
        </p:txBody>
      </p:sp>
      <p:sp>
        <p:nvSpPr>
          <p:cNvPr id="27" name="Стрелка вправо 26"/>
          <p:cNvSpPr/>
          <p:nvPr/>
        </p:nvSpPr>
        <p:spPr>
          <a:xfrm rot="5400000">
            <a:off x="2830380" y="5283730"/>
            <a:ext cx="1013884" cy="352425"/>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3" descr="http://www.proprofs.com/quiz-school/topic_images/p18lq7ediepl816p6s04171vo23.jpg"/>
          <p:cNvPicPr>
            <a:picLocks noChangeAspect="1" noChangeArrowheads="1"/>
          </p:cNvPicPr>
          <p:nvPr/>
        </p:nvPicPr>
        <p:blipFill>
          <a:blip r:embed="rId2"/>
          <a:srcRect/>
          <a:stretch>
            <a:fillRect/>
          </a:stretch>
        </p:blipFill>
        <p:spPr bwMode="auto">
          <a:xfrm>
            <a:off x="0" y="7239000"/>
            <a:ext cx="1607344" cy="1498600"/>
          </a:xfrm>
          <a:prstGeom prst="rect">
            <a:avLst/>
          </a:prstGeom>
          <a:noFill/>
          <a:ln w="9525">
            <a:noFill/>
            <a:miter lim="800000"/>
            <a:headEnd/>
            <a:tailEnd/>
          </a:ln>
        </p:spPr>
      </p:pic>
      <p:pic>
        <p:nvPicPr>
          <p:cNvPr id="31747" name="Рисунок 4"/>
          <p:cNvPicPr>
            <a:picLocks noChangeAspect="1"/>
          </p:cNvPicPr>
          <p:nvPr/>
        </p:nvPicPr>
        <p:blipFill>
          <a:blip r:embed="rId3"/>
          <a:srcRect/>
          <a:stretch>
            <a:fillRect/>
          </a:stretch>
        </p:blipFill>
        <p:spPr bwMode="auto">
          <a:xfrm>
            <a:off x="107157" y="4667251"/>
            <a:ext cx="1678769" cy="2286000"/>
          </a:xfrm>
          <a:prstGeom prst="rect">
            <a:avLst/>
          </a:prstGeom>
          <a:noFill/>
          <a:ln w="9525">
            <a:noFill/>
            <a:miter lim="800000"/>
            <a:headEnd/>
            <a:tailEnd/>
          </a:ln>
        </p:spPr>
      </p:pic>
      <p:pic>
        <p:nvPicPr>
          <p:cNvPr id="3" name="Рисунок 1"/>
          <p:cNvPicPr>
            <a:picLocks noChangeAspect="1"/>
          </p:cNvPicPr>
          <p:nvPr/>
        </p:nvPicPr>
        <p:blipFill>
          <a:blip r:embed="rId4">
            <a:extLst>
              <a:ext uri="{28A0092B-C50C-407E-A947-70E740481C1C}"/>
            </a:extLst>
          </a:blip>
          <a:srcRect/>
          <a:stretch>
            <a:fillRect/>
          </a:stretch>
        </p:blipFill>
        <p:spPr bwMode="auto">
          <a:xfrm>
            <a:off x="4339835" y="1809731"/>
            <a:ext cx="2236303" cy="2478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31749" name="Rectangle 2"/>
          <p:cNvSpPr>
            <a:spLocks noGrp="1" noChangeArrowheads="1"/>
          </p:cNvSpPr>
          <p:nvPr>
            <p:ph type="title" idx="4294967295"/>
          </p:nvPr>
        </p:nvSpPr>
        <p:spPr>
          <a:xfrm>
            <a:off x="214313" y="476251"/>
            <a:ext cx="6531769" cy="620183"/>
          </a:xfrm>
        </p:spPr>
        <p:txBody>
          <a:bodyPr/>
          <a:lstStyle/>
          <a:p>
            <a:pPr defTabSz="912813" eaLnBrk="1" hangingPunct="1"/>
            <a:r>
              <a:rPr lang="ru-RU" sz="2200" b="1" dirty="0" smtClean="0">
                <a:solidFill>
                  <a:srgbClr val="C00000"/>
                </a:solidFill>
                <a:latin typeface="Bookman Old Style" pitchFamily="18" charset="0"/>
              </a:rPr>
              <a:t>Расходы бюджета </a:t>
            </a:r>
            <a:r>
              <a:rPr lang="ru-RU" sz="2200" b="1" dirty="0" err="1" smtClean="0">
                <a:solidFill>
                  <a:srgbClr val="C00000"/>
                </a:solidFill>
                <a:latin typeface="Bookman Old Style" pitchFamily="18" charset="0"/>
              </a:rPr>
              <a:t>Яковлевского</a:t>
            </a:r>
            <a:r>
              <a:rPr lang="ru-RU" sz="2200" b="1" dirty="0" smtClean="0">
                <a:solidFill>
                  <a:srgbClr val="C00000"/>
                </a:solidFill>
                <a:latin typeface="Bookman Old Style" pitchFamily="18" charset="0"/>
              </a:rPr>
              <a:t> муниципального района за 2021 год</a:t>
            </a:r>
            <a:br>
              <a:rPr lang="ru-RU" sz="2200" b="1" dirty="0" smtClean="0">
                <a:solidFill>
                  <a:srgbClr val="C00000"/>
                </a:solidFill>
                <a:latin typeface="Bookman Old Style" pitchFamily="18" charset="0"/>
              </a:rPr>
            </a:br>
            <a:r>
              <a:rPr lang="ru-RU" sz="1800" b="1" dirty="0" smtClean="0">
                <a:solidFill>
                  <a:srgbClr val="C00000"/>
                </a:solidFill>
                <a:latin typeface="Bookman Old Style" pitchFamily="18" charset="0"/>
              </a:rPr>
              <a:t>на физическую культуру и спорт</a:t>
            </a:r>
          </a:p>
        </p:txBody>
      </p:sp>
      <p:sp>
        <p:nvSpPr>
          <p:cNvPr id="50180" name="Line 4"/>
          <p:cNvSpPr>
            <a:spLocks noChangeShapeType="1"/>
          </p:cNvSpPr>
          <p:nvPr/>
        </p:nvSpPr>
        <p:spPr bwMode="auto">
          <a:xfrm>
            <a:off x="0" y="1524000"/>
            <a:ext cx="6372225" cy="0"/>
          </a:xfrm>
          <a:prstGeom prst="line">
            <a:avLst/>
          </a:prstGeom>
          <a:noFill/>
          <a:ln w="47625" cmpd="dbl">
            <a:solidFill>
              <a:schemeClr val="accent5">
                <a:lumMod val="25000"/>
              </a:schemeClr>
            </a:solidFill>
            <a:round/>
            <a:headEnd/>
            <a:tailEnd/>
          </a:ln>
        </p:spPr>
        <p:txBody>
          <a:bodyPr/>
          <a:lstStyle/>
          <a:p>
            <a:pPr>
              <a:defRPr/>
            </a:pPr>
            <a:endParaRPr lang="ru-RU"/>
          </a:p>
        </p:txBody>
      </p:sp>
      <p:sp>
        <p:nvSpPr>
          <p:cNvPr id="50182" name="AutoShape 6"/>
          <p:cNvSpPr>
            <a:spLocks noChangeArrowheads="1"/>
          </p:cNvSpPr>
          <p:nvPr/>
        </p:nvSpPr>
        <p:spPr bwMode="auto">
          <a:xfrm>
            <a:off x="4339829" y="1809751"/>
            <a:ext cx="2250281" cy="2506133"/>
          </a:xfrm>
          <a:prstGeom prst="roundRect">
            <a:avLst>
              <a:gd name="adj" fmla="val 16667"/>
            </a:avLst>
          </a:prstGeom>
          <a:solidFill>
            <a:schemeClr val="accent5">
              <a:alpha val="6000"/>
            </a:schemeClr>
          </a:solidFill>
          <a:ln w="19050">
            <a:solidFill>
              <a:schemeClr val="bg2"/>
            </a:solidFill>
            <a:round/>
            <a:headEnd/>
            <a:tailEnd/>
          </a:ln>
          <a:effectLst>
            <a:outerShdw blurRad="50800" dist="50800" dir="5400000" algn="ctr" rotWithShape="0">
              <a:srgbClr val="000000">
                <a:alpha val="10000"/>
              </a:srgbClr>
            </a:outerShdw>
          </a:effectLst>
        </p:spPr>
        <p:txBody>
          <a:bodyPr lIns="126000" rIns="126000"/>
          <a:lstStyle>
            <a:lvl1pPr defTabSz="912813">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2813">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2813">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2813">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2813">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SzTx/>
              <a:buFontTx/>
              <a:buNone/>
              <a:defRPr/>
            </a:pPr>
            <a:r>
              <a:rPr lang="ru-RU" altLang="ru-RU" sz="2200" b="1" dirty="0" smtClean="0"/>
              <a:t>1 854,2 тыс. руб.</a:t>
            </a:r>
          </a:p>
        </p:txBody>
      </p:sp>
      <p:sp>
        <p:nvSpPr>
          <p:cNvPr id="31752" name="Прямоугольник 16"/>
          <p:cNvSpPr>
            <a:spLocks noChangeArrowheads="1"/>
          </p:cNvSpPr>
          <p:nvPr/>
        </p:nvSpPr>
        <p:spPr bwMode="auto">
          <a:xfrm>
            <a:off x="107156" y="1714501"/>
            <a:ext cx="4071938" cy="3046988"/>
          </a:xfrm>
          <a:prstGeom prst="rect">
            <a:avLst/>
          </a:prstGeom>
          <a:noFill/>
          <a:ln w="9525">
            <a:noFill/>
            <a:miter lim="800000"/>
            <a:headEnd/>
            <a:tailEnd/>
          </a:ln>
        </p:spPr>
        <p:txBody>
          <a:bodyPr>
            <a:spAutoFit/>
          </a:bodyPr>
          <a:lstStyle/>
          <a:p>
            <a:pPr algn="ctr"/>
            <a:r>
              <a:rPr lang="ru-RU" altLang="ru-RU" sz="1600" b="1" dirty="0">
                <a:latin typeface="Times New Roman" pitchFamily="18" charset="0"/>
                <a:cs typeface="Times New Roman" pitchFamily="18" charset="0"/>
              </a:rPr>
              <a:t>Муниципальная программа «Развитие физической культуры и спорта в </a:t>
            </a:r>
            <a:r>
              <a:rPr lang="ru-RU" altLang="ru-RU" sz="1600" b="1" dirty="0" err="1">
                <a:latin typeface="Times New Roman" pitchFamily="18" charset="0"/>
                <a:cs typeface="Times New Roman" pitchFamily="18" charset="0"/>
              </a:rPr>
              <a:t>Яковлевском</a:t>
            </a:r>
            <a:r>
              <a:rPr lang="ru-RU" altLang="ru-RU" sz="1600" b="1" dirty="0">
                <a:latin typeface="Times New Roman" pitchFamily="18" charset="0"/>
                <a:cs typeface="Times New Roman" pitchFamily="18" charset="0"/>
              </a:rPr>
              <a:t> муниципальном районе» на 2019-2025 годы исполняется двумя учреждениями района: МКУ «Центр обеспечения и сопровождения образования» - </a:t>
            </a:r>
            <a:r>
              <a:rPr lang="ru-RU" altLang="ru-RU" sz="1600" b="1" dirty="0" smtClean="0">
                <a:latin typeface="Times New Roman" pitchFamily="18" charset="0"/>
                <a:cs typeface="Times New Roman" pitchFamily="18" charset="0"/>
              </a:rPr>
              <a:t>305,9 </a:t>
            </a:r>
            <a:r>
              <a:rPr lang="ru-RU" altLang="ru-RU" sz="1600" b="1" dirty="0">
                <a:latin typeface="Times New Roman" pitchFamily="18" charset="0"/>
                <a:cs typeface="Times New Roman" pitchFamily="18" charset="0"/>
              </a:rPr>
              <a:t>тыс. </a:t>
            </a:r>
            <a:r>
              <a:rPr lang="ru-RU" altLang="ru-RU" sz="1600" b="1" dirty="0" smtClean="0">
                <a:latin typeface="Times New Roman" pitchFamily="18" charset="0"/>
                <a:cs typeface="Times New Roman" pitchFamily="18" charset="0"/>
              </a:rPr>
              <a:t>рублей;</a:t>
            </a:r>
            <a:endParaRPr lang="ru-RU" altLang="ru-RU" sz="1600" b="1" dirty="0">
              <a:latin typeface="Times New Roman" pitchFamily="18" charset="0"/>
              <a:cs typeface="Times New Roman" pitchFamily="18" charset="0"/>
            </a:endParaRPr>
          </a:p>
          <a:p>
            <a:pPr algn="ctr"/>
            <a:r>
              <a:rPr lang="ru-RU" altLang="ru-RU" sz="1600" b="1" dirty="0">
                <a:latin typeface="Times New Roman" pitchFamily="18" charset="0"/>
                <a:cs typeface="Times New Roman" pitchFamily="18" charset="0"/>
              </a:rPr>
              <a:t>Администрацией </a:t>
            </a:r>
            <a:r>
              <a:rPr lang="ru-RU" altLang="ru-RU" sz="1600" b="1" dirty="0" smtClean="0">
                <a:latin typeface="Times New Roman" pitchFamily="18" charset="0"/>
                <a:cs typeface="Times New Roman" pitchFamily="18" charset="0"/>
              </a:rPr>
              <a:t>района-  660,9 тыс</a:t>
            </a:r>
            <a:r>
              <a:rPr lang="ru-RU" altLang="ru-RU" sz="1600" b="1" dirty="0">
                <a:latin typeface="Times New Roman" pitchFamily="18" charset="0"/>
                <a:cs typeface="Times New Roman" pitchFamily="18" charset="0"/>
              </a:rPr>
              <a:t>. </a:t>
            </a:r>
            <a:r>
              <a:rPr lang="ru-RU" altLang="ru-RU" sz="1600" b="1" dirty="0" smtClean="0">
                <a:latin typeface="Times New Roman" pitchFamily="18" charset="0"/>
                <a:cs typeface="Times New Roman" pitchFamily="18" charset="0"/>
              </a:rPr>
              <a:t>Рублей;</a:t>
            </a:r>
          </a:p>
          <a:p>
            <a:pPr algn="ctr"/>
            <a:r>
              <a:rPr lang="ru-RU" sz="1600" b="1" dirty="0" smtClean="0">
                <a:latin typeface="Times New Roman" pitchFamily="18" charset="0"/>
                <a:cs typeface="Times New Roman" pitchFamily="18" charset="0"/>
              </a:rPr>
              <a:t>МКУ «Управление культуры» </a:t>
            </a:r>
            <a:r>
              <a:rPr lang="ru-RU" sz="1600" b="1" dirty="0" err="1" smtClean="0">
                <a:latin typeface="Times New Roman" pitchFamily="18" charset="0"/>
                <a:cs typeface="Times New Roman" pitchFamily="18" charset="0"/>
              </a:rPr>
              <a:t>Яковлевского</a:t>
            </a:r>
            <a:r>
              <a:rPr lang="ru-RU" sz="1600" b="1" dirty="0" smtClean="0">
                <a:latin typeface="Times New Roman" pitchFamily="18" charset="0"/>
                <a:cs typeface="Times New Roman" pitchFamily="18" charset="0"/>
              </a:rPr>
              <a:t> муниципального района – 881,5</a:t>
            </a:r>
            <a:endParaRPr lang="ru-RU" sz="1600" dirty="0">
              <a:latin typeface="Times New Roman" pitchFamily="18" charset="0"/>
              <a:cs typeface="Times New Roman" pitchFamily="18" charset="0"/>
            </a:endParaRPr>
          </a:p>
        </p:txBody>
      </p:sp>
      <p:sp>
        <p:nvSpPr>
          <p:cNvPr id="31753" name="Прямоугольник 17"/>
          <p:cNvSpPr>
            <a:spLocks noChangeArrowheads="1"/>
          </p:cNvSpPr>
          <p:nvPr/>
        </p:nvSpPr>
        <p:spPr bwMode="auto">
          <a:xfrm>
            <a:off x="1928802" y="5048254"/>
            <a:ext cx="4822041" cy="2062103"/>
          </a:xfrm>
          <a:prstGeom prst="rect">
            <a:avLst/>
          </a:prstGeom>
          <a:noFill/>
          <a:ln w="9525">
            <a:noFill/>
            <a:miter lim="800000"/>
            <a:headEnd/>
            <a:tailEnd/>
          </a:ln>
        </p:spPr>
        <p:txBody>
          <a:bodyPr wrap="square">
            <a:spAutoFit/>
          </a:bodyPr>
          <a:lstStyle/>
          <a:p>
            <a:pPr algn="ctr"/>
            <a:r>
              <a:rPr lang="ru-RU" altLang="ru-RU" sz="1600" b="1" dirty="0">
                <a:latin typeface="Times New Roman" pitchFamily="18" charset="0"/>
                <a:cs typeface="Times New Roman" pitchFamily="18" charset="0"/>
              </a:rPr>
              <a:t>Средства были направлены на организацию, проведение и участие в спортивных мероприятиях. Исполнение составило </a:t>
            </a:r>
            <a:r>
              <a:rPr lang="ru-RU" altLang="ru-RU" sz="1600" b="1" dirty="0" smtClean="0">
                <a:latin typeface="Times New Roman" pitchFamily="18" charset="0"/>
                <a:cs typeface="Times New Roman" pitchFamily="18" charset="0"/>
              </a:rPr>
              <a:t>1 854,2 тыс</a:t>
            </a:r>
            <a:r>
              <a:rPr lang="ru-RU" altLang="ru-RU" sz="1600" b="1" dirty="0">
                <a:latin typeface="Times New Roman" pitchFamily="18" charset="0"/>
                <a:cs typeface="Times New Roman" pitchFamily="18" charset="0"/>
              </a:rPr>
              <a:t>. рублей от плана – </a:t>
            </a:r>
            <a:r>
              <a:rPr lang="ru-RU" altLang="ru-RU" sz="1600" b="1" dirty="0" smtClean="0">
                <a:latin typeface="Times New Roman" pitchFamily="18" charset="0"/>
                <a:cs typeface="Times New Roman" pitchFamily="18" charset="0"/>
              </a:rPr>
              <a:t>1 854,2 тыс</a:t>
            </a:r>
            <a:r>
              <a:rPr lang="ru-RU" altLang="ru-RU" sz="1600" b="1" dirty="0">
                <a:latin typeface="Times New Roman" pitchFamily="18" charset="0"/>
                <a:cs typeface="Times New Roman" pitchFamily="18" charset="0"/>
              </a:rPr>
              <a:t>. рублей </a:t>
            </a:r>
          </a:p>
          <a:p>
            <a:pPr algn="ctr"/>
            <a:r>
              <a:rPr lang="ru-RU" altLang="ru-RU" sz="1600" b="1" dirty="0">
                <a:latin typeface="Times New Roman" pitchFamily="18" charset="0"/>
                <a:cs typeface="Times New Roman" pitchFamily="18" charset="0"/>
              </a:rPr>
              <a:t>составило </a:t>
            </a:r>
            <a:r>
              <a:rPr lang="ru-RU" altLang="ru-RU" sz="1600" b="1" dirty="0" smtClean="0">
                <a:latin typeface="Times New Roman" pitchFamily="18" charset="0"/>
                <a:cs typeface="Times New Roman" pitchFamily="18" charset="0"/>
              </a:rPr>
              <a:t>100%. </a:t>
            </a:r>
            <a:r>
              <a:rPr lang="ru-RU" altLang="ru-RU" sz="1600" b="1" dirty="0">
                <a:latin typeface="Times New Roman" pitchFamily="18" charset="0"/>
                <a:cs typeface="Times New Roman" pitchFamily="18" charset="0"/>
              </a:rPr>
              <a:t>По данному разделу запланировано строительство спортивных площадок на условиях </a:t>
            </a:r>
            <a:r>
              <a:rPr lang="ru-RU" altLang="ru-RU" sz="1600" b="1" dirty="0" err="1">
                <a:latin typeface="Times New Roman" pitchFamily="18" charset="0"/>
                <a:cs typeface="Times New Roman" pitchFamily="18" charset="0"/>
              </a:rPr>
              <a:t>софинансирования</a:t>
            </a:r>
            <a:r>
              <a:rPr lang="ru-RU" altLang="ru-RU" sz="1600" b="1" dirty="0">
                <a:latin typeface="Times New Roman" pitchFamily="18" charset="0"/>
                <a:cs typeface="Times New Roman" pitchFamily="18" charset="0"/>
              </a:rPr>
              <a:t> из средств краевого бюджета.</a:t>
            </a:r>
            <a:endParaRPr lang="ru-RU" sz="1600" dirty="0">
              <a:latin typeface="Times New Roman" pitchFamily="18" charset="0"/>
              <a:cs typeface="Times New Roman" pitchFamily="18" charset="0"/>
            </a:endParaRPr>
          </a:p>
        </p:txBody>
      </p:sp>
      <p:pic>
        <p:nvPicPr>
          <p:cNvPr id="31754" name="Picture 4" descr="http://hakasiya19.ru/_ph/14/595936018.jpg"/>
          <p:cNvPicPr>
            <a:picLocks noChangeAspect="1" noChangeArrowheads="1"/>
          </p:cNvPicPr>
          <p:nvPr/>
        </p:nvPicPr>
        <p:blipFill>
          <a:blip r:embed="rId5" cstate="print"/>
          <a:srcRect/>
          <a:stretch>
            <a:fillRect/>
          </a:stretch>
        </p:blipFill>
        <p:spPr bwMode="auto">
          <a:xfrm>
            <a:off x="3462031" y="7334271"/>
            <a:ext cx="1564790" cy="1809730"/>
          </a:xfrm>
          <a:prstGeom prst="rect">
            <a:avLst/>
          </a:prstGeom>
          <a:noFill/>
          <a:ln w="9525">
            <a:noFill/>
            <a:miter lim="800000"/>
            <a:headEnd/>
            <a:tailEnd/>
          </a:ln>
        </p:spPr>
      </p:pic>
      <p:pic>
        <p:nvPicPr>
          <p:cNvPr id="31755" name="Picture 6" descr="https://riamo.ru/files/image/00/25/58/gallery%21mws.jpg"/>
          <p:cNvPicPr>
            <a:picLocks noChangeAspect="1" noChangeArrowheads="1"/>
          </p:cNvPicPr>
          <p:nvPr/>
        </p:nvPicPr>
        <p:blipFill>
          <a:blip r:embed="rId6" cstate="print"/>
          <a:srcRect/>
          <a:stretch>
            <a:fillRect/>
          </a:stretch>
        </p:blipFill>
        <p:spPr bwMode="auto">
          <a:xfrm>
            <a:off x="5304247" y="7281518"/>
            <a:ext cx="1465646" cy="1576733"/>
          </a:xfrm>
          <a:prstGeom prst="rect">
            <a:avLst/>
          </a:prstGeom>
          <a:noFill/>
          <a:ln w="9525">
            <a:noFill/>
            <a:miter lim="800000"/>
            <a:headEnd/>
            <a:tailEnd/>
          </a:ln>
        </p:spPr>
      </p:pic>
      <p:pic>
        <p:nvPicPr>
          <p:cNvPr id="31756" name="Picture 8" descr="http://novgorod.er.ru/media/userdata/news/2013/05/14/f8d22883f79ab1423fe168896254a3d3.jpg"/>
          <p:cNvPicPr>
            <a:picLocks noChangeAspect="1" noChangeArrowheads="1"/>
          </p:cNvPicPr>
          <p:nvPr/>
        </p:nvPicPr>
        <p:blipFill>
          <a:blip r:embed="rId7" cstate="print"/>
          <a:srcRect/>
          <a:stretch>
            <a:fillRect/>
          </a:stretch>
        </p:blipFill>
        <p:spPr bwMode="auto">
          <a:xfrm>
            <a:off x="1955620" y="7524771"/>
            <a:ext cx="1151912" cy="1365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mara.doski.ru/i/62/96/4629679.jpg"/>
          <p:cNvPicPr>
            <a:picLocks noChangeAspect="1" noChangeArrowheads="1"/>
          </p:cNvPicPr>
          <p:nvPr/>
        </p:nvPicPr>
        <p:blipFill>
          <a:blip r:embed="rId2"/>
          <a:srcRect/>
          <a:stretch>
            <a:fillRect/>
          </a:stretch>
        </p:blipFill>
        <p:spPr bwMode="auto">
          <a:xfrm>
            <a:off x="107156" y="1714500"/>
            <a:ext cx="6643688" cy="7088717"/>
          </a:xfrm>
          <a:prstGeom prst="rect">
            <a:avLst/>
          </a:prstGeom>
          <a:noFill/>
          <a:effectLst>
            <a:outerShdw blurRad="50800" dist="50800" dir="5400000" algn="ctr" rotWithShape="0">
              <a:srgbClr val="000000">
                <a:alpha val="0"/>
              </a:srgbClr>
            </a:outerShdw>
          </a:effectLst>
        </p:spPr>
      </p:pic>
      <p:sp>
        <p:nvSpPr>
          <p:cNvPr id="3" name="Rectangle 2"/>
          <p:cNvSpPr txBox="1">
            <a:spLocks noChangeArrowheads="1"/>
          </p:cNvSpPr>
          <p:nvPr/>
        </p:nvSpPr>
        <p:spPr bwMode="auto">
          <a:xfrm>
            <a:off x="326232" y="476251"/>
            <a:ext cx="6531769" cy="620183"/>
          </a:xfrm>
          <a:prstGeom prst="rect">
            <a:avLst/>
          </a:prstGeom>
          <a:noFill/>
          <a:ln w="9525">
            <a:noFill/>
            <a:miter lim="800000"/>
            <a:headEnd/>
            <a:tailEnd/>
          </a:ln>
        </p:spPr>
        <p:txBody>
          <a:bodyPr anchor="ctr"/>
          <a:lstStyle/>
          <a:p>
            <a:pPr algn="ctr" defTabSz="912813">
              <a:defRPr/>
            </a:pPr>
            <a:r>
              <a:rPr lang="ru-RU" sz="2200" b="1" dirty="0">
                <a:solidFill>
                  <a:srgbClr val="C00000"/>
                </a:solidFill>
                <a:latin typeface="Bookman Old Style" pitchFamily="18" charset="0"/>
                <a:ea typeface="+mj-ea"/>
                <a:cs typeface="+mj-cs"/>
              </a:rPr>
              <a:t>Расходы бюджета </a:t>
            </a:r>
            <a:r>
              <a:rPr lang="ru-RU" sz="2200" b="1" dirty="0" err="1">
                <a:solidFill>
                  <a:srgbClr val="C00000"/>
                </a:solidFill>
                <a:latin typeface="Bookman Old Style" pitchFamily="18" charset="0"/>
                <a:ea typeface="+mj-ea"/>
                <a:cs typeface="+mj-cs"/>
              </a:rPr>
              <a:t>Яковлевского</a:t>
            </a:r>
            <a:r>
              <a:rPr lang="ru-RU" sz="2200" b="1" dirty="0">
                <a:solidFill>
                  <a:srgbClr val="C00000"/>
                </a:solidFill>
                <a:latin typeface="Bookman Old Style" pitchFamily="18" charset="0"/>
                <a:ea typeface="+mj-ea"/>
                <a:cs typeface="+mj-cs"/>
              </a:rPr>
              <a:t> муниципального района за </a:t>
            </a:r>
            <a:r>
              <a:rPr lang="ru-RU" sz="2200" b="1" dirty="0" smtClean="0">
                <a:solidFill>
                  <a:srgbClr val="C00000"/>
                </a:solidFill>
                <a:latin typeface="Bookman Old Style" pitchFamily="18" charset="0"/>
                <a:ea typeface="+mj-ea"/>
                <a:cs typeface="+mj-cs"/>
              </a:rPr>
              <a:t>2021 год</a:t>
            </a:r>
            <a:r>
              <a:rPr lang="ru-RU" sz="2200" b="1" dirty="0">
                <a:solidFill>
                  <a:srgbClr val="C00000"/>
                </a:solidFill>
                <a:latin typeface="Bookman Old Style" pitchFamily="18" charset="0"/>
                <a:ea typeface="+mj-ea"/>
                <a:cs typeface="+mj-cs"/>
              </a:rPr>
              <a:t/>
            </a:r>
            <a:br>
              <a:rPr lang="ru-RU" sz="2200" b="1" dirty="0">
                <a:solidFill>
                  <a:srgbClr val="C00000"/>
                </a:solidFill>
                <a:latin typeface="Bookman Old Style" pitchFamily="18" charset="0"/>
                <a:ea typeface="+mj-ea"/>
                <a:cs typeface="+mj-cs"/>
              </a:rPr>
            </a:br>
            <a:r>
              <a:rPr lang="ru-RU" sz="2000" b="1" dirty="0">
                <a:solidFill>
                  <a:srgbClr val="C00000"/>
                </a:solidFill>
                <a:latin typeface="Bookman Old Style" pitchFamily="18" charset="0"/>
                <a:ea typeface="+mj-ea"/>
                <a:cs typeface="+mj-cs"/>
              </a:rPr>
              <a:t>на средства массовой информации</a:t>
            </a:r>
          </a:p>
        </p:txBody>
      </p:sp>
      <p:sp>
        <p:nvSpPr>
          <p:cNvPr id="32772" name="TextBox 9"/>
          <p:cNvSpPr txBox="1">
            <a:spLocks noChangeArrowheads="1"/>
          </p:cNvSpPr>
          <p:nvPr/>
        </p:nvSpPr>
        <p:spPr bwMode="auto">
          <a:xfrm>
            <a:off x="160735" y="1905000"/>
            <a:ext cx="3964781" cy="6524863"/>
          </a:xfrm>
          <a:prstGeom prst="rect">
            <a:avLst/>
          </a:prstGeom>
          <a:noFill/>
          <a:ln w="9525">
            <a:noFill/>
            <a:miter lim="800000"/>
            <a:headEnd/>
            <a:tailEnd/>
          </a:ln>
        </p:spPr>
        <p:txBody>
          <a:bodyPr>
            <a:spAutoFit/>
          </a:bodyPr>
          <a:lstStyle/>
          <a:p>
            <a:r>
              <a:rPr lang="ru-RU" altLang="ru-RU" sz="2400" dirty="0">
                <a:latin typeface="Times New Roman" pitchFamily="18" charset="0"/>
                <a:cs typeface="Times New Roman" pitchFamily="18" charset="0"/>
              </a:rPr>
              <a:t>         Расходы осуществляются в рамках муниципальной Программы «Информационное обеспечение органов местного самоуправления  района» на 2019-2025 годы на обеспечение деятельности  МБУ «Редакция районной газеты «Сельский труженик». </a:t>
            </a:r>
          </a:p>
          <a:p>
            <a:r>
              <a:rPr lang="ru-RU" altLang="ru-RU" sz="2400" dirty="0">
                <a:latin typeface="Times New Roman" pitchFamily="18" charset="0"/>
                <a:cs typeface="Times New Roman" pitchFamily="18" charset="0"/>
              </a:rPr>
              <a:t>        За </a:t>
            </a:r>
            <a:r>
              <a:rPr lang="ru-RU" altLang="ru-RU" sz="2400" dirty="0" smtClean="0">
                <a:latin typeface="Times New Roman" pitchFamily="18" charset="0"/>
                <a:cs typeface="Times New Roman" pitchFamily="18" charset="0"/>
              </a:rPr>
              <a:t> 2021 год </a:t>
            </a:r>
            <a:r>
              <a:rPr lang="ru-RU" altLang="ru-RU" sz="2400" b="1" dirty="0">
                <a:latin typeface="Times New Roman" pitchFamily="18" charset="0"/>
                <a:cs typeface="Times New Roman" pitchFamily="18" charset="0"/>
              </a:rPr>
              <a:t>расходы составили </a:t>
            </a:r>
            <a:r>
              <a:rPr lang="ru-RU" altLang="ru-RU" sz="2400" b="1" dirty="0" smtClean="0">
                <a:latin typeface="Times New Roman" pitchFamily="18" charset="0"/>
                <a:cs typeface="Times New Roman" pitchFamily="18" charset="0"/>
              </a:rPr>
              <a:t>3 829,8 тыс</a:t>
            </a:r>
            <a:r>
              <a:rPr lang="ru-RU" altLang="ru-RU" sz="2400" b="1" dirty="0">
                <a:latin typeface="Times New Roman" pitchFamily="18" charset="0"/>
                <a:cs typeface="Times New Roman" pitchFamily="18" charset="0"/>
              </a:rPr>
              <a:t>. рублей </a:t>
            </a:r>
            <a:r>
              <a:rPr lang="ru-RU" altLang="ru-RU" sz="2400" dirty="0">
                <a:latin typeface="Times New Roman" pitchFamily="18" charset="0"/>
                <a:cs typeface="Times New Roman" pitchFamily="18" charset="0"/>
              </a:rPr>
              <a:t>при запланированных годовых ассигнованиях  –  </a:t>
            </a:r>
            <a:r>
              <a:rPr lang="ru-RU" altLang="ru-RU" sz="2400" b="1" dirty="0" smtClean="0">
                <a:latin typeface="Times New Roman" pitchFamily="18" charset="0"/>
                <a:cs typeface="Times New Roman" pitchFamily="18" charset="0"/>
              </a:rPr>
              <a:t>3 829,8 </a:t>
            </a:r>
            <a:r>
              <a:rPr lang="ru-RU" altLang="ru-RU" sz="2400" b="1" dirty="0">
                <a:latin typeface="Times New Roman" pitchFamily="18" charset="0"/>
                <a:cs typeface="Times New Roman" pitchFamily="18" charset="0"/>
              </a:rPr>
              <a:t>тыс. рублей</a:t>
            </a:r>
            <a:r>
              <a:rPr lang="ru-RU" altLang="ru-RU" sz="2400" dirty="0">
                <a:latin typeface="Times New Roman" pitchFamily="18" charset="0"/>
                <a:cs typeface="Times New Roman" pitchFamily="18" charset="0"/>
              </a:rPr>
              <a:t>, </a:t>
            </a:r>
            <a:r>
              <a:rPr lang="ru-RU" altLang="ru-RU" sz="2400" dirty="0" smtClean="0">
                <a:latin typeface="Times New Roman" pitchFamily="18" charset="0"/>
                <a:cs typeface="Times New Roman" pitchFamily="18" charset="0"/>
              </a:rPr>
              <a:t>или 100</a:t>
            </a:r>
            <a:r>
              <a:rPr lang="ru-RU" altLang="ru-RU" sz="2400" b="1" dirty="0" smtClean="0">
                <a:latin typeface="Times New Roman" pitchFamily="18" charset="0"/>
                <a:cs typeface="Times New Roman" pitchFamily="18" charset="0"/>
              </a:rPr>
              <a:t> </a:t>
            </a:r>
            <a:r>
              <a:rPr lang="ru-RU" altLang="ru-RU" sz="2400" b="1" dirty="0">
                <a:latin typeface="Times New Roman" pitchFamily="18" charset="0"/>
                <a:cs typeface="Times New Roman" pitchFamily="18" charset="0"/>
              </a:rPr>
              <a:t>%</a:t>
            </a:r>
            <a:r>
              <a:rPr lang="ru-RU" altLang="ru-RU" sz="2400" dirty="0">
                <a:latin typeface="Times New Roman" pitchFamily="18" charset="0"/>
                <a:cs typeface="Times New Roman" pitchFamily="18" charset="0"/>
              </a:rPr>
              <a:t>.</a:t>
            </a:r>
          </a:p>
        </p:txBody>
      </p:sp>
      <p:pic>
        <p:nvPicPr>
          <p:cNvPr id="32773" name="Picture 2" descr="http://st-uni.ru/uploads/posts/2012-03/1332313639_sel-truzh.jpg"/>
          <p:cNvPicPr>
            <a:picLocks noChangeAspect="1" noChangeArrowheads="1"/>
          </p:cNvPicPr>
          <p:nvPr/>
        </p:nvPicPr>
        <p:blipFill>
          <a:blip r:embed="rId3"/>
          <a:srcRect/>
          <a:stretch>
            <a:fillRect/>
          </a:stretch>
        </p:blipFill>
        <p:spPr bwMode="auto">
          <a:xfrm rot="470041">
            <a:off x="4160044" y="2264834"/>
            <a:ext cx="2383631" cy="5372100"/>
          </a:xfrm>
          <a:prstGeom prst="rect">
            <a:avLst/>
          </a:prstGeom>
          <a:noFill/>
          <a:ln w="9525">
            <a:noFill/>
            <a:miter lim="800000"/>
            <a:headEnd/>
            <a:tailEnd/>
          </a:ln>
        </p:spPr>
      </p:pic>
      <p:sp>
        <p:nvSpPr>
          <p:cNvPr id="4" name="Line 4"/>
          <p:cNvSpPr>
            <a:spLocks noChangeShapeType="1"/>
          </p:cNvSpPr>
          <p:nvPr/>
        </p:nvSpPr>
        <p:spPr bwMode="auto">
          <a:xfrm>
            <a:off x="214313" y="1524000"/>
            <a:ext cx="6372225" cy="0"/>
          </a:xfrm>
          <a:prstGeom prst="line">
            <a:avLst/>
          </a:prstGeom>
          <a:noFill/>
          <a:ln w="47625" cmpd="dbl">
            <a:solidFill>
              <a:schemeClr val="accent5">
                <a:lumMod val="25000"/>
              </a:schemeClr>
            </a:solidFill>
            <a:round/>
            <a:headEnd/>
            <a:tailEnd/>
          </a:ln>
        </p:spPr>
        <p:txBody>
          <a:bodyPr/>
          <a:lstStyle/>
          <a:p>
            <a:pPr>
              <a:defRPr/>
            </a:pP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Прямоугольник 1"/>
          <p:cNvSpPr>
            <a:spLocks noChangeArrowheads="1"/>
          </p:cNvSpPr>
          <p:nvPr/>
        </p:nvSpPr>
        <p:spPr bwMode="auto">
          <a:xfrm>
            <a:off x="267891" y="285751"/>
            <a:ext cx="6322241" cy="1477328"/>
          </a:xfrm>
          <a:prstGeom prst="rect">
            <a:avLst/>
          </a:prstGeom>
          <a:noFill/>
          <a:ln w="9525">
            <a:noFill/>
            <a:miter lim="800000"/>
            <a:headEnd/>
            <a:tailEnd/>
          </a:ln>
        </p:spPr>
        <p:txBody>
          <a:bodyPr wrap="square">
            <a:spAutoFit/>
          </a:bodyPr>
          <a:lstStyle/>
          <a:p>
            <a:pPr algn="ctr" defTabSz="912813"/>
            <a:r>
              <a:rPr lang="ru-RU" b="1" dirty="0">
                <a:solidFill>
                  <a:srgbClr val="C00000"/>
                </a:solidFill>
                <a:latin typeface="Bookman Old Style" pitchFamily="18" charset="0"/>
              </a:rPr>
              <a:t>Расходы бюджета </a:t>
            </a:r>
            <a:r>
              <a:rPr lang="ru-RU" b="1" dirty="0" err="1">
                <a:solidFill>
                  <a:srgbClr val="C00000"/>
                </a:solidFill>
                <a:latin typeface="Bookman Old Style" pitchFamily="18" charset="0"/>
              </a:rPr>
              <a:t>Яковлевского</a:t>
            </a:r>
            <a:r>
              <a:rPr lang="ru-RU" b="1" dirty="0">
                <a:solidFill>
                  <a:srgbClr val="C00000"/>
                </a:solidFill>
                <a:latin typeface="Bookman Old Style" pitchFamily="18" charset="0"/>
              </a:rPr>
              <a:t> муниципального района на обслуживание муниципального долга </a:t>
            </a:r>
          </a:p>
          <a:p>
            <a:pPr algn="ctr" defTabSz="912813"/>
            <a:r>
              <a:rPr lang="ru-RU" b="1" dirty="0">
                <a:solidFill>
                  <a:srgbClr val="C00000"/>
                </a:solidFill>
                <a:latin typeface="Bookman Old Style" pitchFamily="18" charset="0"/>
              </a:rPr>
              <a:t>за </a:t>
            </a:r>
            <a:r>
              <a:rPr lang="ru-RU" b="1" dirty="0" smtClean="0">
                <a:solidFill>
                  <a:srgbClr val="C00000"/>
                </a:solidFill>
                <a:latin typeface="Bookman Old Style" pitchFamily="18" charset="0"/>
              </a:rPr>
              <a:t>2021 год</a:t>
            </a:r>
            <a:r>
              <a:rPr lang="ru-RU" b="1" dirty="0">
                <a:solidFill>
                  <a:srgbClr val="C00000"/>
                </a:solidFill>
                <a:latin typeface="Bookman Old Style" pitchFamily="18" charset="0"/>
              </a:rPr>
              <a:t/>
            </a:r>
            <a:br>
              <a:rPr lang="ru-RU" b="1" dirty="0">
                <a:solidFill>
                  <a:srgbClr val="C00000"/>
                </a:solidFill>
                <a:latin typeface="Bookman Old Style" pitchFamily="18" charset="0"/>
              </a:rPr>
            </a:br>
            <a:endParaRPr lang="ru-RU" b="1" dirty="0">
              <a:solidFill>
                <a:srgbClr val="C00000"/>
              </a:solidFill>
              <a:latin typeface="Bookman Old Style" pitchFamily="18" charset="0"/>
            </a:endParaRPr>
          </a:p>
        </p:txBody>
      </p:sp>
      <p:sp>
        <p:nvSpPr>
          <p:cNvPr id="3" name="Line 4"/>
          <p:cNvSpPr>
            <a:spLocks noChangeShapeType="1"/>
          </p:cNvSpPr>
          <p:nvPr/>
        </p:nvSpPr>
        <p:spPr bwMode="auto">
          <a:xfrm>
            <a:off x="214313" y="1524000"/>
            <a:ext cx="6372225" cy="0"/>
          </a:xfrm>
          <a:prstGeom prst="line">
            <a:avLst/>
          </a:prstGeom>
          <a:noFill/>
          <a:ln w="47625" cmpd="dbl">
            <a:solidFill>
              <a:schemeClr val="accent5">
                <a:lumMod val="25000"/>
              </a:schemeClr>
            </a:solidFill>
            <a:round/>
            <a:headEnd/>
            <a:tailEnd/>
          </a:ln>
        </p:spPr>
        <p:txBody>
          <a:bodyPr/>
          <a:lstStyle/>
          <a:p>
            <a:pPr>
              <a:defRPr/>
            </a:pPr>
            <a:endParaRPr lang="ru-RU"/>
          </a:p>
        </p:txBody>
      </p:sp>
      <p:sp>
        <p:nvSpPr>
          <p:cNvPr id="10245" name="Прямоугольник 3"/>
          <p:cNvSpPr>
            <a:spLocks noChangeArrowheads="1"/>
          </p:cNvSpPr>
          <p:nvPr/>
        </p:nvSpPr>
        <p:spPr bwMode="auto">
          <a:xfrm>
            <a:off x="2035969" y="1619251"/>
            <a:ext cx="4607719" cy="3046988"/>
          </a:xfrm>
          <a:prstGeom prst="rect">
            <a:avLst/>
          </a:prstGeom>
          <a:noFill/>
          <a:ln w="9525">
            <a:noFill/>
            <a:miter lim="800000"/>
            <a:headEnd/>
            <a:tailEnd/>
          </a:ln>
        </p:spPr>
        <p:txBody>
          <a:bodyPr>
            <a:spAutoFit/>
          </a:bodyPr>
          <a:lstStyle/>
          <a:p>
            <a:r>
              <a:rPr lang="ru-RU" sz="1600" b="1" dirty="0" smtClean="0">
                <a:latin typeface="Times New Roman" pitchFamily="18" charset="0"/>
                <a:cs typeface="Times New Roman" pitchFamily="18" charset="0"/>
              </a:rPr>
              <a:t>   Структура муниципального долга представлена </a:t>
            </a:r>
            <a:r>
              <a:rPr lang="ru-RU" sz="1400" dirty="0" smtClean="0">
                <a:latin typeface="Times New Roman" pitchFamily="18" charset="0"/>
                <a:cs typeface="Times New Roman" pitchFamily="18" charset="0"/>
              </a:rPr>
              <a:t>бюджетным кредитом в размере </a:t>
            </a:r>
          </a:p>
          <a:p>
            <a:r>
              <a:rPr lang="ru-RU" sz="1400" dirty="0" smtClean="0">
                <a:latin typeface="Times New Roman" pitchFamily="18" charset="0"/>
                <a:cs typeface="Times New Roman" pitchFamily="18" charset="0"/>
              </a:rPr>
              <a:t> 5 000,0 тыс. рублей, привлеченным в местный бюджет из краевого бюджета.</a:t>
            </a:r>
          </a:p>
          <a:p>
            <a:pPr>
              <a:buFontTx/>
              <a:buChar char="-"/>
            </a:pPr>
            <a:r>
              <a:rPr lang="ru-RU" sz="1600" b="1"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25 декабря 2017 года </a:t>
            </a:r>
            <a:r>
              <a:rPr lang="ru-RU" sz="1300" dirty="0" err="1">
                <a:latin typeface="Times New Roman" pitchFamily="18" charset="0"/>
                <a:cs typeface="Times New Roman" pitchFamily="18" charset="0"/>
              </a:rPr>
              <a:t>Яковлевский</a:t>
            </a:r>
            <a:r>
              <a:rPr lang="ru-RU" sz="1300" dirty="0">
                <a:latin typeface="Times New Roman" pitchFamily="18" charset="0"/>
                <a:cs typeface="Times New Roman" pitchFamily="18" charset="0"/>
              </a:rPr>
              <a:t> муниципальный район заключил договор № 03/17 о предоставлении бюджетного кредита в сумме 5 000,0 тыс. рублей сроком на три </a:t>
            </a:r>
            <a:r>
              <a:rPr lang="ru-RU" sz="1300" dirty="0" smtClean="0">
                <a:latin typeface="Times New Roman" pitchFamily="18" charset="0"/>
                <a:cs typeface="Times New Roman" pitchFamily="18" charset="0"/>
              </a:rPr>
              <a:t>года. 27.05.2020 заключено Соглашение о реструктуризации задолженности по бюджетному кредиту. В отчетном году осуществлен частичный возврат на сумму</a:t>
            </a:r>
          </a:p>
          <a:p>
            <a:pPr>
              <a:buFontTx/>
              <a:buChar char="-"/>
            </a:pPr>
            <a:r>
              <a:rPr lang="ru-RU" sz="1300" dirty="0" smtClean="0">
                <a:latin typeface="Times New Roman" pitchFamily="18" charset="0"/>
                <a:cs typeface="Times New Roman" pitchFamily="18" charset="0"/>
              </a:rPr>
              <a:t> 1 000,0 тыс. рублей</a:t>
            </a:r>
            <a:r>
              <a:rPr lang="ru-RU" sz="1200" dirty="0" smtClean="0">
                <a:latin typeface="Times New Roman" pitchFamily="18" charset="0"/>
                <a:cs typeface="Times New Roman" pitchFamily="18" charset="0"/>
              </a:rPr>
              <a:t>. Таким образом, на конец отчетного периода задолженность по данному заимствованию составляет 3000,00  тыс.рублей срок погашения которой наступает в декабре 2024 года.</a:t>
            </a:r>
          </a:p>
          <a:p>
            <a:pPr>
              <a:buFontTx/>
              <a:buChar char="-"/>
            </a:pPr>
            <a:endParaRPr lang="ru-RU" sz="1400" dirty="0">
              <a:latin typeface="Times New Roman" pitchFamily="18" charset="0"/>
              <a:cs typeface="Times New Roman" pitchFamily="18" charset="0"/>
            </a:endParaRPr>
          </a:p>
        </p:txBody>
      </p:sp>
      <p:graphicFrame>
        <p:nvGraphicFramePr>
          <p:cNvPr id="10242" name="Диаграмма 4"/>
          <p:cNvGraphicFramePr>
            <a:graphicFrameLocks/>
          </p:cNvGraphicFramePr>
          <p:nvPr/>
        </p:nvGraphicFramePr>
        <p:xfrm>
          <a:off x="0" y="4432300"/>
          <a:ext cx="2357430" cy="2876550"/>
        </p:xfrm>
        <a:graphic>
          <a:graphicData uri="http://schemas.openxmlformats.org/presentationml/2006/ole">
            <p:oleObj spid="_x0000_s10242" name="Worksheet" r:id="rId3" imgW="4381556" imgH="1723950" progId="Excel.Sheet.8">
              <p:embed/>
            </p:oleObj>
          </a:graphicData>
        </a:graphic>
      </p:graphicFrame>
      <p:sp>
        <p:nvSpPr>
          <p:cNvPr id="10246" name="Прямоугольник 5"/>
          <p:cNvSpPr>
            <a:spLocks noChangeArrowheads="1"/>
          </p:cNvSpPr>
          <p:nvPr/>
        </p:nvSpPr>
        <p:spPr bwMode="auto">
          <a:xfrm>
            <a:off x="2678906" y="5643570"/>
            <a:ext cx="4018360" cy="1600438"/>
          </a:xfrm>
          <a:prstGeom prst="rect">
            <a:avLst/>
          </a:prstGeom>
          <a:noFill/>
          <a:ln w="9525">
            <a:noFill/>
            <a:miter lim="800000"/>
            <a:headEnd/>
            <a:tailEnd/>
          </a:ln>
        </p:spPr>
        <p:txBody>
          <a:bodyPr wrap="square">
            <a:spAutoFit/>
          </a:bodyPr>
          <a:lstStyle/>
          <a:p>
            <a:r>
              <a:rPr lang="ru-RU" sz="1400" dirty="0">
                <a:latin typeface="Times New Roman" pitchFamily="18" charset="0"/>
                <a:cs typeface="Times New Roman" pitchFamily="18" charset="0"/>
              </a:rPr>
              <a:t>     </a:t>
            </a:r>
            <a:r>
              <a:rPr lang="ru-RU" sz="1200" b="1" dirty="0">
                <a:latin typeface="Times New Roman" pitchFamily="18" charset="0"/>
                <a:cs typeface="Times New Roman" pitchFamily="18" charset="0"/>
              </a:rPr>
              <a:t>За </a:t>
            </a:r>
            <a:r>
              <a:rPr lang="ru-RU" sz="1200" b="1" dirty="0" smtClean="0">
                <a:latin typeface="Times New Roman" pitchFamily="18" charset="0"/>
                <a:cs typeface="Times New Roman" pitchFamily="18" charset="0"/>
              </a:rPr>
              <a:t>2021 год </a:t>
            </a:r>
            <a:r>
              <a:rPr lang="ru-RU" sz="1200" dirty="0">
                <a:latin typeface="Times New Roman" pitchFamily="18" charset="0"/>
                <a:cs typeface="Times New Roman" pitchFamily="18" charset="0"/>
              </a:rPr>
              <a:t>на погашение процентов по муниципальному долгу было направлено </a:t>
            </a:r>
            <a:r>
              <a:rPr lang="ru-RU" sz="1200" dirty="0" smtClean="0">
                <a:latin typeface="Times New Roman" pitchFamily="18" charset="0"/>
                <a:cs typeface="Times New Roman" pitchFamily="18" charset="0"/>
              </a:rPr>
              <a:t>99,00 тыс</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рублей. </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Проценты выплачиваются в рамках Муниципальной программы «Экономическое развитие и инновационная экономика </a:t>
            </a:r>
            <a:r>
              <a:rPr lang="ru-RU" sz="1200" dirty="0" err="1">
                <a:latin typeface="Times New Roman" pitchFamily="18" charset="0"/>
                <a:cs typeface="Times New Roman" pitchFamily="18" charset="0"/>
              </a:rPr>
              <a:t>Яковлевского</a:t>
            </a:r>
            <a:r>
              <a:rPr lang="ru-RU" sz="1200" dirty="0">
                <a:latin typeface="Times New Roman" pitchFamily="18" charset="0"/>
                <a:cs typeface="Times New Roman" pitchFamily="18" charset="0"/>
              </a:rPr>
              <a:t> муниципального района» на 2019-2025 годы, </a:t>
            </a:r>
          </a:p>
          <a:p>
            <a:endParaRPr lang="ru-RU" sz="1200" dirty="0">
              <a:latin typeface="Times New Roman" pitchFamily="18" charset="0"/>
              <a:cs typeface="Times New Roman" pitchFamily="18" charset="0"/>
            </a:endParaRPr>
          </a:p>
        </p:txBody>
      </p:sp>
      <p:sp>
        <p:nvSpPr>
          <p:cNvPr id="10247" name="Прямоугольник 7"/>
          <p:cNvSpPr>
            <a:spLocks noChangeArrowheads="1"/>
          </p:cNvSpPr>
          <p:nvPr/>
        </p:nvSpPr>
        <p:spPr bwMode="auto">
          <a:xfrm>
            <a:off x="160735" y="7334251"/>
            <a:ext cx="4500563" cy="646331"/>
          </a:xfrm>
          <a:prstGeom prst="rect">
            <a:avLst/>
          </a:prstGeom>
          <a:noFill/>
          <a:ln w="9525">
            <a:noFill/>
            <a:miter lim="800000"/>
            <a:headEnd/>
            <a:tailEnd/>
          </a:ln>
        </p:spPr>
        <p:txBody>
          <a:bodyPr>
            <a:spAutoFit/>
          </a:bodyPr>
          <a:lstStyle/>
          <a:p>
            <a:r>
              <a:rPr lang="ru-RU" sz="1200" dirty="0">
                <a:latin typeface="Times New Roman" pitchFamily="18" charset="0"/>
                <a:cs typeface="Times New Roman" pitchFamily="18" charset="0"/>
              </a:rPr>
              <a:t>подпрограмма «Повышение эффективности управления муниципальными финансами в </a:t>
            </a:r>
            <a:r>
              <a:rPr lang="ru-RU" sz="1200" dirty="0" err="1">
                <a:latin typeface="Times New Roman" pitchFamily="18" charset="0"/>
                <a:cs typeface="Times New Roman" pitchFamily="18" charset="0"/>
              </a:rPr>
              <a:t>Яковлевском</a:t>
            </a:r>
            <a:r>
              <a:rPr lang="ru-RU" sz="1200" dirty="0">
                <a:latin typeface="Times New Roman" pitchFamily="18" charset="0"/>
                <a:cs typeface="Times New Roman" pitchFamily="18" charset="0"/>
              </a:rPr>
              <a:t> муниципальном районе» на 2019-2025 годы.</a:t>
            </a:r>
          </a:p>
        </p:txBody>
      </p:sp>
      <p:pic>
        <p:nvPicPr>
          <p:cNvPr id="10248" name="Picture 12" descr="Картинки по запросу "/>
          <p:cNvPicPr>
            <a:picLocks noChangeAspect="1" noChangeArrowheads="1"/>
          </p:cNvPicPr>
          <p:nvPr/>
        </p:nvPicPr>
        <p:blipFill>
          <a:blip r:embed="rId4"/>
          <a:srcRect/>
          <a:stretch>
            <a:fillRect/>
          </a:stretch>
        </p:blipFill>
        <p:spPr bwMode="auto">
          <a:xfrm>
            <a:off x="4661298" y="7143767"/>
            <a:ext cx="2035969" cy="1780099"/>
          </a:xfrm>
          <a:prstGeom prst="rect">
            <a:avLst/>
          </a:prstGeom>
          <a:noFill/>
          <a:ln w="9525">
            <a:noFill/>
            <a:miter lim="800000"/>
            <a:headEnd/>
            <a:tailEnd/>
          </a:ln>
        </p:spPr>
      </p:pic>
      <p:pic>
        <p:nvPicPr>
          <p:cNvPr id="10249" name="Picture 14" descr="Картинки по запросу "/>
          <p:cNvPicPr>
            <a:picLocks noChangeAspect="1" noChangeArrowheads="1"/>
          </p:cNvPicPr>
          <p:nvPr/>
        </p:nvPicPr>
        <p:blipFill>
          <a:blip r:embed="rId5"/>
          <a:srcRect/>
          <a:stretch>
            <a:fillRect/>
          </a:stretch>
        </p:blipFill>
        <p:spPr bwMode="auto">
          <a:xfrm>
            <a:off x="267891" y="1809751"/>
            <a:ext cx="1725215" cy="2190749"/>
          </a:xfrm>
          <a:prstGeom prst="rect">
            <a:avLst/>
          </a:prstGeom>
          <a:noFill/>
          <a:ln w="9525">
            <a:noFill/>
            <a:miter lim="800000"/>
            <a:headEnd/>
            <a:tailEnd/>
          </a:ln>
        </p:spPr>
      </p:pic>
      <p:sp>
        <p:nvSpPr>
          <p:cNvPr id="10250" name="Прямоугольник 10"/>
          <p:cNvSpPr>
            <a:spLocks noChangeArrowheads="1"/>
          </p:cNvSpPr>
          <p:nvPr/>
        </p:nvSpPr>
        <p:spPr bwMode="auto">
          <a:xfrm>
            <a:off x="2303852" y="4357686"/>
            <a:ext cx="4393437" cy="1015663"/>
          </a:xfrm>
          <a:prstGeom prst="rect">
            <a:avLst/>
          </a:prstGeom>
          <a:noFill/>
          <a:ln w="9525">
            <a:noFill/>
            <a:miter lim="800000"/>
            <a:headEnd/>
            <a:tailEnd/>
          </a:ln>
        </p:spPr>
        <p:txBody>
          <a:bodyPr wrap="square">
            <a:spAutoFit/>
          </a:bodyPr>
          <a:lstStyle/>
          <a:p>
            <a:r>
              <a:rPr lang="ru-RU" sz="1200" b="1" dirty="0">
                <a:latin typeface="Times New Roman" pitchFamily="18" charset="0"/>
                <a:cs typeface="Times New Roman" pitchFamily="18" charset="0"/>
              </a:rPr>
              <a:t>- 28 мая 2018 </a:t>
            </a:r>
            <a:r>
              <a:rPr lang="ru-RU" sz="1200" b="1" dirty="0" smtClean="0">
                <a:latin typeface="Times New Roman" pitchFamily="18" charset="0"/>
                <a:cs typeface="Times New Roman" pitchFamily="18" charset="0"/>
              </a:rPr>
              <a:t>года </a:t>
            </a:r>
            <a:r>
              <a:rPr lang="ru-RU" sz="1200" dirty="0" err="1" smtClean="0">
                <a:latin typeface="Times New Roman" pitchFamily="18" charset="0"/>
                <a:cs typeface="Times New Roman" pitchFamily="18" charset="0"/>
              </a:rPr>
              <a:t>Яковлевский</a:t>
            </a:r>
            <a:r>
              <a:rPr lang="ru-RU" sz="1200" dirty="0" smtClean="0">
                <a:latin typeface="Times New Roman" pitchFamily="18" charset="0"/>
                <a:cs typeface="Times New Roman" pitchFamily="18" charset="0"/>
              </a:rPr>
              <a:t> муниципальный район заключил договор № 01/18 о предоставлении бюджетного кредита в сумме 3 170,0 тыс. рублей  сроком на три года. В отчетном году осуществлен возврат денежных средств по данному заимствованию в бюджет ПК в полном объеме.</a:t>
            </a:r>
            <a:endParaRPr lang="ru-RU"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6232" y="476251"/>
            <a:ext cx="6531769" cy="620183"/>
          </a:xfrm>
          <a:prstGeom prst="rect">
            <a:avLst/>
          </a:prstGeom>
          <a:noFill/>
          <a:ln w="9525">
            <a:noFill/>
            <a:miter lim="800000"/>
            <a:headEnd/>
            <a:tailEnd/>
          </a:ln>
        </p:spPr>
        <p:txBody>
          <a:bodyPr anchor="ctr"/>
          <a:lstStyle/>
          <a:p>
            <a:pPr algn="ctr" defTabSz="912813">
              <a:defRPr/>
            </a:pPr>
            <a:r>
              <a:rPr lang="ru-RU" sz="2200" b="1" dirty="0">
                <a:solidFill>
                  <a:srgbClr val="C00000"/>
                </a:solidFill>
                <a:latin typeface="Bookman Old Style" pitchFamily="18" charset="0"/>
                <a:ea typeface="+mj-ea"/>
                <a:cs typeface="+mj-cs"/>
              </a:rPr>
              <a:t>Расходы бюджета </a:t>
            </a:r>
            <a:r>
              <a:rPr lang="ru-RU" sz="2200" b="1" dirty="0" err="1">
                <a:solidFill>
                  <a:srgbClr val="C00000"/>
                </a:solidFill>
                <a:latin typeface="Bookman Old Style" pitchFamily="18" charset="0"/>
                <a:ea typeface="+mj-ea"/>
                <a:cs typeface="+mj-cs"/>
              </a:rPr>
              <a:t>Яковлевского</a:t>
            </a:r>
            <a:r>
              <a:rPr lang="ru-RU" sz="2200" b="1" dirty="0">
                <a:solidFill>
                  <a:srgbClr val="C00000"/>
                </a:solidFill>
                <a:latin typeface="Bookman Old Style" pitchFamily="18" charset="0"/>
                <a:ea typeface="+mj-ea"/>
                <a:cs typeface="+mj-cs"/>
              </a:rPr>
              <a:t> муниципального района за </a:t>
            </a:r>
            <a:r>
              <a:rPr lang="ru-RU" sz="2200" b="1" dirty="0" smtClean="0">
                <a:solidFill>
                  <a:srgbClr val="C00000"/>
                </a:solidFill>
                <a:latin typeface="Bookman Old Style" pitchFamily="18" charset="0"/>
                <a:ea typeface="+mj-ea"/>
                <a:cs typeface="+mj-cs"/>
              </a:rPr>
              <a:t> 2021 год </a:t>
            </a:r>
            <a:r>
              <a:rPr lang="ru-RU" sz="2200" b="1" dirty="0">
                <a:solidFill>
                  <a:srgbClr val="C00000"/>
                </a:solidFill>
                <a:latin typeface="Bookman Old Style" pitchFamily="18" charset="0"/>
                <a:ea typeface="+mj-ea"/>
                <a:cs typeface="+mj-cs"/>
              </a:rPr>
              <a:t/>
            </a:r>
            <a:br>
              <a:rPr lang="ru-RU" sz="2200" b="1" dirty="0">
                <a:solidFill>
                  <a:srgbClr val="C00000"/>
                </a:solidFill>
                <a:latin typeface="Bookman Old Style" pitchFamily="18" charset="0"/>
                <a:ea typeface="+mj-ea"/>
                <a:cs typeface="+mj-cs"/>
              </a:rPr>
            </a:br>
            <a:r>
              <a:rPr lang="ru-RU" b="1" dirty="0">
                <a:solidFill>
                  <a:srgbClr val="C00000"/>
                </a:solidFill>
                <a:latin typeface="Bookman Old Style" pitchFamily="18" charset="0"/>
                <a:ea typeface="+mj-ea"/>
                <a:cs typeface="+mj-cs"/>
              </a:rPr>
              <a:t>на межбюджетные трансферты</a:t>
            </a:r>
          </a:p>
        </p:txBody>
      </p:sp>
      <p:sp>
        <p:nvSpPr>
          <p:cNvPr id="3" name="Line 4"/>
          <p:cNvSpPr>
            <a:spLocks noChangeShapeType="1"/>
          </p:cNvSpPr>
          <p:nvPr/>
        </p:nvSpPr>
        <p:spPr bwMode="auto">
          <a:xfrm>
            <a:off x="160735" y="1524000"/>
            <a:ext cx="6372225" cy="0"/>
          </a:xfrm>
          <a:prstGeom prst="line">
            <a:avLst/>
          </a:prstGeom>
          <a:noFill/>
          <a:ln w="47625" cmpd="dbl">
            <a:solidFill>
              <a:schemeClr val="accent5">
                <a:lumMod val="25000"/>
              </a:schemeClr>
            </a:solidFill>
            <a:round/>
            <a:headEnd/>
            <a:tailEnd/>
          </a:ln>
        </p:spPr>
        <p:txBody>
          <a:bodyPr/>
          <a:lstStyle/>
          <a:p>
            <a:pPr>
              <a:defRPr/>
            </a:pPr>
            <a:endParaRPr lang="ru-RU"/>
          </a:p>
        </p:txBody>
      </p:sp>
      <p:sp>
        <p:nvSpPr>
          <p:cNvPr id="4" name="Rectangle 2"/>
          <p:cNvSpPr txBox="1">
            <a:spLocks noChangeArrowheads="1"/>
          </p:cNvSpPr>
          <p:nvPr/>
        </p:nvSpPr>
        <p:spPr bwMode="auto">
          <a:xfrm>
            <a:off x="107157" y="1809751"/>
            <a:ext cx="6531769" cy="2762249"/>
          </a:xfrm>
          <a:prstGeom prst="rect">
            <a:avLst/>
          </a:prstGeom>
          <a:noFill/>
          <a:ln w="9525">
            <a:noFill/>
            <a:miter lim="800000"/>
            <a:headEnd/>
            <a:tailEnd/>
          </a:ln>
        </p:spPr>
        <p:txBody>
          <a:bodyPr anchor="ctr"/>
          <a:lstStyle/>
          <a:p>
            <a:pPr algn="ctr" defTabSz="912813">
              <a:defRPr/>
            </a:pPr>
            <a:r>
              <a:rPr lang="ru-RU" sz="1700" b="1" dirty="0">
                <a:latin typeface="Bookman Old Style" pitchFamily="18" charset="0"/>
                <a:ea typeface="+mj-ea"/>
                <a:cs typeface="+mj-cs"/>
              </a:rPr>
              <a:t>Выравнивание бюджетной обеспеченности сельских поселений, входящих в состав </a:t>
            </a:r>
            <a:r>
              <a:rPr lang="ru-RU" sz="1700" b="1" dirty="0" err="1">
                <a:latin typeface="Bookman Old Style" pitchFamily="18" charset="0"/>
                <a:ea typeface="+mj-ea"/>
                <a:cs typeface="+mj-cs"/>
              </a:rPr>
              <a:t>Яковлевского</a:t>
            </a:r>
            <a:r>
              <a:rPr lang="ru-RU" sz="1700" b="1" dirty="0">
                <a:latin typeface="Bookman Old Style" pitchFamily="18" charset="0"/>
                <a:ea typeface="+mj-ea"/>
                <a:cs typeface="+mj-cs"/>
              </a:rPr>
              <a:t> муниципального района производилось в отчетном периоде по муниципальной программе «Экономическое развитие и инновационная экономика </a:t>
            </a:r>
            <a:r>
              <a:rPr lang="ru-RU" sz="1700" b="1" dirty="0" err="1">
                <a:latin typeface="Bookman Old Style" pitchFamily="18" charset="0"/>
                <a:ea typeface="+mj-ea"/>
                <a:cs typeface="+mj-cs"/>
              </a:rPr>
              <a:t>Яковлевского</a:t>
            </a:r>
            <a:r>
              <a:rPr lang="ru-RU" sz="1700" b="1" dirty="0">
                <a:latin typeface="Bookman Old Style" pitchFamily="18" charset="0"/>
                <a:ea typeface="+mj-ea"/>
                <a:cs typeface="+mj-cs"/>
              </a:rPr>
              <a:t> района на 2019-2025 годы», подпрограмме «Повышение эффективности управления муниципальными финансами в </a:t>
            </a:r>
            <a:r>
              <a:rPr lang="ru-RU" sz="1700" b="1" dirty="0" err="1">
                <a:latin typeface="Bookman Old Style" pitchFamily="18" charset="0"/>
                <a:ea typeface="+mj-ea"/>
                <a:cs typeface="+mj-cs"/>
              </a:rPr>
              <a:t>Яковлевском</a:t>
            </a:r>
            <a:r>
              <a:rPr lang="ru-RU" sz="1700" b="1" dirty="0">
                <a:latin typeface="Bookman Old Style" pitchFamily="18" charset="0"/>
                <a:ea typeface="+mj-ea"/>
                <a:cs typeface="+mj-cs"/>
              </a:rPr>
              <a:t> районе» на 2019-2025 годы за счет средств районного фонда финансовой поддержки, образованного за счет средств краевого бюджета и средств районного бюджета</a:t>
            </a:r>
          </a:p>
        </p:txBody>
      </p:sp>
      <p:sp>
        <p:nvSpPr>
          <p:cNvPr id="5" name="Прямоугольник 4"/>
          <p:cNvSpPr/>
          <p:nvPr/>
        </p:nvSpPr>
        <p:spPr>
          <a:xfrm>
            <a:off x="193653" y="4667251"/>
            <a:ext cx="2003042" cy="3748467"/>
          </a:xfrm>
          <a:prstGeom prst="rect">
            <a:avLst/>
          </a:prstGeom>
          <a:blipFill>
            <a:blip r:embed="rId2" cstate="prin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dirty="0">
              <a:solidFill>
                <a:prstClr val="black"/>
              </a:solidFill>
            </a:endParaRPr>
          </a:p>
        </p:txBody>
      </p:sp>
      <p:pic>
        <p:nvPicPr>
          <p:cNvPr id="33800" name="Picture 7" descr="«Ничего лучше наших русских рублей нет!» Доверие к национальной валюте растет"/>
          <p:cNvPicPr>
            <a:picLocks noChangeAspect="1" noChangeArrowheads="1"/>
          </p:cNvPicPr>
          <p:nvPr/>
        </p:nvPicPr>
        <p:blipFill>
          <a:blip r:embed="rId3"/>
          <a:srcRect/>
          <a:stretch>
            <a:fillRect/>
          </a:stretch>
        </p:blipFill>
        <p:spPr bwMode="auto">
          <a:xfrm>
            <a:off x="1768067" y="6953251"/>
            <a:ext cx="2168128" cy="2190749"/>
          </a:xfrm>
          <a:prstGeom prst="rect">
            <a:avLst/>
          </a:prstGeom>
          <a:noFill/>
          <a:ln w="9525">
            <a:noFill/>
            <a:miter lim="800000"/>
            <a:headEnd/>
            <a:tailEnd/>
          </a:ln>
        </p:spPr>
      </p:pic>
      <p:sp>
        <p:nvSpPr>
          <p:cNvPr id="7" name="Shape 6"/>
          <p:cNvSpPr/>
          <p:nvPr/>
        </p:nvSpPr>
        <p:spPr>
          <a:xfrm rot="1942749">
            <a:off x="2268737" y="4443240"/>
            <a:ext cx="1624005" cy="2739465"/>
          </a:xfrm>
          <a:prstGeom prst="swooshArrow">
            <a:avLst>
              <a:gd name="adj1" fmla="val 25000"/>
              <a:gd name="adj2" fmla="val 25000"/>
            </a:avLst>
          </a:prstGeom>
          <a:solidFill>
            <a:schemeClr val="accent6">
              <a:lumMod val="60000"/>
              <a:lumOff val="40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3"/>
          </a:fillRef>
          <a:effectRef idx="1">
            <a:schemeClr val="accent3"/>
          </a:effectRef>
          <a:fontRef idx="minor">
            <a:schemeClr val="lt1"/>
          </a:fontRef>
        </p:style>
      </p:sp>
      <p:sp>
        <p:nvSpPr>
          <p:cNvPr id="33804" name="WordArt 5"/>
          <p:cNvSpPr>
            <a:spLocks noChangeArrowheads="1" noChangeShapeType="1" noTextEdit="1"/>
          </p:cNvSpPr>
          <p:nvPr/>
        </p:nvSpPr>
        <p:spPr bwMode="auto">
          <a:xfrm>
            <a:off x="535782" y="6096001"/>
            <a:ext cx="1088231" cy="853017"/>
          </a:xfrm>
          <a:prstGeom prst="rect">
            <a:avLst/>
          </a:prstGeom>
        </p:spPr>
        <p:txBody>
          <a:bodyPr wrap="none" fromWordArt="1">
            <a:prstTxWarp prst="textInflate">
              <a:avLst>
                <a:gd name="adj" fmla="val 18750"/>
              </a:avLst>
            </a:prstTxWarp>
          </a:bodyPr>
          <a:lstStyle/>
          <a:p>
            <a:pPr algn="ctr"/>
            <a:r>
              <a:rPr lang="ru-RU" sz="3600" b="1" kern="10">
                <a:ln w="6600">
                  <a:solidFill>
                    <a:srgbClr val="17375E"/>
                  </a:solidFill>
                  <a:round/>
                  <a:headEnd/>
                  <a:tailEnd/>
                </a:ln>
                <a:solidFill>
                  <a:srgbClr val="6699FF"/>
                </a:solidFill>
                <a:effectLst>
                  <a:outerShdw dist="38100" dir="2700000" algn="tl" rotWithShape="0">
                    <a:srgbClr val="C0504D"/>
                  </a:outerShdw>
                </a:effectLst>
                <a:latin typeface="Times New Roman"/>
                <a:cs typeface="Times New Roman"/>
              </a:rPr>
              <a:t>Бюджет</a:t>
            </a:r>
          </a:p>
        </p:txBody>
      </p:sp>
      <p:sp>
        <p:nvSpPr>
          <p:cNvPr id="9" name="Прямоугольник 8"/>
          <p:cNvSpPr/>
          <p:nvPr/>
        </p:nvSpPr>
        <p:spPr>
          <a:xfrm rot="21416434">
            <a:off x="2097526" y="5139822"/>
            <a:ext cx="1939505" cy="624257"/>
          </a:xfrm>
          <a:prstGeom prst="rect">
            <a:avLst/>
          </a:prstGeom>
        </p:spPr>
        <p:txBody>
          <a:bodyPr spcFirstLastPara="1" wrap="none">
            <a:prstTxWarp prst="textArchUp">
              <a:avLst/>
            </a:prstTxWarp>
            <a:spAutoFit/>
          </a:bodyPr>
          <a:lstStyle/>
          <a:p>
            <a:pPr>
              <a:defRPr/>
            </a:pPr>
            <a:r>
              <a:rPr lang="ru-RU" sz="1600" dirty="0"/>
              <a:t>Межбюджетные трансферты</a:t>
            </a:r>
          </a:p>
        </p:txBody>
      </p:sp>
      <p:pic>
        <p:nvPicPr>
          <p:cNvPr id="10" name="Рисунок 9"/>
          <p:cNvPicPr>
            <a:picLocks noChangeAspect="1"/>
          </p:cNvPicPr>
          <p:nvPr/>
        </p:nvPicPr>
        <p:blipFill rotWithShape="1">
          <a:blip r:embed="rId4" cstate="print"/>
          <a:srcRect l="38300" t="55600" r="41503" b="499"/>
          <a:stretch/>
        </p:blipFill>
        <p:spPr>
          <a:xfrm>
            <a:off x="4125521" y="4953003"/>
            <a:ext cx="2571768" cy="3932448"/>
          </a:xfrm>
          <a:prstGeom prst="rect">
            <a:avLst/>
          </a:prstGeom>
          <a:effectLst>
            <a:reflection blurRad="6350" stA="50000" endA="300" endPos="90000" dir="5400000" sy="-100000" algn="bl" rotWithShape="0"/>
          </a:effectLst>
        </p:spPr>
      </p:pic>
      <p:graphicFrame>
        <p:nvGraphicFramePr>
          <p:cNvPr id="11" name="Таблица 10"/>
          <p:cNvGraphicFramePr>
            <a:graphicFrameLocks noGrp="1"/>
          </p:cNvGraphicFramePr>
          <p:nvPr/>
        </p:nvGraphicFramePr>
        <p:xfrm>
          <a:off x="2428868" y="4786315"/>
          <a:ext cx="4321995" cy="4214843"/>
        </p:xfrm>
        <a:graphic>
          <a:graphicData uri="http://schemas.openxmlformats.org/drawingml/2006/table">
            <a:tbl>
              <a:tblPr firstRow="1" bandRow="1">
                <a:tableStyleId>{5C22544A-7EE6-4342-B048-85BDC9FD1C3A}</a:tableStyleId>
              </a:tblPr>
              <a:tblGrid>
                <a:gridCol w="2160997"/>
                <a:gridCol w="1170541"/>
                <a:gridCol w="990457"/>
              </a:tblGrid>
              <a:tr h="811004">
                <a:tc>
                  <a:txBody>
                    <a:bodyPr/>
                    <a:lstStyle/>
                    <a:p>
                      <a:endParaRPr lang="ru-RU" sz="1600" dirty="0">
                        <a:latin typeface="Times New Roman" pitchFamily="18" charset="0"/>
                        <a:cs typeface="Times New Roman" pitchFamily="18" charset="0"/>
                      </a:endParaRPr>
                    </a:p>
                  </a:txBody>
                  <a:tcPr marL="68580" marR="68580" marT="60960" marB="60960">
                    <a:noFill/>
                  </a:tcPr>
                </a:tc>
                <a:tc>
                  <a:txBody>
                    <a:bodyPr/>
                    <a:lstStyle/>
                    <a:p>
                      <a:r>
                        <a:rPr lang="ru-RU" sz="1500" dirty="0" smtClean="0">
                          <a:solidFill>
                            <a:schemeClr val="tx1"/>
                          </a:solidFill>
                          <a:latin typeface="Times New Roman" pitchFamily="18" charset="0"/>
                          <a:cs typeface="Times New Roman" pitchFamily="18" charset="0"/>
                        </a:rPr>
                        <a:t>Средства краевого бюджета</a:t>
                      </a:r>
                      <a:endParaRPr lang="ru-RU" sz="1500" dirty="0">
                        <a:solidFill>
                          <a:schemeClr val="tx1"/>
                        </a:solidFill>
                        <a:latin typeface="Times New Roman" pitchFamily="18" charset="0"/>
                        <a:cs typeface="Times New Roman" pitchFamily="18" charset="0"/>
                      </a:endParaRPr>
                    </a:p>
                  </a:txBody>
                  <a:tcPr marL="68580" marR="68580" marT="60960" marB="60960">
                    <a:noFill/>
                  </a:tcPr>
                </a:tc>
                <a:tc>
                  <a:txBody>
                    <a:bodyPr/>
                    <a:lstStyle/>
                    <a:p>
                      <a:r>
                        <a:rPr lang="ru-RU" sz="1500" dirty="0" smtClean="0">
                          <a:solidFill>
                            <a:schemeClr val="tx1"/>
                          </a:solidFill>
                          <a:latin typeface="Times New Roman" pitchFamily="18" charset="0"/>
                          <a:cs typeface="Times New Roman" pitchFamily="18" charset="0"/>
                        </a:rPr>
                        <a:t>Средства местного бюджета</a:t>
                      </a:r>
                      <a:endParaRPr lang="ru-RU" sz="1500" dirty="0">
                        <a:solidFill>
                          <a:schemeClr val="tx1"/>
                        </a:solidFill>
                        <a:latin typeface="Times New Roman" pitchFamily="18" charset="0"/>
                        <a:cs typeface="Times New Roman" pitchFamily="18" charset="0"/>
                      </a:endParaRPr>
                    </a:p>
                  </a:txBody>
                  <a:tcPr marL="68580" marR="68580" marT="60960" marB="60960">
                    <a:noFill/>
                  </a:tcPr>
                </a:tc>
              </a:tr>
              <a:tr h="581475">
                <a:tc>
                  <a:txBody>
                    <a:bodyPr/>
                    <a:lstStyle/>
                    <a:p>
                      <a:r>
                        <a:rPr lang="ru-RU" sz="1500" b="1" dirty="0" err="1" smtClean="0">
                          <a:latin typeface="Times New Roman" pitchFamily="18" charset="0"/>
                          <a:cs typeface="Times New Roman" pitchFamily="18" charset="0"/>
                        </a:rPr>
                        <a:t>Яковлевское</a:t>
                      </a:r>
                      <a:r>
                        <a:rPr lang="ru-RU" sz="1500" b="1" dirty="0" smtClean="0">
                          <a:latin typeface="Times New Roman" pitchFamily="18" charset="0"/>
                          <a:cs typeface="Times New Roman" pitchFamily="18" charset="0"/>
                        </a:rPr>
                        <a:t> сельское поселение</a:t>
                      </a:r>
                      <a:endParaRPr lang="ru-RU" sz="1500" b="1" dirty="0">
                        <a:latin typeface="Times New Roman" pitchFamily="18" charset="0"/>
                        <a:cs typeface="Times New Roman" pitchFamily="18" charset="0"/>
                      </a:endParaRPr>
                    </a:p>
                  </a:txBody>
                  <a:tcPr marL="68580" marR="68580" marT="60960" marB="60960">
                    <a:noFill/>
                  </a:tcPr>
                </a:tc>
                <a:tc>
                  <a:txBody>
                    <a:bodyPr/>
                    <a:lstStyle/>
                    <a:p>
                      <a:r>
                        <a:rPr lang="ru-RU" sz="1500" b="1" dirty="0" smtClean="0">
                          <a:latin typeface="Times New Roman" pitchFamily="18" charset="0"/>
                          <a:cs typeface="Times New Roman" pitchFamily="18" charset="0"/>
                        </a:rPr>
                        <a:t>3</a:t>
                      </a:r>
                      <a:r>
                        <a:rPr lang="ru-RU" sz="1500" b="1" baseline="0" dirty="0" smtClean="0">
                          <a:latin typeface="Times New Roman" pitchFamily="18" charset="0"/>
                          <a:cs typeface="Times New Roman" pitchFamily="18" charset="0"/>
                        </a:rPr>
                        <a:t> 417,5</a:t>
                      </a:r>
                      <a:endParaRPr lang="ru-RU" sz="1500" b="1" dirty="0">
                        <a:latin typeface="Times New Roman" pitchFamily="18" charset="0"/>
                        <a:cs typeface="Times New Roman" pitchFamily="18" charset="0"/>
                      </a:endParaRPr>
                    </a:p>
                  </a:txBody>
                  <a:tcPr marL="68580" marR="68580" marT="60960" marB="60960">
                    <a:noFill/>
                  </a:tcPr>
                </a:tc>
                <a:tc>
                  <a:txBody>
                    <a:bodyPr/>
                    <a:lstStyle/>
                    <a:p>
                      <a:r>
                        <a:rPr lang="ru-RU" sz="1500" b="1" dirty="0" smtClean="0">
                          <a:latin typeface="Times New Roman" pitchFamily="18" charset="0"/>
                          <a:cs typeface="Times New Roman" pitchFamily="18" charset="0"/>
                        </a:rPr>
                        <a:t>454,0</a:t>
                      </a:r>
                      <a:endParaRPr lang="ru-RU" sz="1500" b="1" dirty="0">
                        <a:latin typeface="Times New Roman" pitchFamily="18" charset="0"/>
                        <a:cs typeface="Times New Roman" pitchFamily="18" charset="0"/>
                      </a:endParaRPr>
                    </a:p>
                  </a:txBody>
                  <a:tcPr marL="68580" marR="68580" marT="60960" marB="60960">
                    <a:noFill/>
                  </a:tcPr>
                </a:tc>
              </a:tr>
              <a:tr h="581475">
                <a:tc>
                  <a:txBody>
                    <a:bodyPr/>
                    <a:lstStyle/>
                    <a:p>
                      <a:r>
                        <a:rPr lang="ru-RU" sz="1500" b="1" dirty="0" err="1" smtClean="0">
                          <a:latin typeface="Times New Roman" pitchFamily="18" charset="0"/>
                          <a:cs typeface="Times New Roman" pitchFamily="18" charset="0"/>
                        </a:rPr>
                        <a:t>Новосысоевское</a:t>
                      </a:r>
                      <a:r>
                        <a:rPr lang="ru-RU" sz="1500" b="1" dirty="0" smtClean="0">
                          <a:latin typeface="Times New Roman" pitchFamily="18" charset="0"/>
                          <a:cs typeface="Times New Roman" pitchFamily="18" charset="0"/>
                        </a:rPr>
                        <a:t> сельское поселение</a:t>
                      </a:r>
                      <a:endParaRPr lang="ru-RU" sz="1500" b="1" dirty="0">
                        <a:latin typeface="Times New Roman" pitchFamily="18" charset="0"/>
                        <a:cs typeface="Times New Roman" pitchFamily="18" charset="0"/>
                      </a:endParaRPr>
                    </a:p>
                  </a:txBody>
                  <a:tcPr marL="68580" marR="68580" marT="60960" marB="60960">
                    <a:noFill/>
                  </a:tcPr>
                </a:tc>
                <a:tc>
                  <a:txBody>
                    <a:bodyPr/>
                    <a:lstStyle/>
                    <a:p>
                      <a:r>
                        <a:rPr lang="ru-RU" sz="1500" b="1" dirty="0" smtClean="0">
                          <a:latin typeface="Times New Roman" pitchFamily="18" charset="0"/>
                          <a:cs typeface="Times New Roman" pitchFamily="18" charset="0"/>
                        </a:rPr>
                        <a:t>7</a:t>
                      </a:r>
                      <a:r>
                        <a:rPr lang="ru-RU" sz="1500" b="1" baseline="0" dirty="0" smtClean="0">
                          <a:latin typeface="Times New Roman" pitchFamily="18" charset="0"/>
                          <a:cs typeface="Times New Roman" pitchFamily="18" charset="0"/>
                        </a:rPr>
                        <a:t> 210,2</a:t>
                      </a:r>
                      <a:endParaRPr lang="ru-RU" sz="1500" b="1" dirty="0">
                        <a:latin typeface="Times New Roman" pitchFamily="18" charset="0"/>
                        <a:cs typeface="Times New Roman" pitchFamily="18" charset="0"/>
                      </a:endParaRPr>
                    </a:p>
                  </a:txBody>
                  <a:tcPr marL="68580" marR="68580" marT="60960" marB="60960">
                    <a:noFill/>
                  </a:tcPr>
                </a:tc>
                <a:tc>
                  <a:txBody>
                    <a:bodyPr/>
                    <a:lstStyle/>
                    <a:p>
                      <a:r>
                        <a:rPr lang="ru-RU" sz="1500" b="1" dirty="0" smtClean="0">
                          <a:latin typeface="Times New Roman" pitchFamily="18" charset="0"/>
                          <a:cs typeface="Times New Roman" pitchFamily="18" charset="0"/>
                        </a:rPr>
                        <a:t>1</a:t>
                      </a:r>
                      <a:r>
                        <a:rPr lang="ru-RU" sz="1500" b="1" baseline="0" dirty="0" smtClean="0">
                          <a:latin typeface="Times New Roman" pitchFamily="18" charset="0"/>
                          <a:cs typeface="Times New Roman" pitchFamily="18" charset="0"/>
                        </a:rPr>
                        <a:t> 751,6</a:t>
                      </a:r>
                      <a:endParaRPr lang="ru-RU" sz="1500" b="1" dirty="0">
                        <a:latin typeface="Times New Roman" pitchFamily="18" charset="0"/>
                        <a:cs typeface="Times New Roman" pitchFamily="18" charset="0"/>
                      </a:endParaRPr>
                    </a:p>
                  </a:txBody>
                  <a:tcPr marL="68580" marR="68580" marT="60960" marB="60960">
                    <a:noFill/>
                  </a:tcPr>
                </a:tc>
              </a:tr>
              <a:tr h="581475">
                <a:tc>
                  <a:txBody>
                    <a:bodyPr/>
                    <a:lstStyle/>
                    <a:p>
                      <a:r>
                        <a:rPr lang="ru-RU" sz="1500" b="1" dirty="0" err="1" smtClean="0">
                          <a:latin typeface="Times New Roman" pitchFamily="18" charset="0"/>
                          <a:cs typeface="Times New Roman" pitchFamily="18" charset="0"/>
                        </a:rPr>
                        <a:t>Варфоломеевское</a:t>
                      </a:r>
                      <a:r>
                        <a:rPr lang="ru-RU" sz="1500" b="1" dirty="0" smtClean="0">
                          <a:latin typeface="Times New Roman" pitchFamily="18" charset="0"/>
                          <a:cs typeface="Times New Roman" pitchFamily="18" charset="0"/>
                        </a:rPr>
                        <a:t> сельское поселение</a:t>
                      </a:r>
                      <a:endParaRPr lang="ru-RU" sz="1500" b="1" dirty="0">
                        <a:latin typeface="Times New Roman" pitchFamily="18" charset="0"/>
                        <a:cs typeface="Times New Roman" pitchFamily="18" charset="0"/>
                      </a:endParaRPr>
                    </a:p>
                  </a:txBody>
                  <a:tcPr marL="68580" marR="68580" marT="60960" marB="60960">
                    <a:noFill/>
                  </a:tcPr>
                </a:tc>
                <a:tc>
                  <a:txBody>
                    <a:bodyPr/>
                    <a:lstStyle/>
                    <a:p>
                      <a:r>
                        <a:rPr lang="ru-RU" sz="1500" b="1" dirty="0" smtClean="0">
                          <a:latin typeface="Times New Roman" pitchFamily="18" charset="0"/>
                          <a:cs typeface="Times New Roman" pitchFamily="18" charset="0"/>
                        </a:rPr>
                        <a:t>2</a:t>
                      </a:r>
                      <a:r>
                        <a:rPr lang="ru-RU" sz="1500" b="1" baseline="0" dirty="0" smtClean="0">
                          <a:latin typeface="Times New Roman" pitchFamily="18" charset="0"/>
                          <a:cs typeface="Times New Roman" pitchFamily="18" charset="0"/>
                        </a:rPr>
                        <a:t> 560,1</a:t>
                      </a:r>
                      <a:endParaRPr lang="ru-RU" sz="1500" b="1" dirty="0">
                        <a:latin typeface="Times New Roman" pitchFamily="18" charset="0"/>
                        <a:cs typeface="Times New Roman" pitchFamily="18" charset="0"/>
                      </a:endParaRPr>
                    </a:p>
                  </a:txBody>
                  <a:tcPr marL="68580" marR="68580" marT="60960" marB="60960">
                    <a:noFill/>
                  </a:tcPr>
                </a:tc>
                <a:tc>
                  <a:txBody>
                    <a:bodyPr/>
                    <a:lstStyle/>
                    <a:p>
                      <a:r>
                        <a:rPr lang="ru-RU" sz="1500" b="1" dirty="0" smtClean="0">
                          <a:latin typeface="Times New Roman" pitchFamily="18" charset="0"/>
                          <a:cs typeface="Times New Roman" pitchFamily="18" charset="0"/>
                        </a:rPr>
                        <a:t>1</a:t>
                      </a:r>
                      <a:r>
                        <a:rPr lang="ru-RU" sz="1500" b="1" baseline="0" dirty="0" smtClean="0">
                          <a:latin typeface="Times New Roman" pitchFamily="18" charset="0"/>
                          <a:cs typeface="Times New Roman" pitchFamily="18" charset="0"/>
                        </a:rPr>
                        <a:t> 164,2</a:t>
                      </a:r>
                      <a:endParaRPr lang="ru-RU" sz="1500" b="1" dirty="0">
                        <a:latin typeface="Times New Roman" pitchFamily="18" charset="0"/>
                        <a:cs typeface="Times New Roman" pitchFamily="18" charset="0"/>
                      </a:endParaRPr>
                    </a:p>
                  </a:txBody>
                  <a:tcPr marL="68580" marR="68580" marT="60960" marB="60960">
                    <a:noFill/>
                  </a:tcPr>
                </a:tc>
              </a:tr>
              <a:tr h="581475">
                <a:tc>
                  <a:txBody>
                    <a:bodyPr/>
                    <a:lstStyle/>
                    <a:p>
                      <a:r>
                        <a:rPr lang="ru-RU" sz="1500" b="1" dirty="0" err="1" smtClean="0">
                          <a:latin typeface="Times New Roman" pitchFamily="18" charset="0"/>
                          <a:cs typeface="Times New Roman" pitchFamily="18" charset="0"/>
                        </a:rPr>
                        <a:t>Яблоновское</a:t>
                      </a:r>
                      <a:r>
                        <a:rPr lang="ru-RU" sz="1500" b="1" dirty="0" smtClean="0">
                          <a:latin typeface="Times New Roman" pitchFamily="18" charset="0"/>
                          <a:cs typeface="Times New Roman" pitchFamily="18" charset="0"/>
                        </a:rPr>
                        <a:t> сельское поселение</a:t>
                      </a:r>
                      <a:endParaRPr lang="ru-RU" sz="1500" b="1" dirty="0">
                        <a:latin typeface="Times New Roman" pitchFamily="18" charset="0"/>
                        <a:cs typeface="Times New Roman" pitchFamily="18" charset="0"/>
                      </a:endParaRPr>
                    </a:p>
                  </a:txBody>
                  <a:tcPr marL="68580" marR="68580" marT="60960" marB="60960">
                    <a:noFill/>
                  </a:tcPr>
                </a:tc>
                <a:tc>
                  <a:txBody>
                    <a:bodyPr/>
                    <a:lstStyle/>
                    <a:p>
                      <a:r>
                        <a:rPr lang="ru-RU" sz="1500" b="1" dirty="0" smtClean="0">
                          <a:latin typeface="Times New Roman" pitchFamily="18" charset="0"/>
                          <a:cs typeface="Times New Roman" pitchFamily="18" charset="0"/>
                        </a:rPr>
                        <a:t>934,9</a:t>
                      </a:r>
                      <a:endParaRPr lang="ru-RU" sz="1500" b="1" dirty="0">
                        <a:latin typeface="Times New Roman" pitchFamily="18" charset="0"/>
                        <a:cs typeface="Times New Roman" pitchFamily="18" charset="0"/>
                      </a:endParaRPr>
                    </a:p>
                  </a:txBody>
                  <a:tcPr marL="68580" marR="68580" marT="60960" marB="60960">
                    <a:noFill/>
                  </a:tcPr>
                </a:tc>
                <a:tc>
                  <a:txBody>
                    <a:bodyPr/>
                    <a:lstStyle/>
                    <a:p>
                      <a:r>
                        <a:rPr lang="ru-RU" sz="1500" b="1" dirty="0" smtClean="0">
                          <a:latin typeface="Times New Roman" pitchFamily="18" charset="0"/>
                          <a:cs typeface="Times New Roman" pitchFamily="18" charset="0"/>
                        </a:rPr>
                        <a:t>1 320,4</a:t>
                      </a:r>
                      <a:endParaRPr lang="ru-RU" sz="1500" b="1" dirty="0">
                        <a:latin typeface="Times New Roman" pitchFamily="18" charset="0"/>
                        <a:cs typeface="Times New Roman" pitchFamily="18" charset="0"/>
                      </a:endParaRPr>
                    </a:p>
                  </a:txBody>
                  <a:tcPr marL="68580" marR="68580" marT="60960" marB="60960">
                    <a:noFill/>
                  </a:tcPr>
                </a:tc>
              </a:tr>
              <a:tr h="581475">
                <a:tc>
                  <a:txBody>
                    <a:bodyPr/>
                    <a:lstStyle/>
                    <a:p>
                      <a:r>
                        <a:rPr lang="ru-RU" sz="1500" b="1" dirty="0" smtClean="0">
                          <a:latin typeface="Times New Roman" pitchFamily="18" charset="0"/>
                          <a:cs typeface="Times New Roman" pitchFamily="18" charset="0"/>
                        </a:rPr>
                        <a:t>Покровское</a:t>
                      </a:r>
                      <a:r>
                        <a:rPr lang="ru-RU" sz="1500" b="1" baseline="0" dirty="0" smtClean="0">
                          <a:latin typeface="Times New Roman" pitchFamily="18" charset="0"/>
                          <a:cs typeface="Times New Roman" pitchFamily="18" charset="0"/>
                        </a:rPr>
                        <a:t> сельское поселение</a:t>
                      </a:r>
                      <a:endParaRPr lang="ru-RU" sz="1500" b="1" dirty="0">
                        <a:latin typeface="Times New Roman" pitchFamily="18" charset="0"/>
                        <a:cs typeface="Times New Roman" pitchFamily="18" charset="0"/>
                      </a:endParaRPr>
                    </a:p>
                  </a:txBody>
                  <a:tcPr marL="68580" marR="68580" marT="60960" marB="60960">
                    <a:noFill/>
                  </a:tcPr>
                </a:tc>
                <a:tc>
                  <a:txBody>
                    <a:bodyPr/>
                    <a:lstStyle/>
                    <a:p>
                      <a:r>
                        <a:rPr lang="ru-RU" sz="1500" b="1" dirty="0" smtClean="0">
                          <a:latin typeface="Times New Roman" pitchFamily="18" charset="0"/>
                          <a:cs typeface="Times New Roman" pitchFamily="18" charset="0"/>
                        </a:rPr>
                        <a:t>864,3</a:t>
                      </a:r>
                      <a:endParaRPr lang="ru-RU" sz="1500" b="1" dirty="0">
                        <a:latin typeface="Times New Roman" pitchFamily="18" charset="0"/>
                        <a:cs typeface="Times New Roman" pitchFamily="18" charset="0"/>
                      </a:endParaRPr>
                    </a:p>
                  </a:txBody>
                  <a:tcPr marL="68580" marR="68580" marT="60960" marB="60960">
                    <a:noFill/>
                  </a:tcPr>
                </a:tc>
                <a:tc>
                  <a:txBody>
                    <a:bodyPr/>
                    <a:lstStyle/>
                    <a:p>
                      <a:r>
                        <a:rPr lang="ru-RU" sz="1500" b="1" dirty="0" smtClean="0">
                          <a:latin typeface="Times New Roman" pitchFamily="18" charset="0"/>
                          <a:cs typeface="Times New Roman" pitchFamily="18" charset="0"/>
                        </a:rPr>
                        <a:t>769,9</a:t>
                      </a:r>
                      <a:endParaRPr lang="ru-RU" sz="1500" b="1" dirty="0">
                        <a:latin typeface="Times New Roman" pitchFamily="18" charset="0"/>
                        <a:cs typeface="Times New Roman" pitchFamily="18" charset="0"/>
                      </a:endParaRPr>
                    </a:p>
                  </a:txBody>
                  <a:tcPr marL="68580" marR="68580" marT="60960" marB="60960">
                    <a:noFill/>
                  </a:tcPr>
                </a:tc>
              </a:tr>
              <a:tr h="496464">
                <a:tc>
                  <a:txBody>
                    <a:bodyPr/>
                    <a:lstStyle/>
                    <a:p>
                      <a:r>
                        <a:rPr lang="ru-RU" sz="1900" b="1" dirty="0" smtClean="0">
                          <a:latin typeface="Times New Roman" pitchFamily="18" charset="0"/>
                          <a:cs typeface="Times New Roman" pitchFamily="18" charset="0"/>
                        </a:rPr>
                        <a:t>ИТОГО:</a:t>
                      </a:r>
                      <a:endParaRPr lang="ru-RU" sz="1900" b="1" dirty="0">
                        <a:latin typeface="Times New Roman" pitchFamily="18" charset="0"/>
                        <a:cs typeface="Times New Roman" pitchFamily="18" charset="0"/>
                      </a:endParaRPr>
                    </a:p>
                  </a:txBody>
                  <a:tcPr marL="68580" marR="68580" marT="60960" marB="60960">
                    <a:noFill/>
                  </a:tcPr>
                </a:tc>
                <a:tc>
                  <a:txBody>
                    <a:bodyPr/>
                    <a:lstStyle/>
                    <a:p>
                      <a:r>
                        <a:rPr lang="ru-RU" sz="1600" b="1" dirty="0" smtClean="0">
                          <a:latin typeface="Times New Roman" pitchFamily="18" charset="0"/>
                          <a:cs typeface="Times New Roman" pitchFamily="18" charset="0"/>
                        </a:rPr>
                        <a:t>14</a:t>
                      </a:r>
                      <a:r>
                        <a:rPr lang="ru-RU" sz="1600" b="1" baseline="0" dirty="0" smtClean="0">
                          <a:latin typeface="Times New Roman" pitchFamily="18" charset="0"/>
                          <a:cs typeface="Times New Roman" pitchFamily="18" charset="0"/>
                        </a:rPr>
                        <a:t> 987,0</a:t>
                      </a:r>
                    </a:p>
                  </a:txBody>
                  <a:tcPr marL="68580" marR="68580" marT="60960" marB="60960">
                    <a:noFill/>
                  </a:tcPr>
                </a:tc>
                <a:tc>
                  <a:txBody>
                    <a:bodyPr/>
                    <a:lstStyle/>
                    <a:p>
                      <a:r>
                        <a:rPr lang="ru-RU" sz="1600" b="1" dirty="0" smtClean="0">
                          <a:latin typeface="Times New Roman" pitchFamily="18" charset="0"/>
                          <a:cs typeface="Times New Roman" pitchFamily="18" charset="0"/>
                        </a:rPr>
                        <a:t>5</a:t>
                      </a:r>
                      <a:r>
                        <a:rPr lang="ru-RU" sz="1600" b="1" baseline="0" dirty="0" smtClean="0">
                          <a:latin typeface="Times New Roman" pitchFamily="18" charset="0"/>
                          <a:cs typeface="Times New Roman" pitchFamily="18" charset="0"/>
                        </a:rPr>
                        <a:t> 460,1</a:t>
                      </a:r>
                      <a:endParaRPr lang="ru-RU" sz="1600" b="1" dirty="0">
                        <a:latin typeface="Times New Roman" pitchFamily="18" charset="0"/>
                        <a:cs typeface="Times New Roman" pitchFamily="18" charset="0"/>
                      </a:endParaRPr>
                    </a:p>
                  </a:txBody>
                  <a:tcPr marL="68580" marR="68580" marT="60960" marB="60960">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30" descr="http://us.123rf.com/450wm/igorms77/igorms771302/igorms77130200032/17925953-%D0%A1%D1%82%D0%B5%D0%BA%D0%B8-%D0%BC%D0%BE%D0%BD%D0%B5%D1%82-%D0%BD%D0%B0-%D1%84%D0%BE%D0%BD%D0%B5-%D0%B1%D0%B0%D0%BD%D0%BA%D0%BD%D0%BE%D1%82.jpg"/>
          <p:cNvPicPr>
            <a:picLocks noChangeAspect="1" noChangeArrowheads="1"/>
          </p:cNvPicPr>
          <p:nvPr/>
        </p:nvPicPr>
        <p:blipFill>
          <a:blip r:embed="rId3"/>
          <a:srcRect/>
          <a:stretch>
            <a:fillRect/>
          </a:stretch>
        </p:blipFill>
        <p:spPr bwMode="auto">
          <a:xfrm>
            <a:off x="107156" y="1428751"/>
            <a:ext cx="6582966" cy="7143749"/>
          </a:xfrm>
          <a:prstGeom prst="rect">
            <a:avLst/>
          </a:prstGeom>
          <a:noFill/>
          <a:ln w="9525">
            <a:noFill/>
            <a:miter lim="800000"/>
            <a:headEnd/>
            <a:tailEnd/>
          </a:ln>
        </p:spPr>
      </p:pic>
      <p:sp>
        <p:nvSpPr>
          <p:cNvPr id="15363" name="Rectangle 2"/>
          <p:cNvSpPr>
            <a:spLocks noGrp="1" noChangeArrowheads="1"/>
          </p:cNvSpPr>
          <p:nvPr>
            <p:ph type="title"/>
          </p:nvPr>
        </p:nvSpPr>
        <p:spPr>
          <a:xfrm>
            <a:off x="482204" y="476252"/>
            <a:ext cx="6172200" cy="628649"/>
          </a:xfrm>
        </p:spPr>
        <p:txBody>
          <a:bodyPr/>
          <a:lstStyle/>
          <a:p>
            <a:pPr eaLnBrk="1" hangingPunct="1"/>
            <a:r>
              <a:rPr lang="ru-RU" sz="2300" b="1" dirty="0" smtClean="0">
                <a:solidFill>
                  <a:srgbClr val="C00000"/>
                </a:solidFill>
                <a:latin typeface="Bookman Old Style" pitchFamily="18" charset="0"/>
              </a:rPr>
              <a:t>Исполнение доходной части бюджета </a:t>
            </a:r>
            <a:r>
              <a:rPr lang="ru-RU" sz="2000" b="1" dirty="0" err="1" smtClean="0">
                <a:solidFill>
                  <a:srgbClr val="C00000"/>
                </a:solidFill>
                <a:latin typeface="Bookman Old Style" pitchFamily="18" charset="0"/>
              </a:rPr>
              <a:t>Яковлевского</a:t>
            </a:r>
            <a:r>
              <a:rPr lang="ru-RU" sz="2000" b="1" dirty="0" smtClean="0">
                <a:solidFill>
                  <a:srgbClr val="C00000"/>
                </a:solidFill>
                <a:latin typeface="Bookman Old Style" pitchFamily="18" charset="0"/>
              </a:rPr>
              <a:t> муниципального района</a:t>
            </a:r>
            <a:br>
              <a:rPr lang="ru-RU" sz="2000" b="1" dirty="0" smtClean="0">
                <a:solidFill>
                  <a:srgbClr val="C00000"/>
                </a:solidFill>
                <a:latin typeface="Bookman Old Style" pitchFamily="18" charset="0"/>
              </a:rPr>
            </a:br>
            <a:r>
              <a:rPr lang="ru-RU" sz="2000" b="1" dirty="0" smtClean="0">
                <a:solidFill>
                  <a:srgbClr val="C00000"/>
                </a:solidFill>
                <a:latin typeface="Bookman Old Style" pitchFamily="18" charset="0"/>
              </a:rPr>
              <a:t> за 2021 год</a:t>
            </a:r>
          </a:p>
        </p:txBody>
      </p:sp>
      <p:sp>
        <p:nvSpPr>
          <p:cNvPr id="15364" name="Rectangle 4"/>
          <p:cNvSpPr>
            <a:spLocks noChangeArrowheads="1"/>
          </p:cNvSpPr>
          <p:nvPr/>
        </p:nvSpPr>
        <p:spPr bwMode="auto">
          <a:xfrm>
            <a:off x="1017985" y="1619251"/>
            <a:ext cx="4536281" cy="522816"/>
          </a:xfrm>
          <a:prstGeom prst="rect">
            <a:avLst/>
          </a:prstGeom>
          <a:gradFill rotWithShape="0">
            <a:gsLst>
              <a:gs pos="0">
                <a:srgbClr val="008080"/>
              </a:gs>
              <a:gs pos="50000">
                <a:srgbClr val="A8DAA8"/>
              </a:gs>
              <a:gs pos="100000">
                <a:srgbClr val="C8FFC8"/>
              </a:gs>
            </a:gsLst>
            <a:lin ang="0"/>
          </a:gradFill>
          <a:ln w="9525">
            <a:solidFill>
              <a:srgbClr val="008080"/>
            </a:solidFill>
            <a:miter lim="800000"/>
            <a:headEnd/>
            <a:tailEnd/>
          </a:ln>
        </p:spPr>
        <p:txBody>
          <a:bodyPr wrap="none" anchor="ctr"/>
          <a:lstStyle/>
          <a:p>
            <a:pPr algn="ctr" defTabSz="912813"/>
            <a:r>
              <a:rPr lang="ru-RU" altLang="ru-RU" b="1" dirty="0">
                <a:solidFill>
                  <a:srgbClr val="004442"/>
                </a:solidFill>
              </a:rPr>
              <a:t>Общий объем – </a:t>
            </a:r>
            <a:r>
              <a:rPr lang="ru-RU" altLang="ru-RU" b="1" dirty="0" smtClean="0">
                <a:solidFill>
                  <a:srgbClr val="004442"/>
                </a:solidFill>
              </a:rPr>
              <a:t>583 121,1 тыс.руб</a:t>
            </a:r>
            <a:r>
              <a:rPr lang="ru-RU" altLang="ru-RU" b="1" dirty="0">
                <a:solidFill>
                  <a:srgbClr val="004442"/>
                </a:solidFill>
              </a:rPr>
              <a:t>.</a:t>
            </a:r>
          </a:p>
        </p:txBody>
      </p:sp>
      <p:sp>
        <p:nvSpPr>
          <p:cNvPr id="20485" name="Rectangle 5"/>
          <p:cNvSpPr>
            <a:spLocks noChangeArrowheads="1"/>
          </p:cNvSpPr>
          <p:nvPr/>
        </p:nvSpPr>
        <p:spPr bwMode="auto">
          <a:xfrm>
            <a:off x="160734" y="2476500"/>
            <a:ext cx="2052638" cy="747184"/>
          </a:xfrm>
          <a:prstGeom prst="rect">
            <a:avLst/>
          </a:prstGeom>
          <a:solidFill>
            <a:schemeClr val="accent6">
              <a:lumMod val="60000"/>
              <a:lumOff val="40000"/>
            </a:schemeClr>
          </a:solidFill>
          <a:ln w="9525">
            <a:solidFill>
              <a:srgbClr val="008080"/>
            </a:solidFill>
            <a:miter lim="800000"/>
            <a:headEnd/>
            <a:tailEnd/>
          </a:ln>
        </p:spPr>
        <p:txBody>
          <a:bodyPr anchor="ctr"/>
          <a:lstStyle/>
          <a:p>
            <a:pPr algn="ctr">
              <a:defRPr/>
            </a:pPr>
            <a:r>
              <a:rPr lang="ru-RU" sz="1400" b="1" dirty="0">
                <a:solidFill>
                  <a:srgbClr val="004442"/>
                </a:solidFill>
              </a:rPr>
              <a:t>Налоговые доходы</a:t>
            </a:r>
          </a:p>
          <a:p>
            <a:pPr algn="ctr">
              <a:defRPr/>
            </a:pPr>
            <a:r>
              <a:rPr lang="ru-RU" sz="1400" b="1" dirty="0" smtClean="0">
                <a:solidFill>
                  <a:srgbClr val="004442"/>
                </a:solidFill>
              </a:rPr>
              <a:t>208 333,3 </a:t>
            </a:r>
            <a:r>
              <a:rPr lang="ru-RU" sz="1400" b="1" dirty="0">
                <a:solidFill>
                  <a:srgbClr val="004442"/>
                </a:solidFill>
              </a:rPr>
              <a:t>тыс.руб.</a:t>
            </a:r>
          </a:p>
        </p:txBody>
      </p:sp>
      <p:sp>
        <p:nvSpPr>
          <p:cNvPr id="20499" name="Rectangle 19"/>
          <p:cNvSpPr>
            <a:spLocks noChangeArrowheads="1"/>
          </p:cNvSpPr>
          <p:nvPr/>
        </p:nvSpPr>
        <p:spPr bwMode="auto">
          <a:xfrm>
            <a:off x="2357437" y="2476501"/>
            <a:ext cx="2053829" cy="723900"/>
          </a:xfrm>
          <a:prstGeom prst="rect">
            <a:avLst/>
          </a:prstGeom>
          <a:solidFill>
            <a:schemeClr val="accent6">
              <a:lumMod val="60000"/>
              <a:lumOff val="40000"/>
            </a:schemeClr>
          </a:solidFill>
          <a:ln w="9525">
            <a:solidFill>
              <a:srgbClr val="008080"/>
            </a:solidFill>
            <a:miter lim="800000"/>
            <a:headEnd/>
            <a:tailEnd/>
          </a:ln>
        </p:spPr>
        <p:txBody>
          <a:bodyPr lIns="0" tIns="0" rIns="0" bIns="0" anchor="ctr"/>
          <a:lstStyle/>
          <a:p>
            <a:pPr algn="ctr">
              <a:defRPr/>
            </a:pPr>
            <a:r>
              <a:rPr lang="ru-RU" sz="1400" b="1" dirty="0">
                <a:solidFill>
                  <a:srgbClr val="004442"/>
                </a:solidFill>
              </a:rPr>
              <a:t>Неналоговые доходы</a:t>
            </a:r>
          </a:p>
          <a:p>
            <a:pPr algn="ctr">
              <a:defRPr/>
            </a:pPr>
            <a:r>
              <a:rPr lang="ru-RU" sz="1400" b="1" dirty="0" smtClean="0">
                <a:solidFill>
                  <a:srgbClr val="004442"/>
                </a:solidFill>
              </a:rPr>
              <a:t>8 142,7 тыс.руб</a:t>
            </a:r>
            <a:r>
              <a:rPr lang="ru-RU" sz="1400" b="1" dirty="0">
                <a:solidFill>
                  <a:srgbClr val="004442"/>
                </a:solidFill>
              </a:rPr>
              <a:t>.</a:t>
            </a:r>
            <a:endParaRPr lang="ru-RU" sz="1400" dirty="0">
              <a:solidFill>
                <a:srgbClr val="004442"/>
              </a:solidFill>
            </a:endParaRPr>
          </a:p>
        </p:txBody>
      </p:sp>
      <p:sp>
        <p:nvSpPr>
          <p:cNvPr id="20500" name="Rectangle 20"/>
          <p:cNvSpPr>
            <a:spLocks noChangeArrowheads="1"/>
          </p:cNvSpPr>
          <p:nvPr/>
        </p:nvSpPr>
        <p:spPr bwMode="auto">
          <a:xfrm>
            <a:off x="4607719" y="2476500"/>
            <a:ext cx="2052638" cy="747184"/>
          </a:xfrm>
          <a:prstGeom prst="rect">
            <a:avLst/>
          </a:prstGeom>
          <a:solidFill>
            <a:schemeClr val="accent6">
              <a:lumMod val="60000"/>
              <a:lumOff val="40000"/>
            </a:schemeClr>
          </a:solidFill>
          <a:ln w="9525">
            <a:solidFill>
              <a:srgbClr val="008080"/>
            </a:solidFill>
            <a:miter lim="800000"/>
            <a:headEnd/>
            <a:tailEnd/>
          </a:ln>
        </p:spPr>
        <p:txBody>
          <a:bodyPr anchor="ctr"/>
          <a:lstStyle/>
          <a:p>
            <a:pPr algn="ctr">
              <a:defRPr/>
            </a:pPr>
            <a:r>
              <a:rPr lang="ru-RU" sz="1300" b="1" dirty="0">
                <a:solidFill>
                  <a:srgbClr val="004442"/>
                </a:solidFill>
              </a:rPr>
              <a:t>Безвозмездные перечисления</a:t>
            </a:r>
          </a:p>
          <a:p>
            <a:pPr algn="ctr">
              <a:defRPr/>
            </a:pPr>
            <a:r>
              <a:rPr lang="ru-RU" sz="1300" b="1" dirty="0" smtClean="0">
                <a:solidFill>
                  <a:srgbClr val="004442"/>
                </a:solidFill>
              </a:rPr>
              <a:t>366 645,1 </a:t>
            </a:r>
            <a:r>
              <a:rPr lang="ru-RU" sz="1300" b="1" dirty="0">
                <a:solidFill>
                  <a:srgbClr val="004442"/>
                </a:solidFill>
              </a:rPr>
              <a:t>тыс.руб.</a:t>
            </a:r>
          </a:p>
        </p:txBody>
      </p:sp>
      <p:sp>
        <p:nvSpPr>
          <p:cNvPr id="15368" name="Rectangle 21"/>
          <p:cNvSpPr>
            <a:spLocks noChangeArrowheads="1"/>
          </p:cNvSpPr>
          <p:nvPr/>
        </p:nvSpPr>
        <p:spPr bwMode="auto">
          <a:xfrm>
            <a:off x="160734" y="3524251"/>
            <a:ext cx="2052638" cy="762000"/>
          </a:xfrm>
          <a:prstGeom prst="rect">
            <a:avLst/>
          </a:prstGeom>
          <a:solidFill>
            <a:srgbClr val="CCFFCC"/>
          </a:solidFill>
          <a:ln w="9525">
            <a:solidFill>
              <a:srgbClr val="008080"/>
            </a:solidFill>
            <a:miter lim="800000"/>
            <a:headEnd/>
            <a:tailEnd/>
          </a:ln>
        </p:spPr>
        <p:txBody>
          <a:bodyPr anchor="ctr"/>
          <a:lstStyle/>
          <a:p>
            <a:pPr algn="ctr" defTabSz="912813"/>
            <a:r>
              <a:rPr lang="ru-RU" altLang="ru-RU" sz="1100" b="1" dirty="0">
                <a:solidFill>
                  <a:srgbClr val="003B3A"/>
                </a:solidFill>
              </a:rPr>
              <a:t>Налог на доходы физических лиц –  </a:t>
            </a:r>
          </a:p>
          <a:p>
            <a:pPr algn="ctr" defTabSz="912813"/>
            <a:r>
              <a:rPr lang="ru-RU" altLang="ru-RU" sz="1100" b="1" dirty="0" smtClean="0">
                <a:solidFill>
                  <a:srgbClr val="003B3A"/>
                </a:solidFill>
              </a:rPr>
              <a:t>191 613,1 тыс</a:t>
            </a:r>
            <a:r>
              <a:rPr lang="ru-RU" altLang="ru-RU" sz="1100" b="1" dirty="0">
                <a:solidFill>
                  <a:srgbClr val="003B3A"/>
                </a:solidFill>
              </a:rPr>
              <a:t>. руб</a:t>
            </a:r>
            <a:r>
              <a:rPr lang="ru-RU" altLang="ru-RU" sz="1200" b="1" dirty="0">
                <a:solidFill>
                  <a:srgbClr val="003B3A"/>
                </a:solidFill>
              </a:rPr>
              <a:t>.</a:t>
            </a:r>
          </a:p>
        </p:txBody>
      </p:sp>
      <p:sp>
        <p:nvSpPr>
          <p:cNvPr id="15369" name="Rectangle 22"/>
          <p:cNvSpPr>
            <a:spLocks noChangeArrowheads="1"/>
          </p:cNvSpPr>
          <p:nvPr/>
        </p:nvSpPr>
        <p:spPr bwMode="auto">
          <a:xfrm>
            <a:off x="160734" y="5619751"/>
            <a:ext cx="2052638" cy="569383"/>
          </a:xfrm>
          <a:prstGeom prst="rect">
            <a:avLst/>
          </a:prstGeom>
          <a:solidFill>
            <a:srgbClr val="CCFFCC"/>
          </a:solidFill>
          <a:ln w="9525">
            <a:solidFill>
              <a:srgbClr val="008080"/>
            </a:solidFill>
            <a:miter lim="800000"/>
            <a:headEnd/>
            <a:tailEnd/>
          </a:ln>
        </p:spPr>
        <p:txBody>
          <a:bodyPr anchor="ctr"/>
          <a:lstStyle/>
          <a:p>
            <a:pPr algn="ctr" defTabSz="912813"/>
            <a:r>
              <a:rPr lang="ru-RU" altLang="ru-RU" sz="1100" b="1" dirty="0">
                <a:solidFill>
                  <a:srgbClr val="003B3A"/>
                </a:solidFill>
              </a:rPr>
              <a:t>Налоги на совокупный доход –        </a:t>
            </a:r>
            <a:r>
              <a:rPr lang="ru-RU" altLang="ru-RU" sz="1100" b="1" dirty="0" smtClean="0">
                <a:solidFill>
                  <a:srgbClr val="003B3A"/>
                </a:solidFill>
              </a:rPr>
              <a:t>3 170,1 </a:t>
            </a:r>
            <a:r>
              <a:rPr lang="ru-RU" altLang="ru-RU" sz="1100" b="1" dirty="0">
                <a:solidFill>
                  <a:srgbClr val="003B3A"/>
                </a:solidFill>
              </a:rPr>
              <a:t>тыс. руб.</a:t>
            </a:r>
          </a:p>
        </p:txBody>
      </p:sp>
      <p:sp>
        <p:nvSpPr>
          <p:cNvPr id="15370" name="Rectangle 23"/>
          <p:cNvSpPr>
            <a:spLocks noChangeArrowheads="1"/>
          </p:cNvSpPr>
          <p:nvPr/>
        </p:nvSpPr>
        <p:spPr bwMode="auto">
          <a:xfrm>
            <a:off x="160734" y="6381751"/>
            <a:ext cx="2052638" cy="762000"/>
          </a:xfrm>
          <a:prstGeom prst="rect">
            <a:avLst/>
          </a:prstGeom>
          <a:solidFill>
            <a:srgbClr val="CCFFCC"/>
          </a:solidFill>
          <a:ln w="9525">
            <a:solidFill>
              <a:srgbClr val="008080"/>
            </a:solidFill>
            <a:miter lim="800000"/>
            <a:headEnd/>
            <a:tailEnd/>
          </a:ln>
        </p:spPr>
        <p:txBody>
          <a:bodyPr anchor="ctr"/>
          <a:lstStyle/>
          <a:p>
            <a:pPr algn="ctr" defTabSz="912813"/>
            <a:r>
              <a:rPr lang="ru-RU" altLang="ru-RU" sz="1100" b="1" dirty="0">
                <a:solidFill>
                  <a:srgbClr val="003B3A"/>
                </a:solidFill>
              </a:rPr>
              <a:t>Государственная пошлина – </a:t>
            </a:r>
            <a:r>
              <a:rPr lang="ru-RU" altLang="ru-RU" sz="1100" b="1" dirty="0" smtClean="0">
                <a:solidFill>
                  <a:srgbClr val="003B3A"/>
                </a:solidFill>
              </a:rPr>
              <a:t>1 489,8 </a:t>
            </a:r>
            <a:r>
              <a:rPr lang="ru-RU" altLang="ru-RU" sz="1100" b="1" dirty="0">
                <a:solidFill>
                  <a:srgbClr val="003B3A"/>
                </a:solidFill>
              </a:rPr>
              <a:t>тыс. руб.</a:t>
            </a:r>
          </a:p>
        </p:txBody>
      </p:sp>
      <p:sp>
        <p:nvSpPr>
          <p:cNvPr id="15371" name="Rectangle 24"/>
          <p:cNvSpPr>
            <a:spLocks noChangeArrowheads="1"/>
          </p:cNvSpPr>
          <p:nvPr/>
        </p:nvSpPr>
        <p:spPr bwMode="auto">
          <a:xfrm>
            <a:off x="2411016" y="5619751"/>
            <a:ext cx="2052638" cy="793749"/>
          </a:xfrm>
          <a:prstGeom prst="rect">
            <a:avLst/>
          </a:prstGeom>
          <a:solidFill>
            <a:srgbClr val="99CCFF"/>
          </a:solidFill>
          <a:ln w="9525">
            <a:solidFill>
              <a:srgbClr val="008080"/>
            </a:solidFill>
            <a:miter lim="800000"/>
            <a:headEnd/>
            <a:tailEnd/>
          </a:ln>
        </p:spPr>
        <p:txBody>
          <a:bodyPr anchor="ctr"/>
          <a:lstStyle/>
          <a:p>
            <a:pPr algn="ctr" defTabSz="912813"/>
            <a:r>
              <a:rPr lang="ru-RU" altLang="ru-RU" sz="1100" b="1" dirty="0">
                <a:solidFill>
                  <a:srgbClr val="004442"/>
                </a:solidFill>
              </a:rPr>
              <a:t>Доходы от оказания платных услуг (работ) и компенсации затрат государства </a:t>
            </a:r>
            <a:r>
              <a:rPr lang="ru-RU" altLang="ru-RU" sz="1100" b="1" dirty="0" smtClean="0">
                <a:solidFill>
                  <a:srgbClr val="004442"/>
                </a:solidFill>
              </a:rPr>
              <a:t>– 18,0 тыс</a:t>
            </a:r>
            <a:r>
              <a:rPr lang="ru-RU" altLang="ru-RU" sz="1100" b="1" dirty="0">
                <a:solidFill>
                  <a:srgbClr val="004442"/>
                </a:solidFill>
              </a:rPr>
              <a:t>. руб.</a:t>
            </a:r>
          </a:p>
        </p:txBody>
      </p:sp>
      <p:sp>
        <p:nvSpPr>
          <p:cNvPr id="15372" name="Rectangle 25"/>
          <p:cNvSpPr>
            <a:spLocks noChangeArrowheads="1"/>
          </p:cNvSpPr>
          <p:nvPr/>
        </p:nvSpPr>
        <p:spPr bwMode="auto">
          <a:xfrm>
            <a:off x="2411016" y="4762500"/>
            <a:ext cx="2052638" cy="762000"/>
          </a:xfrm>
          <a:prstGeom prst="rect">
            <a:avLst/>
          </a:prstGeom>
          <a:solidFill>
            <a:srgbClr val="99CCFF"/>
          </a:solidFill>
          <a:ln w="9525">
            <a:solidFill>
              <a:srgbClr val="008080"/>
            </a:solidFill>
            <a:miter lim="800000"/>
            <a:headEnd/>
            <a:tailEnd/>
          </a:ln>
        </p:spPr>
        <p:txBody>
          <a:bodyPr anchor="ctr"/>
          <a:lstStyle/>
          <a:p>
            <a:pPr algn="ctr" defTabSz="912813"/>
            <a:r>
              <a:rPr lang="ru-RU" altLang="ru-RU" sz="1100" b="1" dirty="0">
                <a:solidFill>
                  <a:srgbClr val="004442"/>
                </a:solidFill>
              </a:rPr>
              <a:t>Платежи при пользовании природными ресурсами – </a:t>
            </a:r>
            <a:r>
              <a:rPr lang="ru-RU" altLang="ru-RU" sz="1100" b="1" dirty="0" smtClean="0">
                <a:solidFill>
                  <a:srgbClr val="004442"/>
                </a:solidFill>
              </a:rPr>
              <a:t>1 445,2 </a:t>
            </a:r>
            <a:r>
              <a:rPr lang="ru-RU" altLang="ru-RU" sz="1100" b="1" dirty="0">
                <a:solidFill>
                  <a:srgbClr val="004442"/>
                </a:solidFill>
              </a:rPr>
              <a:t>тыс. руб.</a:t>
            </a:r>
          </a:p>
        </p:txBody>
      </p:sp>
      <p:sp>
        <p:nvSpPr>
          <p:cNvPr id="15373" name="Rectangle 27"/>
          <p:cNvSpPr>
            <a:spLocks noChangeArrowheads="1"/>
          </p:cNvSpPr>
          <p:nvPr/>
        </p:nvSpPr>
        <p:spPr bwMode="auto">
          <a:xfrm>
            <a:off x="2411016" y="6572251"/>
            <a:ext cx="2052638" cy="687916"/>
          </a:xfrm>
          <a:prstGeom prst="rect">
            <a:avLst/>
          </a:prstGeom>
          <a:solidFill>
            <a:srgbClr val="99CCFF"/>
          </a:solidFill>
          <a:ln w="9525">
            <a:solidFill>
              <a:srgbClr val="008080"/>
            </a:solidFill>
            <a:miter lim="800000"/>
            <a:headEnd/>
            <a:tailEnd/>
          </a:ln>
        </p:spPr>
        <p:txBody>
          <a:bodyPr anchor="ctr"/>
          <a:lstStyle/>
          <a:p>
            <a:pPr algn="ctr" defTabSz="912813"/>
            <a:r>
              <a:rPr lang="ru-RU" altLang="ru-RU" sz="1100" b="1" dirty="0">
                <a:solidFill>
                  <a:srgbClr val="004442"/>
                </a:solidFill>
              </a:rPr>
              <a:t>Доходы от продажи материальных и нематериальных активов – </a:t>
            </a:r>
            <a:r>
              <a:rPr lang="ru-RU" altLang="ru-RU" sz="1100" b="1" dirty="0" smtClean="0">
                <a:solidFill>
                  <a:srgbClr val="004442"/>
                </a:solidFill>
              </a:rPr>
              <a:t>329,0 </a:t>
            </a:r>
            <a:r>
              <a:rPr lang="ru-RU" altLang="ru-RU" sz="1100" b="1" dirty="0">
                <a:solidFill>
                  <a:srgbClr val="004442"/>
                </a:solidFill>
              </a:rPr>
              <a:t>тыс. руб.</a:t>
            </a:r>
          </a:p>
        </p:txBody>
      </p:sp>
      <p:sp>
        <p:nvSpPr>
          <p:cNvPr id="15374" name="Rectangle 30"/>
          <p:cNvSpPr>
            <a:spLocks noChangeArrowheads="1"/>
          </p:cNvSpPr>
          <p:nvPr/>
        </p:nvSpPr>
        <p:spPr bwMode="auto">
          <a:xfrm>
            <a:off x="4661298" y="4953000"/>
            <a:ext cx="2053828" cy="857251"/>
          </a:xfrm>
          <a:prstGeom prst="rect">
            <a:avLst/>
          </a:prstGeom>
          <a:solidFill>
            <a:srgbClr val="9999FF"/>
          </a:solidFill>
          <a:ln w="9525">
            <a:solidFill>
              <a:srgbClr val="008080"/>
            </a:solidFill>
            <a:miter lim="800000"/>
            <a:headEnd/>
            <a:tailEnd/>
          </a:ln>
        </p:spPr>
        <p:txBody>
          <a:bodyPr anchor="ctr"/>
          <a:lstStyle/>
          <a:p>
            <a:pPr algn="ctr" defTabSz="912813"/>
            <a:r>
              <a:rPr lang="ru-RU" altLang="ru-RU" sz="1400" b="1" dirty="0">
                <a:solidFill>
                  <a:srgbClr val="004442"/>
                </a:solidFill>
              </a:rPr>
              <a:t>Субвенции –  </a:t>
            </a:r>
            <a:r>
              <a:rPr lang="ru-RU" altLang="ru-RU" sz="1400" b="1" dirty="0" smtClean="0">
                <a:solidFill>
                  <a:srgbClr val="004442"/>
                </a:solidFill>
              </a:rPr>
              <a:t>266 177,8 </a:t>
            </a:r>
            <a:r>
              <a:rPr lang="ru-RU" altLang="ru-RU" sz="1400" b="1" dirty="0">
                <a:solidFill>
                  <a:srgbClr val="004442"/>
                </a:solidFill>
              </a:rPr>
              <a:t>тыс. руб.</a:t>
            </a:r>
          </a:p>
        </p:txBody>
      </p:sp>
      <p:sp>
        <p:nvSpPr>
          <p:cNvPr id="15375" name="Rectangle 31"/>
          <p:cNvSpPr>
            <a:spLocks noChangeArrowheads="1"/>
          </p:cNvSpPr>
          <p:nvPr/>
        </p:nvSpPr>
        <p:spPr bwMode="auto">
          <a:xfrm>
            <a:off x="4661297" y="3524251"/>
            <a:ext cx="2052638" cy="476249"/>
          </a:xfrm>
          <a:prstGeom prst="rect">
            <a:avLst/>
          </a:prstGeom>
          <a:solidFill>
            <a:srgbClr val="9999FF"/>
          </a:solidFill>
          <a:ln w="9525">
            <a:solidFill>
              <a:srgbClr val="008080"/>
            </a:solidFill>
            <a:miter lim="800000"/>
            <a:headEnd/>
            <a:tailEnd/>
          </a:ln>
        </p:spPr>
        <p:txBody>
          <a:bodyPr anchor="ctr"/>
          <a:lstStyle/>
          <a:p>
            <a:pPr algn="ctr" defTabSz="912813"/>
            <a:r>
              <a:rPr lang="ru-RU" altLang="ru-RU" sz="1400" b="1" dirty="0">
                <a:solidFill>
                  <a:srgbClr val="004442"/>
                </a:solidFill>
              </a:rPr>
              <a:t>Дотации – </a:t>
            </a:r>
            <a:r>
              <a:rPr lang="ru-RU" altLang="ru-RU" sz="1400" b="1" dirty="0" smtClean="0">
                <a:solidFill>
                  <a:srgbClr val="004442"/>
                </a:solidFill>
              </a:rPr>
              <a:t>27 853,4 тыс</a:t>
            </a:r>
            <a:r>
              <a:rPr lang="ru-RU" altLang="ru-RU" sz="1400" b="1" dirty="0">
                <a:solidFill>
                  <a:srgbClr val="004442"/>
                </a:solidFill>
              </a:rPr>
              <a:t>. руб.</a:t>
            </a:r>
          </a:p>
        </p:txBody>
      </p:sp>
      <p:sp>
        <p:nvSpPr>
          <p:cNvPr id="15376" name="Line 32"/>
          <p:cNvSpPr>
            <a:spLocks noChangeShapeType="1"/>
          </p:cNvSpPr>
          <p:nvPr/>
        </p:nvSpPr>
        <p:spPr bwMode="auto">
          <a:xfrm>
            <a:off x="1553766" y="2190751"/>
            <a:ext cx="0" cy="287867"/>
          </a:xfrm>
          <a:prstGeom prst="line">
            <a:avLst/>
          </a:prstGeom>
          <a:noFill/>
          <a:ln w="9525">
            <a:solidFill>
              <a:schemeClr val="tx1"/>
            </a:solidFill>
            <a:round/>
            <a:headEnd/>
            <a:tailEnd/>
          </a:ln>
        </p:spPr>
        <p:txBody>
          <a:bodyPr/>
          <a:lstStyle/>
          <a:p>
            <a:endParaRPr lang="ru-RU"/>
          </a:p>
        </p:txBody>
      </p:sp>
      <p:sp>
        <p:nvSpPr>
          <p:cNvPr id="15377" name="Line 33"/>
          <p:cNvSpPr>
            <a:spLocks noChangeShapeType="1"/>
          </p:cNvSpPr>
          <p:nvPr/>
        </p:nvSpPr>
        <p:spPr bwMode="auto">
          <a:xfrm>
            <a:off x="3429000" y="2190751"/>
            <a:ext cx="0" cy="287867"/>
          </a:xfrm>
          <a:prstGeom prst="line">
            <a:avLst/>
          </a:prstGeom>
          <a:noFill/>
          <a:ln w="9525">
            <a:solidFill>
              <a:schemeClr val="tx1"/>
            </a:solidFill>
            <a:round/>
            <a:headEnd/>
            <a:tailEnd/>
          </a:ln>
        </p:spPr>
        <p:txBody>
          <a:bodyPr/>
          <a:lstStyle/>
          <a:p>
            <a:endParaRPr lang="ru-RU"/>
          </a:p>
        </p:txBody>
      </p:sp>
      <p:sp>
        <p:nvSpPr>
          <p:cNvPr id="15378" name="Line 34"/>
          <p:cNvSpPr>
            <a:spLocks noChangeShapeType="1"/>
          </p:cNvSpPr>
          <p:nvPr/>
        </p:nvSpPr>
        <p:spPr bwMode="auto">
          <a:xfrm>
            <a:off x="5250656" y="2190751"/>
            <a:ext cx="0" cy="287867"/>
          </a:xfrm>
          <a:prstGeom prst="line">
            <a:avLst/>
          </a:prstGeom>
          <a:noFill/>
          <a:ln w="9525">
            <a:solidFill>
              <a:schemeClr val="tx1"/>
            </a:solidFill>
            <a:round/>
            <a:headEnd/>
            <a:tailEnd/>
          </a:ln>
        </p:spPr>
        <p:txBody>
          <a:bodyPr/>
          <a:lstStyle/>
          <a:p>
            <a:endParaRPr lang="ru-RU"/>
          </a:p>
        </p:txBody>
      </p:sp>
      <p:sp>
        <p:nvSpPr>
          <p:cNvPr id="15379" name="Line 35"/>
          <p:cNvSpPr>
            <a:spLocks noChangeShapeType="1"/>
          </p:cNvSpPr>
          <p:nvPr/>
        </p:nvSpPr>
        <p:spPr bwMode="auto">
          <a:xfrm>
            <a:off x="1232297" y="3238500"/>
            <a:ext cx="0" cy="287867"/>
          </a:xfrm>
          <a:prstGeom prst="line">
            <a:avLst/>
          </a:prstGeom>
          <a:noFill/>
          <a:ln w="9525">
            <a:solidFill>
              <a:schemeClr val="tx1"/>
            </a:solidFill>
            <a:round/>
            <a:headEnd/>
            <a:tailEnd/>
          </a:ln>
        </p:spPr>
        <p:txBody>
          <a:bodyPr/>
          <a:lstStyle/>
          <a:p>
            <a:endParaRPr lang="ru-RU"/>
          </a:p>
        </p:txBody>
      </p:sp>
      <p:sp>
        <p:nvSpPr>
          <p:cNvPr id="15380" name="Line 36"/>
          <p:cNvSpPr>
            <a:spLocks noChangeShapeType="1"/>
          </p:cNvSpPr>
          <p:nvPr/>
        </p:nvSpPr>
        <p:spPr bwMode="auto">
          <a:xfrm>
            <a:off x="3429000" y="3238500"/>
            <a:ext cx="0" cy="287867"/>
          </a:xfrm>
          <a:prstGeom prst="line">
            <a:avLst/>
          </a:prstGeom>
          <a:noFill/>
          <a:ln w="9525">
            <a:solidFill>
              <a:schemeClr val="tx1"/>
            </a:solidFill>
            <a:round/>
            <a:headEnd/>
            <a:tailEnd/>
          </a:ln>
        </p:spPr>
        <p:txBody>
          <a:bodyPr/>
          <a:lstStyle/>
          <a:p>
            <a:endParaRPr lang="ru-RU"/>
          </a:p>
        </p:txBody>
      </p:sp>
      <p:sp>
        <p:nvSpPr>
          <p:cNvPr id="15381" name="Line 37"/>
          <p:cNvSpPr>
            <a:spLocks noChangeShapeType="1"/>
          </p:cNvSpPr>
          <p:nvPr/>
        </p:nvSpPr>
        <p:spPr bwMode="auto">
          <a:xfrm>
            <a:off x="5572125" y="3238500"/>
            <a:ext cx="0" cy="287867"/>
          </a:xfrm>
          <a:prstGeom prst="line">
            <a:avLst/>
          </a:prstGeom>
          <a:noFill/>
          <a:ln w="9525">
            <a:solidFill>
              <a:schemeClr val="tx1"/>
            </a:solidFill>
            <a:round/>
            <a:headEnd/>
            <a:tailEnd/>
          </a:ln>
        </p:spPr>
        <p:txBody>
          <a:bodyPr/>
          <a:lstStyle/>
          <a:p>
            <a:endParaRPr lang="ru-RU"/>
          </a:p>
        </p:txBody>
      </p:sp>
      <p:sp>
        <p:nvSpPr>
          <p:cNvPr id="15382" name="Rectangle 23"/>
          <p:cNvSpPr>
            <a:spLocks noChangeArrowheads="1"/>
          </p:cNvSpPr>
          <p:nvPr/>
        </p:nvSpPr>
        <p:spPr bwMode="auto">
          <a:xfrm>
            <a:off x="160734" y="4476751"/>
            <a:ext cx="2052638" cy="952500"/>
          </a:xfrm>
          <a:prstGeom prst="rect">
            <a:avLst/>
          </a:prstGeom>
          <a:solidFill>
            <a:srgbClr val="CCFFCC"/>
          </a:solidFill>
          <a:ln w="9525">
            <a:solidFill>
              <a:srgbClr val="008080"/>
            </a:solidFill>
            <a:miter lim="800000"/>
            <a:headEnd/>
            <a:tailEnd/>
          </a:ln>
        </p:spPr>
        <p:txBody>
          <a:bodyPr anchor="ctr"/>
          <a:lstStyle/>
          <a:p>
            <a:pPr algn="ctr" defTabSz="912813"/>
            <a:r>
              <a:rPr lang="ru-RU" altLang="ru-RU" sz="1100" b="1" dirty="0">
                <a:solidFill>
                  <a:srgbClr val="003B3A"/>
                </a:solidFill>
              </a:rPr>
              <a:t>Налоги на товары (работы, услуги), реализуемые на территории РФ –    </a:t>
            </a:r>
            <a:r>
              <a:rPr lang="ru-RU" altLang="ru-RU" sz="1100" b="1" dirty="0" smtClean="0">
                <a:solidFill>
                  <a:srgbClr val="003B3A"/>
                </a:solidFill>
              </a:rPr>
              <a:t>12 060,3 тыс</a:t>
            </a:r>
            <a:r>
              <a:rPr lang="ru-RU" altLang="ru-RU" sz="1100" b="1" dirty="0">
                <a:solidFill>
                  <a:srgbClr val="003B3A"/>
                </a:solidFill>
              </a:rPr>
              <a:t>. руб.</a:t>
            </a:r>
          </a:p>
        </p:txBody>
      </p:sp>
      <p:sp>
        <p:nvSpPr>
          <p:cNvPr id="15383" name="Rectangle 27"/>
          <p:cNvSpPr>
            <a:spLocks noChangeArrowheads="1"/>
          </p:cNvSpPr>
          <p:nvPr/>
        </p:nvSpPr>
        <p:spPr bwMode="auto">
          <a:xfrm>
            <a:off x="2411016" y="3524251"/>
            <a:ext cx="2052638" cy="1047749"/>
          </a:xfrm>
          <a:prstGeom prst="rect">
            <a:avLst/>
          </a:prstGeom>
          <a:solidFill>
            <a:srgbClr val="99CCFF"/>
          </a:solidFill>
          <a:ln w="9525">
            <a:solidFill>
              <a:srgbClr val="008080"/>
            </a:solidFill>
            <a:miter lim="800000"/>
            <a:headEnd/>
            <a:tailEnd/>
          </a:ln>
        </p:spPr>
        <p:txBody>
          <a:bodyPr anchor="ctr"/>
          <a:lstStyle/>
          <a:p>
            <a:pPr algn="ctr" defTabSz="912813"/>
            <a:r>
              <a:rPr lang="ru-RU" altLang="ru-RU" sz="1100" b="1" dirty="0">
                <a:solidFill>
                  <a:srgbClr val="004442"/>
                </a:solidFill>
              </a:rPr>
              <a:t>Доходы от использования имущества, находящегося в государственной и муниципальной собственности –  </a:t>
            </a:r>
            <a:r>
              <a:rPr lang="ru-RU" altLang="ru-RU" sz="1100" b="1" dirty="0" smtClean="0">
                <a:solidFill>
                  <a:srgbClr val="004442"/>
                </a:solidFill>
              </a:rPr>
              <a:t>5 381,6 </a:t>
            </a:r>
            <a:r>
              <a:rPr lang="ru-RU" altLang="ru-RU" sz="1100" b="1" dirty="0">
                <a:solidFill>
                  <a:srgbClr val="004442"/>
                </a:solidFill>
              </a:rPr>
              <a:t>тыс. руб.</a:t>
            </a:r>
          </a:p>
        </p:txBody>
      </p:sp>
      <p:sp>
        <p:nvSpPr>
          <p:cNvPr id="15384" name="Rectangle 26"/>
          <p:cNvSpPr>
            <a:spLocks noChangeArrowheads="1"/>
          </p:cNvSpPr>
          <p:nvPr/>
        </p:nvSpPr>
        <p:spPr bwMode="auto">
          <a:xfrm>
            <a:off x="2411016" y="7429501"/>
            <a:ext cx="2052638" cy="673100"/>
          </a:xfrm>
          <a:prstGeom prst="rect">
            <a:avLst/>
          </a:prstGeom>
          <a:solidFill>
            <a:srgbClr val="99CCFF"/>
          </a:solidFill>
          <a:ln w="9525">
            <a:solidFill>
              <a:srgbClr val="008080"/>
            </a:solidFill>
            <a:miter lim="800000"/>
            <a:headEnd/>
            <a:tailEnd/>
          </a:ln>
        </p:spPr>
        <p:txBody>
          <a:bodyPr anchor="ctr"/>
          <a:lstStyle/>
          <a:p>
            <a:pPr algn="ctr" defTabSz="912813"/>
            <a:r>
              <a:rPr lang="ru-RU" altLang="ru-RU" sz="1200" b="1" dirty="0">
                <a:solidFill>
                  <a:srgbClr val="004442"/>
                </a:solidFill>
              </a:rPr>
              <a:t>Штрафы, санкции, возмещение ущерба–  </a:t>
            </a:r>
            <a:r>
              <a:rPr lang="ru-RU" altLang="ru-RU" sz="1200" b="1" dirty="0" smtClean="0">
                <a:solidFill>
                  <a:srgbClr val="004442"/>
                </a:solidFill>
              </a:rPr>
              <a:t>965,6 тыс</a:t>
            </a:r>
            <a:r>
              <a:rPr lang="ru-RU" altLang="ru-RU" sz="1200" b="1" dirty="0">
                <a:solidFill>
                  <a:srgbClr val="004442"/>
                </a:solidFill>
              </a:rPr>
              <a:t>. руб.</a:t>
            </a:r>
          </a:p>
        </p:txBody>
      </p:sp>
      <p:sp>
        <p:nvSpPr>
          <p:cNvPr id="26" name="Line 4"/>
          <p:cNvSpPr>
            <a:spLocks noChangeShapeType="1"/>
          </p:cNvSpPr>
          <p:nvPr/>
        </p:nvSpPr>
        <p:spPr bwMode="auto">
          <a:xfrm>
            <a:off x="321469" y="1524000"/>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pic>
        <p:nvPicPr>
          <p:cNvPr id="15386" name="Picture 32" descr="https://s.pfst.net/2013.03/23305008806a431ddfd957542236644c989a80c6ea9_b.jpg"/>
          <p:cNvPicPr>
            <a:picLocks noChangeAspect="1" noChangeArrowheads="1"/>
          </p:cNvPicPr>
          <p:nvPr/>
        </p:nvPicPr>
        <p:blipFill>
          <a:blip r:embed="rId4"/>
          <a:srcRect/>
          <a:stretch>
            <a:fillRect/>
          </a:stretch>
        </p:blipFill>
        <p:spPr bwMode="auto">
          <a:xfrm>
            <a:off x="107156" y="7334251"/>
            <a:ext cx="1290638" cy="1333500"/>
          </a:xfrm>
          <a:prstGeom prst="rect">
            <a:avLst/>
          </a:prstGeom>
          <a:noFill/>
          <a:ln w="9525">
            <a:noFill/>
            <a:miter lim="800000"/>
            <a:headEnd/>
            <a:tailEnd/>
          </a:ln>
        </p:spPr>
      </p:pic>
      <p:sp>
        <p:nvSpPr>
          <p:cNvPr id="15387" name="Rectangle 31"/>
          <p:cNvSpPr>
            <a:spLocks noChangeArrowheads="1"/>
          </p:cNvSpPr>
          <p:nvPr/>
        </p:nvSpPr>
        <p:spPr bwMode="auto">
          <a:xfrm>
            <a:off x="4661297" y="4191001"/>
            <a:ext cx="2052638" cy="666751"/>
          </a:xfrm>
          <a:prstGeom prst="rect">
            <a:avLst/>
          </a:prstGeom>
          <a:solidFill>
            <a:srgbClr val="9999FF"/>
          </a:solidFill>
          <a:ln w="9525">
            <a:solidFill>
              <a:srgbClr val="008080"/>
            </a:solidFill>
            <a:miter lim="800000"/>
            <a:headEnd/>
            <a:tailEnd/>
          </a:ln>
        </p:spPr>
        <p:txBody>
          <a:bodyPr anchor="ctr"/>
          <a:lstStyle/>
          <a:p>
            <a:pPr algn="ctr" defTabSz="912813"/>
            <a:r>
              <a:rPr lang="ru-RU" altLang="ru-RU" sz="1400" b="1" dirty="0">
                <a:solidFill>
                  <a:srgbClr val="004442"/>
                </a:solidFill>
              </a:rPr>
              <a:t>Субсидии – </a:t>
            </a:r>
            <a:r>
              <a:rPr lang="ru-RU" altLang="ru-RU" sz="1400" b="1" dirty="0" smtClean="0">
                <a:solidFill>
                  <a:srgbClr val="004442"/>
                </a:solidFill>
              </a:rPr>
              <a:t>60 878,9 тыс</a:t>
            </a:r>
            <a:r>
              <a:rPr lang="ru-RU" altLang="ru-RU" sz="1400" b="1" dirty="0">
                <a:solidFill>
                  <a:srgbClr val="004442"/>
                </a:solidFill>
              </a:rPr>
              <a:t>. руб.</a:t>
            </a:r>
          </a:p>
        </p:txBody>
      </p:sp>
      <p:sp>
        <p:nvSpPr>
          <p:cNvPr id="15388" name="Rectangle 31"/>
          <p:cNvSpPr>
            <a:spLocks noChangeArrowheads="1"/>
          </p:cNvSpPr>
          <p:nvPr/>
        </p:nvSpPr>
        <p:spPr bwMode="auto">
          <a:xfrm>
            <a:off x="4661297" y="5905501"/>
            <a:ext cx="2052638" cy="666751"/>
          </a:xfrm>
          <a:prstGeom prst="rect">
            <a:avLst/>
          </a:prstGeom>
          <a:solidFill>
            <a:srgbClr val="9999FF"/>
          </a:solidFill>
          <a:ln w="9525">
            <a:solidFill>
              <a:srgbClr val="008080"/>
            </a:solidFill>
            <a:miter lim="800000"/>
            <a:headEnd/>
            <a:tailEnd/>
          </a:ln>
        </p:spPr>
        <p:txBody>
          <a:bodyPr anchor="ctr"/>
          <a:lstStyle/>
          <a:p>
            <a:pPr algn="ctr" defTabSz="912813"/>
            <a:r>
              <a:rPr lang="ru-RU" altLang="ru-RU" sz="1400" b="1" dirty="0">
                <a:solidFill>
                  <a:srgbClr val="004442"/>
                </a:solidFill>
              </a:rPr>
              <a:t>Иные межбюджетные – </a:t>
            </a:r>
            <a:r>
              <a:rPr lang="ru-RU" altLang="ru-RU" sz="1400" b="1" dirty="0" smtClean="0">
                <a:solidFill>
                  <a:srgbClr val="004442"/>
                </a:solidFill>
              </a:rPr>
              <a:t>11 735 тыс</a:t>
            </a:r>
            <a:r>
              <a:rPr lang="ru-RU" altLang="ru-RU" sz="1400" b="1" dirty="0">
                <a:solidFill>
                  <a:srgbClr val="004442"/>
                </a:solidFill>
              </a:rPr>
              <a:t>. руб.</a:t>
            </a:r>
          </a:p>
        </p:txBody>
      </p:sp>
      <p:sp>
        <p:nvSpPr>
          <p:cNvPr id="15389" name="Rectangle 26"/>
          <p:cNvSpPr>
            <a:spLocks noChangeArrowheads="1"/>
          </p:cNvSpPr>
          <p:nvPr/>
        </p:nvSpPr>
        <p:spPr bwMode="auto">
          <a:xfrm>
            <a:off x="2411016" y="8286751"/>
            <a:ext cx="2052638" cy="673100"/>
          </a:xfrm>
          <a:prstGeom prst="rect">
            <a:avLst/>
          </a:prstGeom>
          <a:solidFill>
            <a:srgbClr val="99CCFF"/>
          </a:solidFill>
          <a:ln w="9525">
            <a:solidFill>
              <a:srgbClr val="008080"/>
            </a:solidFill>
            <a:miter lim="800000"/>
            <a:headEnd/>
            <a:tailEnd/>
          </a:ln>
        </p:spPr>
        <p:txBody>
          <a:bodyPr anchor="ctr"/>
          <a:lstStyle/>
          <a:p>
            <a:pPr algn="ctr" defTabSz="912813"/>
            <a:r>
              <a:rPr lang="ru-RU" altLang="ru-RU" sz="1200" b="1" dirty="0">
                <a:solidFill>
                  <a:srgbClr val="004442"/>
                </a:solidFill>
              </a:rPr>
              <a:t>Невыясненные поступления –  </a:t>
            </a:r>
          </a:p>
          <a:p>
            <a:pPr algn="ctr" defTabSz="912813"/>
            <a:r>
              <a:rPr lang="ru-RU" altLang="ru-RU" sz="1200" b="1" dirty="0" smtClean="0">
                <a:solidFill>
                  <a:srgbClr val="004442"/>
                </a:solidFill>
              </a:rPr>
              <a:t>3,3 </a:t>
            </a:r>
            <a:r>
              <a:rPr lang="ru-RU" altLang="ru-RU" sz="1200" b="1" dirty="0">
                <a:solidFill>
                  <a:srgbClr val="004442"/>
                </a:solidFill>
              </a:rPr>
              <a:t>тыс. руб.</a:t>
            </a:r>
          </a:p>
        </p:txBody>
      </p:sp>
      <p:pic>
        <p:nvPicPr>
          <p:cNvPr id="15390" name="Picture 6" descr="http://infoption.ru/images/155118c7d0586e4979b22d2fdd0132f1"/>
          <p:cNvPicPr>
            <a:picLocks noChangeAspect="1" noChangeArrowheads="1"/>
          </p:cNvPicPr>
          <p:nvPr/>
        </p:nvPicPr>
        <p:blipFill>
          <a:blip r:embed="rId5"/>
          <a:srcRect/>
          <a:stretch>
            <a:fillRect/>
          </a:stretch>
        </p:blipFill>
        <p:spPr bwMode="auto">
          <a:xfrm>
            <a:off x="4822031" y="6858001"/>
            <a:ext cx="1862138" cy="1809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5025" y="761974"/>
            <a:ext cx="6161528" cy="2872581"/>
          </a:xfrm>
          <a:prstGeom prst="rect">
            <a:avLst/>
          </a:prstGeom>
          <a:ln>
            <a:noFill/>
          </a:ln>
          <a:scene3d>
            <a:camera prst="orthographicFront">
              <a:rot lat="0" lon="0" rev="0"/>
            </a:camera>
            <a:lightRig rig="threePt" dir="t"/>
          </a:scene3d>
          <a:sp3d/>
        </p:spPr>
        <p:txBody>
          <a:bodyPr>
            <a:spAutoFit/>
            <a:flatTx/>
          </a:bodyPr>
          <a:lstStyle/>
          <a:p>
            <a:pPr algn="ctr">
              <a:defRPr/>
            </a:pPr>
            <a:endParaRPr lang="ru-RU" sz="4400" b="1" dirty="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latin typeface="Times New Roman" pitchFamily="18" charset="0"/>
              <a:cs typeface="Times New Roman" pitchFamily="18" charset="0"/>
            </a:endParaRPr>
          </a:p>
          <a:p>
            <a:pPr algn="ctr">
              <a:defRPr/>
            </a:pPr>
            <a:r>
              <a:rPr lang="ru-RU" sz="4400" b="1" dirty="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latin typeface="Times New Roman" pitchFamily="18" charset="0"/>
                <a:cs typeface="Times New Roman" pitchFamily="18" charset="0"/>
              </a:rPr>
              <a:t>СПАСИБО  ЗА  ВНИМАНИЕ!</a:t>
            </a:r>
            <a:r>
              <a:rPr lang="ru-RU" sz="4600" b="1" dirty="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rPr>
              <a:t/>
            </a:r>
            <a:br>
              <a:rPr lang="ru-RU" sz="4600" b="1" dirty="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rPr>
            </a:br>
            <a:endParaRPr lang="ru-RU" sz="4600" b="1" dirty="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endParaRPr>
          </a:p>
        </p:txBody>
      </p:sp>
      <p:sp>
        <p:nvSpPr>
          <p:cNvPr id="4" name="Прямоугольник 3"/>
          <p:cNvSpPr/>
          <p:nvPr/>
        </p:nvSpPr>
        <p:spPr>
          <a:xfrm>
            <a:off x="482182" y="2762238"/>
            <a:ext cx="5786478" cy="7232749"/>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a:p>
            <a:pPr algn="ctr">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Финансовое управление администрации </a:t>
            </a:r>
            <a:r>
              <a:rPr lang="ru-RU"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Яковлевского</a:t>
            </a: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 муниципального района</a:t>
            </a:r>
          </a:p>
          <a:p>
            <a:pPr algn="ctr">
              <a:defRPr/>
            </a:pP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с</a:t>
            </a: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 Яковлевка, пер. Почтовый, </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д.7</a:t>
            </a:r>
          </a:p>
          <a:p>
            <a:pPr algn="ctr">
              <a:defRPr/>
            </a:pP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8 (42371) 91-3-01</a:t>
            </a:r>
          </a:p>
          <a:p>
            <a:pPr algn="ctr">
              <a:defRPr/>
            </a:pP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эл</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 адрес: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fin710@findept.primorsky.ru</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a:p>
            <a:pPr algn="ctr">
              <a:defRPr/>
            </a:pP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5047" y="190501"/>
            <a:ext cx="6375797" cy="1477433"/>
          </a:xfrm>
          <a:prstGeom prst="rect">
            <a:avLst/>
          </a:prstGeom>
        </p:spPr>
        <p:txBody>
          <a:bodyPr>
            <a:spAutoFit/>
          </a:bodyPr>
          <a:lstStyle/>
          <a:p>
            <a:pPr algn="ctr">
              <a:defRPr/>
            </a:pPr>
            <a:r>
              <a:rPr lang="ru-RU" sz="2200" b="1" dirty="0">
                <a:solidFill>
                  <a:srgbClr val="C00000"/>
                </a:solidFill>
                <a:effectLst>
                  <a:outerShdw blurRad="38100" dist="38100" dir="2700000" algn="tl">
                    <a:srgbClr val="C0C0C0"/>
                  </a:outerShdw>
                </a:effectLst>
                <a:latin typeface="Bookman Old Style" pitchFamily="18" charset="0"/>
                <a:cs typeface="Arial" charset="0"/>
              </a:rPr>
              <a:t>Структура налоговых и неналоговых  доходов  бюджета </a:t>
            </a:r>
            <a:r>
              <a:rPr lang="ru-RU" sz="2200" b="1" dirty="0" err="1">
                <a:solidFill>
                  <a:srgbClr val="C00000"/>
                </a:solidFill>
                <a:effectLst>
                  <a:outerShdw blurRad="38100" dist="38100" dir="2700000" algn="tl">
                    <a:srgbClr val="C0C0C0"/>
                  </a:outerShdw>
                </a:effectLst>
                <a:latin typeface="Bookman Old Style" pitchFamily="18" charset="0"/>
                <a:cs typeface="Arial" charset="0"/>
              </a:rPr>
              <a:t>Яковлевского</a:t>
            </a:r>
            <a:r>
              <a:rPr lang="ru-RU" sz="2200" b="1" dirty="0">
                <a:solidFill>
                  <a:srgbClr val="C00000"/>
                </a:solidFill>
                <a:effectLst>
                  <a:outerShdw blurRad="38100" dist="38100" dir="2700000" algn="tl">
                    <a:srgbClr val="C0C0C0"/>
                  </a:outerShdw>
                </a:effectLst>
                <a:latin typeface="Bookman Old Style" pitchFamily="18" charset="0"/>
                <a:cs typeface="Arial" charset="0"/>
              </a:rPr>
              <a:t> муниципального района                                           за </a:t>
            </a:r>
            <a:r>
              <a:rPr lang="ru-RU" sz="2200" b="1" dirty="0" smtClean="0">
                <a:solidFill>
                  <a:srgbClr val="C00000"/>
                </a:solidFill>
                <a:effectLst>
                  <a:outerShdw blurRad="38100" dist="38100" dir="2700000" algn="tl">
                    <a:srgbClr val="C0C0C0"/>
                  </a:outerShdw>
                </a:effectLst>
                <a:latin typeface="Bookman Old Style" pitchFamily="18" charset="0"/>
                <a:cs typeface="Arial" charset="0"/>
              </a:rPr>
              <a:t> </a:t>
            </a:r>
            <a:r>
              <a:rPr lang="ru-RU" sz="2000" b="1" dirty="0" smtClean="0">
                <a:solidFill>
                  <a:srgbClr val="C00000"/>
                </a:solidFill>
                <a:effectLst>
                  <a:outerShdw blurRad="38100" dist="38100" dir="2700000" algn="tl">
                    <a:srgbClr val="C0C0C0"/>
                  </a:outerShdw>
                </a:effectLst>
                <a:latin typeface="Bookman Old Style" pitchFamily="18" charset="0"/>
                <a:cs typeface="Arial" charset="0"/>
              </a:rPr>
              <a:t>2021 год</a:t>
            </a:r>
            <a:endParaRPr lang="ru-RU" sz="2000" b="1" dirty="0">
              <a:solidFill>
                <a:srgbClr val="C00000"/>
              </a:solidFill>
              <a:effectLst>
                <a:outerShdw blurRad="38100" dist="38100" dir="2700000" algn="tl">
                  <a:srgbClr val="C0C0C0"/>
                </a:outerShdw>
              </a:effectLst>
              <a:latin typeface="Bookman Old Style" pitchFamily="18" charset="0"/>
              <a:cs typeface="Arial" charset="0"/>
            </a:endParaRPr>
          </a:p>
        </p:txBody>
      </p:sp>
      <p:graphicFrame>
        <p:nvGraphicFramePr>
          <p:cNvPr id="8" name="Диаграмма 7"/>
          <p:cNvGraphicFramePr>
            <a:graphicFrameLocks noGrp="1"/>
          </p:cNvGraphicFramePr>
          <p:nvPr/>
        </p:nvGraphicFramePr>
        <p:xfrm>
          <a:off x="-270272" y="-480484"/>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1029" name="Text Box 8"/>
          <p:cNvSpPr txBox="1">
            <a:spLocks noChangeArrowheads="1"/>
          </p:cNvSpPr>
          <p:nvPr/>
        </p:nvSpPr>
        <p:spPr bwMode="auto">
          <a:xfrm>
            <a:off x="6682978" y="0"/>
            <a:ext cx="234360" cy="200055"/>
          </a:xfrm>
          <a:prstGeom prst="rect">
            <a:avLst/>
          </a:prstGeom>
          <a:noFill/>
          <a:ln w="9525">
            <a:noFill/>
            <a:miter lim="800000"/>
            <a:headEnd/>
            <a:tailEnd/>
          </a:ln>
        </p:spPr>
        <p:txBody>
          <a:bodyPr wrap="none">
            <a:spAutoFit/>
          </a:bodyPr>
          <a:lstStyle/>
          <a:p>
            <a:r>
              <a:rPr lang="ru-RU" sz="700" b="1"/>
              <a:t>7</a:t>
            </a:r>
          </a:p>
        </p:txBody>
      </p:sp>
      <p:graphicFrame>
        <p:nvGraphicFramePr>
          <p:cNvPr id="9" name="Диаграмма 8"/>
          <p:cNvGraphicFramePr>
            <a:graphicFrameLocks noGrp="1"/>
          </p:cNvGraphicFramePr>
          <p:nvPr/>
        </p:nvGraphicFramePr>
        <p:xfrm>
          <a:off x="285728" y="1809751"/>
          <a:ext cx="6429419" cy="68580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6" descr="C:\Documents and Settings\Savina\Рабочий стол\Яна Савина\Савина (работа)\СЛАЙДЫ 2013\Бюджет для граждан 2016\картинки\image126791128.jpg"/>
          <p:cNvPicPr>
            <a:picLocks noChangeAspect="1" noChangeArrowheads="1"/>
          </p:cNvPicPr>
          <p:nvPr/>
        </p:nvPicPr>
        <p:blipFill>
          <a:blip r:embed="rId5"/>
          <a:srcRect/>
          <a:stretch>
            <a:fillRect/>
          </a:stretch>
        </p:blipFill>
        <p:spPr bwMode="auto">
          <a:xfrm>
            <a:off x="214290" y="6096011"/>
            <a:ext cx="2286016" cy="2800339"/>
          </a:xfrm>
          <a:prstGeom prst="rect">
            <a:avLst/>
          </a:prstGeom>
          <a:noFill/>
          <a:effectLst>
            <a:softEdge rad="127000"/>
          </a:effectLst>
        </p:spPr>
      </p:pic>
      <p:sp>
        <p:nvSpPr>
          <p:cNvPr id="7" name="Line 4"/>
          <p:cNvSpPr>
            <a:spLocks noChangeShapeType="1"/>
          </p:cNvSpPr>
          <p:nvPr/>
        </p:nvSpPr>
        <p:spPr bwMode="auto">
          <a:xfrm>
            <a:off x="375047" y="1714500"/>
            <a:ext cx="6372225" cy="0"/>
          </a:xfrm>
          <a:prstGeom prst="line">
            <a:avLst/>
          </a:prstGeom>
          <a:noFill/>
          <a:ln w="47625" cmpd="dbl">
            <a:solidFill>
              <a:schemeClr val="accent1">
                <a:lumMod val="50000"/>
              </a:schemeClr>
            </a:solidFill>
            <a:round/>
            <a:headEnd/>
            <a:tailEnd/>
          </a:ln>
        </p:spPr>
        <p:txBody>
          <a:bodyPr/>
          <a:lstStyle/>
          <a:p>
            <a:pPr>
              <a:defRPr/>
            </a:pPr>
            <a:endParaRPr lang="ru-RU"/>
          </a:p>
        </p:txBody>
      </p:sp>
      <p:sp>
        <p:nvSpPr>
          <p:cNvPr id="10" name="Прямоугольник 9"/>
          <p:cNvSpPr/>
          <p:nvPr/>
        </p:nvSpPr>
        <p:spPr>
          <a:xfrm>
            <a:off x="4429132" y="1809731"/>
            <a:ext cx="2321735" cy="4000528"/>
          </a:xfrm>
          <a:prstGeom prst="rect">
            <a:avLst/>
          </a:prstGeom>
          <a:blipFill>
            <a:blip r:embed="rId6" cstate="prin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dirty="0">
              <a:solidFill>
                <a:prstClr val="black"/>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516" y="357670"/>
            <a:ext cx="5292090" cy="1272143"/>
          </a:xfrm>
          <a:prstGeom prst="rect">
            <a:avLst/>
          </a:prstGeom>
        </p:spPr>
        <p:txBody>
          <a:bodyPr vert="horz" wrap="square" lIns="0" tIns="12700" rIns="0" bIns="0" rtlCol="0">
            <a:spAutoFit/>
          </a:bodyPr>
          <a:lstStyle/>
          <a:p>
            <a:pPr marL="12700">
              <a:lnSpc>
                <a:spcPct val="100000"/>
              </a:lnSpc>
              <a:spcBef>
                <a:spcPts val="100"/>
              </a:spcBef>
            </a:pPr>
            <a:endParaRPr sz="1400">
              <a:latin typeface="Calibri"/>
              <a:cs typeface="Calibri"/>
            </a:endParaRPr>
          </a:p>
          <a:p>
            <a:pPr>
              <a:lnSpc>
                <a:spcPct val="100000"/>
              </a:lnSpc>
            </a:pPr>
            <a:endParaRPr sz="1400">
              <a:latin typeface="Calibri"/>
              <a:cs typeface="Calibri"/>
            </a:endParaRPr>
          </a:p>
          <a:p>
            <a:pPr>
              <a:lnSpc>
                <a:spcPct val="100000"/>
              </a:lnSpc>
              <a:spcBef>
                <a:spcPts val="55"/>
              </a:spcBef>
            </a:pPr>
            <a:endParaRPr sz="1300">
              <a:latin typeface="Calibri"/>
              <a:cs typeface="Calibri"/>
            </a:endParaRPr>
          </a:p>
          <a:p>
            <a:pPr marL="1814195" marR="5080" indent="-1403985">
              <a:lnSpc>
                <a:spcPct val="100000"/>
              </a:lnSpc>
            </a:pPr>
            <a:r>
              <a:rPr sz="2000" b="1" spc="-10" dirty="0">
                <a:solidFill>
                  <a:srgbClr val="1F3863"/>
                </a:solidFill>
                <a:latin typeface="Times New Roman" pitchFamily="18" charset="0"/>
                <a:cs typeface="Times New Roman" pitchFamily="18" charset="0"/>
              </a:rPr>
              <a:t>Сведения</a:t>
            </a:r>
            <a:r>
              <a:rPr sz="2000" b="1" spc="-30" dirty="0">
                <a:solidFill>
                  <a:srgbClr val="1F3863"/>
                </a:solidFill>
                <a:latin typeface="Times New Roman" pitchFamily="18" charset="0"/>
                <a:cs typeface="Times New Roman" pitchFamily="18" charset="0"/>
              </a:rPr>
              <a:t> </a:t>
            </a:r>
            <a:r>
              <a:rPr sz="2000" b="1" dirty="0">
                <a:solidFill>
                  <a:srgbClr val="1F3863"/>
                </a:solidFill>
                <a:latin typeface="Times New Roman" pitchFamily="18" charset="0"/>
                <a:cs typeface="Times New Roman" pitchFamily="18" charset="0"/>
              </a:rPr>
              <a:t>о</a:t>
            </a:r>
            <a:r>
              <a:rPr sz="2000" b="1" spc="-20" dirty="0">
                <a:solidFill>
                  <a:srgbClr val="1F3863"/>
                </a:solidFill>
                <a:latin typeface="Times New Roman" pitchFamily="18" charset="0"/>
                <a:cs typeface="Times New Roman" pitchFamily="18" charset="0"/>
              </a:rPr>
              <a:t> </a:t>
            </a:r>
            <a:r>
              <a:rPr sz="2000" b="1" spc="-10" dirty="0">
                <a:solidFill>
                  <a:srgbClr val="1F3863"/>
                </a:solidFill>
                <a:latin typeface="Times New Roman" pitchFamily="18" charset="0"/>
                <a:cs typeface="Times New Roman" pitchFamily="18" charset="0"/>
              </a:rPr>
              <a:t>межбюджетных</a:t>
            </a:r>
            <a:r>
              <a:rPr sz="2000" b="1" spc="-50" dirty="0">
                <a:solidFill>
                  <a:srgbClr val="1F3863"/>
                </a:solidFill>
                <a:latin typeface="Times New Roman" pitchFamily="18" charset="0"/>
                <a:cs typeface="Times New Roman" pitchFamily="18" charset="0"/>
              </a:rPr>
              <a:t> </a:t>
            </a:r>
            <a:r>
              <a:rPr sz="2000" b="1" dirty="0">
                <a:solidFill>
                  <a:srgbClr val="1F3863"/>
                </a:solidFill>
                <a:latin typeface="Times New Roman" pitchFamily="18" charset="0"/>
                <a:cs typeface="Times New Roman" pitchFamily="18" charset="0"/>
              </a:rPr>
              <a:t>трансфертах</a:t>
            </a:r>
            <a:r>
              <a:rPr sz="2000" b="1" spc="-30" dirty="0">
                <a:solidFill>
                  <a:srgbClr val="1F3863"/>
                </a:solidFill>
                <a:latin typeface="Times New Roman" pitchFamily="18" charset="0"/>
                <a:cs typeface="Times New Roman" pitchFamily="18" charset="0"/>
              </a:rPr>
              <a:t> </a:t>
            </a:r>
            <a:r>
              <a:rPr sz="2000" b="1" dirty="0">
                <a:solidFill>
                  <a:srgbClr val="1F3863"/>
                </a:solidFill>
                <a:latin typeface="Times New Roman" pitchFamily="18" charset="0"/>
                <a:cs typeface="Times New Roman" pitchFamily="18" charset="0"/>
              </a:rPr>
              <a:t>из </a:t>
            </a:r>
            <a:r>
              <a:rPr sz="2000" b="1" spc="-440" dirty="0">
                <a:solidFill>
                  <a:srgbClr val="1F3863"/>
                </a:solidFill>
                <a:latin typeface="Times New Roman" pitchFamily="18" charset="0"/>
                <a:cs typeface="Times New Roman" pitchFamily="18" charset="0"/>
              </a:rPr>
              <a:t> </a:t>
            </a:r>
            <a:r>
              <a:rPr sz="2000" b="1" dirty="0">
                <a:solidFill>
                  <a:srgbClr val="1F3863"/>
                </a:solidFill>
                <a:latin typeface="Times New Roman" pitchFamily="18" charset="0"/>
                <a:cs typeface="Times New Roman" pitchFamily="18" charset="0"/>
              </a:rPr>
              <a:t>краевого</a:t>
            </a:r>
            <a:r>
              <a:rPr sz="2000" b="1" spc="-35" dirty="0">
                <a:solidFill>
                  <a:srgbClr val="1F3863"/>
                </a:solidFill>
                <a:latin typeface="Times New Roman" pitchFamily="18" charset="0"/>
                <a:cs typeface="Times New Roman" pitchFamily="18" charset="0"/>
              </a:rPr>
              <a:t> </a:t>
            </a:r>
            <a:r>
              <a:rPr sz="2000" b="1" spc="-15" dirty="0">
                <a:solidFill>
                  <a:srgbClr val="1F3863"/>
                </a:solidFill>
                <a:latin typeface="Times New Roman" pitchFamily="18" charset="0"/>
                <a:cs typeface="Times New Roman" pitchFamily="18" charset="0"/>
              </a:rPr>
              <a:t>бюджета</a:t>
            </a:r>
            <a:endParaRPr sz="2000">
              <a:latin typeface="Times New Roman" pitchFamily="18" charset="0"/>
              <a:cs typeface="Times New Roman" pitchFamily="18" charset="0"/>
            </a:endParaRPr>
          </a:p>
        </p:txBody>
      </p:sp>
      <p:sp>
        <p:nvSpPr>
          <p:cNvPr id="27" name="object 27"/>
          <p:cNvSpPr/>
          <p:nvPr/>
        </p:nvSpPr>
        <p:spPr>
          <a:xfrm>
            <a:off x="571480" y="2857488"/>
            <a:ext cx="5849620" cy="0"/>
          </a:xfrm>
          <a:custGeom>
            <a:avLst/>
            <a:gdLst/>
            <a:ahLst/>
            <a:cxnLst/>
            <a:rect l="l" t="t" r="r" b="b"/>
            <a:pathLst>
              <a:path w="5849620">
                <a:moveTo>
                  <a:pt x="0" y="0"/>
                </a:moveTo>
                <a:lnTo>
                  <a:pt x="5849112" y="0"/>
                </a:lnTo>
              </a:path>
            </a:pathLst>
          </a:custGeom>
          <a:ln w="9144">
            <a:solidFill>
              <a:srgbClr val="F1F1F1"/>
            </a:solidFill>
          </a:ln>
        </p:spPr>
        <p:txBody>
          <a:bodyPr wrap="square" lIns="0" tIns="0" rIns="0" bIns="0" rtlCol="0"/>
          <a:lstStyle/>
          <a:p>
            <a:endParaRPr/>
          </a:p>
        </p:txBody>
      </p:sp>
      <p:sp>
        <p:nvSpPr>
          <p:cNvPr id="28" name="object 28"/>
          <p:cNvSpPr/>
          <p:nvPr/>
        </p:nvSpPr>
        <p:spPr>
          <a:xfrm flipV="1">
            <a:off x="493776" y="2500298"/>
            <a:ext cx="5849620" cy="369511"/>
          </a:xfrm>
          <a:custGeom>
            <a:avLst/>
            <a:gdLst/>
            <a:ahLst/>
            <a:cxnLst/>
            <a:rect l="l" t="t" r="r" b="b"/>
            <a:pathLst>
              <a:path w="5849620">
                <a:moveTo>
                  <a:pt x="0" y="0"/>
                </a:moveTo>
                <a:lnTo>
                  <a:pt x="5849112" y="0"/>
                </a:lnTo>
              </a:path>
            </a:pathLst>
          </a:custGeom>
          <a:ln w="9144">
            <a:solidFill>
              <a:srgbClr val="F1F1F1"/>
            </a:solidFill>
          </a:ln>
        </p:spPr>
        <p:txBody>
          <a:bodyPr wrap="square" lIns="0" tIns="0" rIns="0" bIns="0" rtlCol="0"/>
          <a:lstStyle/>
          <a:p>
            <a:endParaRPr/>
          </a:p>
        </p:txBody>
      </p:sp>
      <p:sp>
        <p:nvSpPr>
          <p:cNvPr id="54" name="object 54"/>
          <p:cNvSpPr txBox="1"/>
          <p:nvPr/>
        </p:nvSpPr>
        <p:spPr>
          <a:xfrm>
            <a:off x="1821561" y="1774873"/>
            <a:ext cx="2271395" cy="557076"/>
          </a:xfrm>
          <a:prstGeom prst="rect">
            <a:avLst/>
          </a:prstGeom>
        </p:spPr>
        <p:txBody>
          <a:bodyPr vert="horz" wrap="square" lIns="0" tIns="18415" rIns="0" bIns="0" rtlCol="0">
            <a:spAutoFit/>
          </a:bodyPr>
          <a:lstStyle/>
          <a:p>
            <a:pPr marL="12700" marR="123189">
              <a:lnSpc>
                <a:spcPct val="142600"/>
              </a:lnSpc>
              <a:spcBef>
                <a:spcPts val="145"/>
              </a:spcBef>
            </a:pPr>
            <a:r>
              <a:rPr sz="1200" spc="-10" smtClean="0">
                <a:solidFill>
                  <a:srgbClr val="404040"/>
                </a:solidFill>
                <a:latin typeface="Calibri"/>
                <a:cs typeface="Calibri"/>
              </a:rPr>
              <a:t> </a:t>
            </a:r>
            <a:r>
              <a:rPr sz="1200" spc="-5" smtClean="0">
                <a:solidFill>
                  <a:srgbClr val="404040"/>
                </a:solidFill>
                <a:latin typeface="Calibri"/>
                <a:cs typeface="Calibri"/>
              </a:rPr>
              <a:t> </a:t>
            </a:r>
            <a:r>
              <a:rPr sz="1200" spc="-10" smtClean="0">
                <a:solidFill>
                  <a:srgbClr val="404040"/>
                </a:solidFill>
                <a:latin typeface="Calibri"/>
                <a:cs typeface="Calibri"/>
              </a:rPr>
              <a:t> </a:t>
            </a:r>
            <a:r>
              <a:rPr sz="1200" spc="-5" smtClean="0">
                <a:solidFill>
                  <a:srgbClr val="404040"/>
                </a:solidFill>
                <a:latin typeface="Calibri"/>
                <a:cs typeface="Calibri"/>
              </a:rPr>
              <a:t> </a:t>
            </a:r>
            <a:endParaRPr sz="1200">
              <a:latin typeface="Calibri"/>
              <a:cs typeface="Calibri"/>
            </a:endParaRPr>
          </a:p>
          <a:p>
            <a:pPr marL="12700">
              <a:lnSpc>
                <a:spcPct val="100000"/>
              </a:lnSpc>
              <a:spcBef>
                <a:spcPts val="670"/>
              </a:spcBef>
            </a:pPr>
            <a:endParaRPr sz="1200">
              <a:latin typeface="Calibri"/>
              <a:cs typeface="Calibri"/>
            </a:endParaRPr>
          </a:p>
        </p:txBody>
      </p:sp>
      <p:pic>
        <p:nvPicPr>
          <p:cNvPr id="59" name="object 59"/>
          <p:cNvPicPr/>
          <p:nvPr/>
        </p:nvPicPr>
        <p:blipFill>
          <a:blip r:embed="rId2" cstate="print"/>
          <a:stretch>
            <a:fillRect/>
          </a:stretch>
        </p:blipFill>
        <p:spPr>
          <a:xfrm>
            <a:off x="516686" y="1993573"/>
            <a:ext cx="646065" cy="576414"/>
          </a:xfrm>
          <a:prstGeom prst="rect">
            <a:avLst/>
          </a:prstGeom>
        </p:spPr>
      </p:pic>
      <p:sp>
        <p:nvSpPr>
          <p:cNvPr id="64" name="object 64"/>
          <p:cNvSpPr txBox="1"/>
          <p:nvPr/>
        </p:nvSpPr>
        <p:spPr>
          <a:xfrm>
            <a:off x="5655691" y="2568831"/>
            <a:ext cx="70929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3A3838"/>
                </a:solidFill>
                <a:latin typeface="Times New Roman" pitchFamily="18" charset="0"/>
                <a:cs typeface="Times New Roman" pitchFamily="18" charset="0"/>
              </a:rPr>
              <a:t>(</a:t>
            </a:r>
            <a:r>
              <a:rPr sz="1200" b="1" spc="-5" dirty="0">
                <a:solidFill>
                  <a:srgbClr val="3A3838"/>
                </a:solidFill>
                <a:latin typeface="Calibri"/>
                <a:cs typeface="Calibri"/>
              </a:rPr>
              <a:t>тыс.руб.):</a:t>
            </a:r>
            <a:endParaRPr sz="1200">
              <a:latin typeface="Calibri"/>
              <a:cs typeface="Calibri"/>
            </a:endParaRPr>
          </a:p>
        </p:txBody>
      </p:sp>
      <p:graphicFrame>
        <p:nvGraphicFramePr>
          <p:cNvPr id="66" name="object 66"/>
          <p:cNvGraphicFramePr>
            <a:graphicFrameLocks noGrp="1"/>
          </p:cNvGraphicFramePr>
          <p:nvPr/>
        </p:nvGraphicFramePr>
        <p:xfrm>
          <a:off x="500042" y="2857488"/>
          <a:ext cx="6143667" cy="4145805"/>
        </p:xfrm>
        <a:graphic>
          <a:graphicData uri="http://schemas.openxmlformats.org/drawingml/2006/table">
            <a:tbl>
              <a:tblPr firstRow="1" bandRow="1">
                <a:tableStyleId>{2D5ABB26-0587-4C30-8999-92F81FD0307C}</a:tableStyleId>
              </a:tblPr>
              <a:tblGrid>
                <a:gridCol w="4143404"/>
                <a:gridCol w="1071570"/>
                <a:gridCol w="928693"/>
              </a:tblGrid>
              <a:tr h="571504">
                <a:tc>
                  <a:txBody>
                    <a:bodyPr/>
                    <a:lstStyle/>
                    <a:p>
                      <a:pPr>
                        <a:lnSpc>
                          <a:spcPct val="100000"/>
                        </a:lnSpc>
                      </a:pPr>
                      <a:endParaRPr sz="1000">
                        <a:latin typeface="Times New Roman"/>
                        <a:cs typeface="Times New Roman"/>
                      </a:endParaRPr>
                    </a:p>
                  </a:txBody>
                  <a:tcPr marL="0" marR="0" marT="0" marB="0"/>
                </a:tc>
                <a:tc>
                  <a:txBody>
                    <a:bodyPr/>
                    <a:lstStyle/>
                    <a:p>
                      <a:pPr marL="328295">
                        <a:lnSpc>
                          <a:spcPts val="1255"/>
                        </a:lnSpc>
                      </a:pPr>
                      <a:r>
                        <a:rPr sz="1600" b="1" spc="-10" baseline="0" smtClean="0">
                          <a:latin typeface="Times New Roman" pitchFamily="18" charset="0"/>
                          <a:cs typeface="Times New Roman" pitchFamily="18" charset="0"/>
                        </a:rPr>
                        <a:t>202</a:t>
                      </a:r>
                      <a:r>
                        <a:rPr lang="ru-RU" sz="1600" b="1" spc="-10" baseline="0" dirty="0" smtClean="0">
                          <a:latin typeface="Times New Roman" pitchFamily="18" charset="0"/>
                          <a:cs typeface="Times New Roman" pitchFamily="18" charset="0"/>
                        </a:rPr>
                        <a:t>1</a:t>
                      </a:r>
                      <a:endParaRPr sz="1600" b="1" spc="-10" baseline="0">
                        <a:latin typeface="Times New Roman" pitchFamily="18" charset="0"/>
                        <a:cs typeface="Times New Roman" pitchFamily="18" charset="0"/>
                      </a:endParaRPr>
                    </a:p>
                    <a:p>
                      <a:pPr marL="328295">
                        <a:lnSpc>
                          <a:spcPct val="100000"/>
                        </a:lnSpc>
                        <a:spcBef>
                          <a:spcPts val="190"/>
                        </a:spcBef>
                      </a:pPr>
                      <a:r>
                        <a:rPr sz="1600" b="1" spc="-10" baseline="0" dirty="0">
                          <a:latin typeface="Times New Roman" pitchFamily="18" charset="0"/>
                          <a:cs typeface="Times New Roman" pitchFamily="18" charset="0"/>
                        </a:rPr>
                        <a:t>план</a:t>
                      </a:r>
                      <a:endParaRPr sz="1600" b="1" spc="-10" baseline="0">
                        <a:latin typeface="Times New Roman" pitchFamily="18" charset="0"/>
                        <a:cs typeface="Times New Roman" pitchFamily="18" charset="0"/>
                      </a:endParaRPr>
                    </a:p>
                  </a:txBody>
                  <a:tcPr marL="0" marR="0" marT="0" marB="0"/>
                </a:tc>
                <a:tc>
                  <a:txBody>
                    <a:bodyPr/>
                    <a:lstStyle/>
                    <a:p>
                      <a:pPr marL="265430">
                        <a:lnSpc>
                          <a:spcPts val="1255"/>
                        </a:lnSpc>
                      </a:pPr>
                      <a:r>
                        <a:rPr sz="1600" b="1" spc="-10" baseline="0" smtClean="0">
                          <a:latin typeface="Times New Roman" pitchFamily="18" charset="0"/>
                          <a:cs typeface="Times New Roman" pitchFamily="18" charset="0"/>
                        </a:rPr>
                        <a:t>202</a:t>
                      </a:r>
                      <a:r>
                        <a:rPr lang="ru-RU" sz="1600" b="1" spc="-10" baseline="0" dirty="0" smtClean="0">
                          <a:latin typeface="Times New Roman" pitchFamily="18" charset="0"/>
                          <a:cs typeface="Times New Roman" pitchFamily="18" charset="0"/>
                        </a:rPr>
                        <a:t>1</a:t>
                      </a:r>
                      <a:endParaRPr sz="1600" b="1" spc="-10" baseline="0">
                        <a:latin typeface="Times New Roman" pitchFamily="18" charset="0"/>
                        <a:cs typeface="Times New Roman" pitchFamily="18" charset="0"/>
                      </a:endParaRPr>
                    </a:p>
                    <a:p>
                      <a:pPr marL="265430">
                        <a:lnSpc>
                          <a:spcPct val="100000"/>
                        </a:lnSpc>
                        <a:spcBef>
                          <a:spcPts val="190"/>
                        </a:spcBef>
                      </a:pPr>
                      <a:r>
                        <a:rPr sz="1600" b="1" spc="-10" baseline="0" dirty="0">
                          <a:latin typeface="Times New Roman" pitchFamily="18" charset="0"/>
                          <a:cs typeface="Times New Roman" pitchFamily="18" charset="0"/>
                        </a:rPr>
                        <a:t>Факт</a:t>
                      </a:r>
                      <a:endParaRPr sz="1600" b="1" spc="-10" baseline="0">
                        <a:latin typeface="Times New Roman" pitchFamily="18" charset="0"/>
                        <a:cs typeface="Times New Roman" pitchFamily="18" charset="0"/>
                      </a:endParaRPr>
                    </a:p>
                  </a:txBody>
                  <a:tcPr marL="0" marR="0" marT="0" marB="0"/>
                </a:tc>
              </a:tr>
              <a:tr h="488614">
                <a:tc>
                  <a:txBody>
                    <a:bodyPr/>
                    <a:lstStyle/>
                    <a:p>
                      <a:pPr marL="63500">
                        <a:lnSpc>
                          <a:spcPct val="100000"/>
                        </a:lnSpc>
                        <a:spcBef>
                          <a:spcPts val="365"/>
                        </a:spcBef>
                      </a:pPr>
                      <a:r>
                        <a:rPr sz="1400" b="1" spc="-10" dirty="0">
                          <a:latin typeface="Times New Roman" pitchFamily="18" charset="0"/>
                          <a:cs typeface="Times New Roman" pitchFamily="18" charset="0"/>
                        </a:rPr>
                        <a:t>МЕЖБЮДЖЕТНЫЕ ТРАНСФЕРТЫ, </a:t>
                      </a:r>
                      <a:r>
                        <a:rPr sz="1400" b="1" spc="-10">
                          <a:latin typeface="Times New Roman" pitchFamily="18" charset="0"/>
                          <a:cs typeface="Times New Roman" pitchFamily="18" charset="0"/>
                        </a:rPr>
                        <a:t>ВСЕГО </a:t>
                      </a:r>
                      <a:endParaRPr sz="1400" spc="-10">
                        <a:latin typeface="Times New Roman" pitchFamily="18" charset="0"/>
                        <a:cs typeface="Times New Roman" pitchFamily="18" charset="0"/>
                      </a:endParaRPr>
                    </a:p>
                  </a:txBody>
                  <a:tcPr marL="0" marR="0" marT="42789" marB="0">
                    <a:solidFill>
                      <a:srgbClr val="92D050"/>
                    </a:solidFill>
                  </a:tcPr>
                </a:tc>
                <a:tc>
                  <a:txBody>
                    <a:bodyPr/>
                    <a:lstStyle/>
                    <a:p>
                      <a:pPr marL="122555">
                        <a:lnSpc>
                          <a:spcPct val="100000"/>
                        </a:lnSpc>
                        <a:spcBef>
                          <a:spcPts val="455"/>
                        </a:spcBef>
                      </a:pPr>
                      <a:r>
                        <a:rPr lang="ru-RU" sz="1400" b="1" dirty="0" smtClean="0">
                          <a:latin typeface="Times New Roman" pitchFamily="18" charset="0"/>
                          <a:cs typeface="Times New Roman" pitchFamily="18" charset="0"/>
                        </a:rPr>
                        <a:t>368</a:t>
                      </a:r>
                      <a:r>
                        <a:rPr lang="ru-RU" sz="1400" b="1" baseline="0" dirty="0" smtClean="0">
                          <a:latin typeface="Times New Roman" pitchFamily="18" charset="0"/>
                          <a:cs typeface="Times New Roman" pitchFamily="18" charset="0"/>
                        </a:rPr>
                        <a:t> 271,06</a:t>
                      </a:r>
                      <a:endParaRPr sz="1400">
                        <a:latin typeface="Times New Roman" pitchFamily="18" charset="0"/>
                        <a:cs typeface="Times New Roman" pitchFamily="18" charset="0"/>
                      </a:endParaRPr>
                    </a:p>
                  </a:txBody>
                  <a:tcPr marL="0" marR="0" marT="53340" marB="0">
                    <a:solidFill>
                      <a:srgbClr val="92D050"/>
                    </a:solidFill>
                  </a:tcPr>
                </a:tc>
                <a:tc>
                  <a:txBody>
                    <a:bodyPr/>
                    <a:lstStyle/>
                    <a:p>
                      <a:pPr marL="15240" algn="ctr">
                        <a:lnSpc>
                          <a:spcPct val="100000"/>
                        </a:lnSpc>
                        <a:spcBef>
                          <a:spcPts val="455"/>
                        </a:spcBef>
                      </a:pPr>
                      <a:r>
                        <a:rPr lang="ru-RU" sz="1400" b="1" dirty="0" smtClean="0">
                          <a:latin typeface="Times New Roman" pitchFamily="18" charset="0"/>
                          <a:cs typeface="Times New Roman" pitchFamily="18" charset="0"/>
                        </a:rPr>
                        <a:t>366</a:t>
                      </a:r>
                      <a:r>
                        <a:rPr lang="ru-RU" sz="1400" b="1" baseline="0" dirty="0" smtClean="0">
                          <a:latin typeface="Times New Roman" pitchFamily="18" charset="0"/>
                          <a:cs typeface="Times New Roman" pitchFamily="18" charset="0"/>
                        </a:rPr>
                        <a:t> 645,11</a:t>
                      </a:r>
                      <a:endParaRPr sz="1400">
                        <a:latin typeface="Times New Roman" pitchFamily="18" charset="0"/>
                        <a:cs typeface="Times New Roman" pitchFamily="18" charset="0"/>
                      </a:endParaRPr>
                    </a:p>
                  </a:txBody>
                  <a:tcPr marL="0" marR="0" marT="53340" marB="0">
                    <a:solidFill>
                      <a:srgbClr val="92D050"/>
                    </a:solidFill>
                  </a:tcPr>
                </a:tc>
              </a:tr>
              <a:tr h="337515">
                <a:tc>
                  <a:txBody>
                    <a:bodyPr/>
                    <a:lstStyle/>
                    <a:p>
                      <a:pPr marL="63500">
                        <a:lnSpc>
                          <a:spcPct val="100000"/>
                        </a:lnSpc>
                        <a:spcBef>
                          <a:spcPts val="365"/>
                        </a:spcBef>
                      </a:pPr>
                      <a:r>
                        <a:rPr lang="ru-RU" sz="1000" b="0" spc="-10" dirty="0" smtClean="0">
                          <a:latin typeface="Times New Roman" pitchFamily="18" charset="0"/>
                          <a:cs typeface="Times New Roman" pitchFamily="18" charset="0"/>
                        </a:rPr>
                        <a:t>в том числе:</a:t>
                      </a:r>
                      <a:endParaRPr sz="1000" b="0" spc="-10">
                        <a:latin typeface="Times New Roman" pitchFamily="18" charset="0"/>
                        <a:cs typeface="Times New Roman" pitchFamily="18" charset="0"/>
                      </a:endParaRPr>
                    </a:p>
                  </a:txBody>
                  <a:tcPr marL="0" marR="0" marT="42789" marB="0">
                    <a:solidFill>
                      <a:schemeClr val="tx2">
                        <a:lumMod val="20000"/>
                        <a:lumOff val="80000"/>
                      </a:schemeClr>
                    </a:solidFill>
                  </a:tcPr>
                </a:tc>
                <a:tc>
                  <a:txBody>
                    <a:bodyPr/>
                    <a:lstStyle/>
                    <a:p>
                      <a:pPr marL="201930">
                        <a:lnSpc>
                          <a:spcPct val="100000"/>
                        </a:lnSpc>
                        <a:spcBef>
                          <a:spcPts val="455"/>
                        </a:spcBef>
                      </a:pPr>
                      <a:endParaRPr sz="1000">
                        <a:latin typeface="Times New Roman" pitchFamily="18" charset="0"/>
                        <a:cs typeface="Times New Roman" pitchFamily="18" charset="0"/>
                      </a:endParaRPr>
                    </a:p>
                  </a:txBody>
                  <a:tcPr marL="0" marR="0" marT="53340" marB="0">
                    <a:solidFill>
                      <a:schemeClr val="tx2">
                        <a:lumMod val="20000"/>
                        <a:lumOff val="80000"/>
                      </a:schemeClr>
                    </a:solidFill>
                  </a:tcPr>
                </a:tc>
                <a:tc>
                  <a:txBody>
                    <a:bodyPr/>
                    <a:lstStyle/>
                    <a:p>
                      <a:pPr marL="14604" algn="ctr">
                        <a:lnSpc>
                          <a:spcPct val="100000"/>
                        </a:lnSpc>
                        <a:spcBef>
                          <a:spcPts val="455"/>
                        </a:spcBef>
                      </a:pPr>
                      <a:endParaRPr sz="1000" b="0">
                        <a:latin typeface="Times New Roman" pitchFamily="18" charset="0"/>
                        <a:cs typeface="Times New Roman" pitchFamily="18" charset="0"/>
                      </a:endParaRPr>
                    </a:p>
                  </a:txBody>
                  <a:tcPr marL="0" marR="0" marT="53340" marB="0">
                    <a:solidFill>
                      <a:schemeClr val="tx2">
                        <a:lumMod val="20000"/>
                        <a:lumOff val="80000"/>
                      </a:schemeClr>
                    </a:solidFill>
                  </a:tcPr>
                </a:tc>
              </a:tr>
              <a:tr h="636470">
                <a:tc>
                  <a:txBody>
                    <a:bodyPr/>
                    <a:lstStyle/>
                    <a:p>
                      <a:pPr marL="63500">
                        <a:lnSpc>
                          <a:spcPct val="100000"/>
                        </a:lnSpc>
                        <a:spcBef>
                          <a:spcPts val="365"/>
                        </a:spcBef>
                      </a:pPr>
                      <a:r>
                        <a:rPr sz="1400" b="0" spc="-10" dirty="0">
                          <a:latin typeface="Times New Roman" pitchFamily="18" charset="0"/>
                          <a:cs typeface="Times New Roman" pitchFamily="18" charset="0"/>
                        </a:rPr>
                        <a:t>Дотации бюджетам бюджетной системы Российской Федерации</a:t>
                      </a:r>
                      <a:endParaRPr sz="1400" b="0" spc="-10">
                        <a:latin typeface="Times New Roman" pitchFamily="18" charset="0"/>
                        <a:cs typeface="Times New Roman" pitchFamily="18" charset="0"/>
                      </a:endParaRPr>
                    </a:p>
                  </a:txBody>
                  <a:tcPr marL="0" marR="0" marT="42789" marB="0">
                    <a:solidFill>
                      <a:schemeClr val="tx2">
                        <a:lumMod val="20000"/>
                        <a:lumOff val="80000"/>
                      </a:schemeClr>
                    </a:solidFill>
                  </a:tcPr>
                </a:tc>
                <a:tc>
                  <a:txBody>
                    <a:bodyPr/>
                    <a:lstStyle/>
                    <a:p>
                      <a:pPr marL="201930">
                        <a:lnSpc>
                          <a:spcPct val="100000"/>
                        </a:lnSpc>
                        <a:spcBef>
                          <a:spcPts val="455"/>
                        </a:spcBef>
                      </a:pPr>
                      <a:r>
                        <a:rPr lang="ru-RU" sz="1200" dirty="0" smtClean="0">
                          <a:latin typeface="Times New Roman" pitchFamily="18" charset="0"/>
                          <a:cs typeface="Times New Roman" pitchFamily="18" charset="0"/>
                        </a:rPr>
                        <a:t>27</a:t>
                      </a:r>
                      <a:r>
                        <a:rPr lang="ru-RU" sz="1200" baseline="0" dirty="0" smtClean="0">
                          <a:latin typeface="Times New Roman" pitchFamily="18" charset="0"/>
                          <a:cs typeface="Times New Roman" pitchFamily="18" charset="0"/>
                        </a:rPr>
                        <a:t> 853,42</a:t>
                      </a:r>
                      <a:endParaRPr sz="1200">
                        <a:latin typeface="Times New Roman" pitchFamily="18" charset="0"/>
                        <a:cs typeface="Times New Roman" pitchFamily="18" charset="0"/>
                      </a:endParaRPr>
                    </a:p>
                  </a:txBody>
                  <a:tcPr marL="0" marR="0" marT="53340" marB="0">
                    <a:solidFill>
                      <a:schemeClr val="tx2">
                        <a:lumMod val="20000"/>
                        <a:lumOff val="80000"/>
                      </a:schemeClr>
                    </a:solidFill>
                  </a:tcPr>
                </a:tc>
                <a:tc>
                  <a:txBody>
                    <a:bodyPr/>
                    <a:lstStyle/>
                    <a:p>
                      <a:pPr marL="14604" algn="ctr">
                        <a:lnSpc>
                          <a:spcPct val="100000"/>
                        </a:lnSpc>
                        <a:spcBef>
                          <a:spcPts val="455"/>
                        </a:spcBef>
                      </a:pPr>
                      <a:r>
                        <a:rPr lang="ru-RU" sz="1200" b="0" spc="-5" dirty="0" smtClean="0">
                          <a:latin typeface="Times New Roman" pitchFamily="18" charset="0"/>
                          <a:cs typeface="Times New Roman" pitchFamily="18" charset="0"/>
                        </a:rPr>
                        <a:t>27</a:t>
                      </a:r>
                      <a:r>
                        <a:rPr lang="ru-RU" sz="1200" b="0" spc="-5" baseline="0" dirty="0" smtClean="0">
                          <a:latin typeface="Times New Roman" pitchFamily="18" charset="0"/>
                          <a:cs typeface="Times New Roman" pitchFamily="18" charset="0"/>
                        </a:rPr>
                        <a:t> 853,42</a:t>
                      </a:r>
                      <a:endParaRPr sz="1200" b="0">
                        <a:latin typeface="Times New Roman" pitchFamily="18" charset="0"/>
                        <a:cs typeface="Times New Roman" pitchFamily="18" charset="0"/>
                      </a:endParaRPr>
                    </a:p>
                  </a:txBody>
                  <a:tcPr marL="0" marR="0" marT="53340" marB="0">
                    <a:solidFill>
                      <a:schemeClr val="tx2">
                        <a:lumMod val="20000"/>
                        <a:lumOff val="80000"/>
                      </a:schemeClr>
                    </a:solidFill>
                  </a:tcPr>
                </a:tc>
              </a:tr>
              <a:tr h="654398">
                <a:tc>
                  <a:txBody>
                    <a:bodyPr/>
                    <a:lstStyle/>
                    <a:p>
                      <a:pPr marL="63500">
                        <a:lnSpc>
                          <a:spcPct val="100000"/>
                        </a:lnSpc>
                        <a:spcBef>
                          <a:spcPts val="365"/>
                        </a:spcBef>
                      </a:pPr>
                      <a:r>
                        <a:rPr sz="1400" b="0" spc="-10" dirty="0">
                          <a:latin typeface="Times New Roman" pitchFamily="18" charset="0"/>
                          <a:cs typeface="Times New Roman" pitchFamily="18" charset="0"/>
                        </a:rPr>
                        <a:t>Субсидии бюджетам бюджетной системы </a:t>
                      </a:r>
                      <a:r>
                        <a:rPr sz="1400" b="0" spc="-10">
                          <a:latin typeface="Times New Roman" pitchFamily="18" charset="0"/>
                          <a:cs typeface="Times New Roman" pitchFamily="18" charset="0"/>
                        </a:rPr>
                        <a:t>Российской </a:t>
                      </a:r>
                      <a:r>
                        <a:rPr sz="1400" b="0" spc="-10" smtClean="0">
                          <a:latin typeface="Times New Roman" pitchFamily="18" charset="0"/>
                          <a:cs typeface="Times New Roman" pitchFamily="18" charset="0"/>
                        </a:rPr>
                        <a:t>Федерации</a:t>
                      </a:r>
                      <a:r>
                        <a:rPr lang="ru-RU" sz="1400" b="0" spc="-10" dirty="0" smtClean="0">
                          <a:latin typeface="Times New Roman" pitchFamily="18" charset="0"/>
                          <a:cs typeface="Times New Roman" pitchFamily="18" charset="0"/>
                        </a:rPr>
                        <a:t> (межбюджетные субсидии)</a:t>
                      </a:r>
                      <a:endParaRPr sz="1400" b="0" spc="-10">
                        <a:latin typeface="Times New Roman" pitchFamily="18" charset="0"/>
                        <a:cs typeface="Times New Roman" pitchFamily="18" charset="0"/>
                      </a:endParaRPr>
                    </a:p>
                  </a:txBody>
                  <a:tcPr marL="0" marR="0" marT="42789" marB="0">
                    <a:solidFill>
                      <a:schemeClr val="tx2">
                        <a:lumMod val="20000"/>
                        <a:lumOff val="80000"/>
                      </a:schemeClr>
                    </a:solidFill>
                  </a:tcPr>
                </a:tc>
                <a:tc>
                  <a:txBody>
                    <a:bodyPr/>
                    <a:lstStyle/>
                    <a:p>
                      <a:pPr marL="169545">
                        <a:lnSpc>
                          <a:spcPct val="100000"/>
                        </a:lnSpc>
                        <a:spcBef>
                          <a:spcPts val="455"/>
                        </a:spcBef>
                      </a:pPr>
                      <a:r>
                        <a:rPr lang="ru-RU" sz="1200" b="0" spc="-5" dirty="0" smtClean="0">
                          <a:latin typeface="Times New Roman" pitchFamily="18" charset="0"/>
                          <a:cs typeface="Times New Roman" pitchFamily="18" charset="0"/>
                        </a:rPr>
                        <a:t>61 292,81</a:t>
                      </a:r>
                      <a:endParaRPr sz="1200" b="0">
                        <a:latin typeface="Times New Roman" pitchFamily="18" charset="0"/>
                        <a:cs typeface="Times New Roman" pitchFamily="18" charset="0"/>
                      </a:endParaRPr>
                    </a:p>
                  </a:txBody>
                  <a:tcPr marL="0" marR="0" marT="53340" marB="0">
                    <a:solidFill>
                      <a:schemeClr val="tx2">
                        <a:lumMod val="20000"/>
                        <a:lumOff val="80000"/>
                      </a:schemeClr>
                    </a:solidFill>
                  </a:tcPr>
                </a:tc>
                <a:tc>
                  <a:txBody>
                    <a:bodyPr/>
                    <a:lstStyle/>
                    <a:p>
                      <a:pPr marL="14604" algn="ctr">
                        <a:lnSpc>
                          <a:spcPct val="100000"/>
                        </a:lnSpc>
                        <a:spcBef>
                          <a:spcPts val="455"/>
                        </a:spcBef>
                      </a:pPr>
                      <a:r>
                        <a:rPr lang="ru-RU" sz="1200" b="0" spc="-5" dirty="0" smtClean="0">
                          <a:latin typeface="Times New Roman" pitchFamily="18" charset="0"/>
                          <a:cs typeface="Times New Roman" pitchFamily="18" charset="0"/>
                        </a:rPr>
                        <a:t>60</a:t>
                      </a:r>
                      <a:r>
                        <a:rPr lang="ru-RU" sz="1200" b="0" spc="-5" baseline="0" dirty="0" smtClean="0">
                          <a:latin typeface="Times New Roman" pitchFamily="18" charset="0"/>
                          <a:cs typeface="Times New Roman" pitchFamily="18" charset="0"/>
                        </a:rPr>
                        <a:t> 878,96</a:t>
                      </a:r>
                      <a:endParaRPr sz="1200" b="0">
                        <a:latin typeface="Times New Roman" pitchFamily="18" charset="0"/>
                        <a:cs typeface="Times New Roman" pitchFamily="18" charset="0"/>
                      </a:endParaRPr>
                    </a:p>
                  </a:txBody>
                  <a:tcPr marL="0" marR="0" marT="53340" marB="0">
                    <a:solidFill>
                      <a:schemeClr val="tx2">
                        <a:lumMod val="20000"/>
                        <a:lumOff val="80000"/>
                      </a:schemeClr>
                    </a:solidFill>
                  </a:tcPr>
                </a:tc>
              </a:tr>
              <a:tr h="727109">
                <a:tc>
                  <a:txBody>
                    <a:bodyPr/>
                    <a:lstStyle/>
                    <a:p>
                      <a:pPr marL="51435" marR="340995" indent="12065">
                        <a:lnSpc>
                          <a:spcPct val="114999"/>
                        </a:lnSpc>
                        <a:spcBef>
                          <a:spcPts val="254"/>
                        </a:spcBef>
                      </a:pPr>
                      <a:r>
                        <a:rPr lang="ru-RU" sz="1400" spc="-10" dirty="0" smtClean="0">
                          <a:latin typeface="Times New Roman" pitchFamily="18" charset="0"/>
                          <a:cs typeface="Times New Roman" pitchFamily="18" charset="0"/>
                        </a:rPr>
                        <a:t>Субвенции бюджетам бюджетной системы Российской Федерации</a:t>
                      </a:r>
                      <a:endParaRPr sz="1400" spc="-10">
                        <a:latin typeface="Times New Roman" pitchFamily="18" charset="0"/>
                        <a:cs typeface="Times New Roman" pitchFamily="18" charset="0"/>
                      </a:endParaRPr>
                    </a:p>
                  </a:txBody>
                  <a:tcPr marL="0" marR="0" marT="29893" marB="0"/>
                </a:tc>
                <a:tc>
                  <a:txBody>
                    <a:bodyPr/>
                    <a:lstStyle/>
                    <a:p>
                      <a:pPr>
                        <a:lnSpc>
                          <a:spcPct val="100000"/>
                        </a:lnSpc>
                        <a:spcBef>
                          <a:spcPts val="40"/>
                        </a:spcBef>
                      </a:pPr>
                      <a:endParaRPr sz="1200">
                        <a:latin typeface="Times New Roman" pitchFamily="18" charset="0"/>
                        <a:cs typeface="Times New Roman" pitchFamily="18" charset="0"/>
                      </a:endParaRPr>
                    </a:p>
                    <a:p>
                      <a:pPr marL="233045">
                        <a:lnSpc>
                          <a:spcPct val="100000"/>
                        </a:lnSpc>
                      </a:pPr>
                      <a:r>
                        <a:rPr lang="ru-RU" sz="1200" dirty="0" smtClean="0">
                          <a:latin typeface="Times New Roman" pitchFamily="18" charset="0"/>
                          <a:cs typeface="Times New Roman" pitchFamily="18" charset="0"/>
                        </a:rPr>
                        <a:t>266</a:t>
                      </a:r>
                      <a:r>
                        <a:rPr lang="ru-RU" sz="1200" baseline="0" dirty="0" smtClean="0">
                          <a:latin typeface="Times New Roman" pitchFamily="18" charset="0"/>
                          <a:cs typeface="Times New Roman" pitchFamily="18" charset="0"/>
                        </a:rPr>
                        <a:t> 970,54</a:t>
                      </a:r>
                      <a:endParaRPr sz="1200">
                        <a:latin typeface="Times New Roman" pitchFamily="18" charset="0"/>
                        <a:cs typeface="Times New Roman" pitchFamily="18" charset="0"/>
                      </a:endParaRPr>
                    </a:p>
                  </a:txBody>
                  <a:tcPr marL="0" marR="0" marT="4689" marB="0"/>
                </a:tc>
                <a:tc>
                  <a:txBody>
                    <a:bodyPr/>
                    <a:lstStyle/>
                    <a:p>
                      <a:pPr>
                        <a:lnSpc>
                          <a:spcPct val="100000"/>
                        </a:lnSpc>
                        <a:spcBef>
                          <a:spcPts val="15"/>
                        </a:spcBef>
                      </a:pPr>
                      <a:endParaRPr sz="1200">
                        <a:latin typeface="Times New Roman" pitchFamily="18" charset="0"/>
                        <a:cs typeface="Times New Roman" pitchFamily="18" charset="0"/>
                      </a:endParaRPr>
                    </a:p>
                    <a:p>
                      <a:pPr marL="16510" algn="ctr">
                        <a:lnSpc>
                          <a:spcPct val="100000"/>
                        </a:lnSpc>
                        <a:spcBef>
                          <a:spcPts val="5"/>
                        </a:spcBef>
                      </a:pPr>
                      <a:r>
                        <a:rPr lang="ru-RU" sz="1200" dirty="0" smtClean="0">
                          <a:latin typeface="Times New Roman" pitchFamily="18" charset="0"/>
                          <a:cs typeface="Times New Roman" pitchFamily="18" charset="0"/>
                        </a:rPr>
                        <a:t>266</a:t>
                      </a:r>
                      <a:r>
                        <a:rPr lang="ru-RU" sz="1200" baseline="0" dirty="0" smtClean="0">
                          <a:latin typeface="Times New Roman" pitchFamily="18" charset="0"/>
                          <a:cs typeface="Times New Roman" pitchFamily="18" charset="0"/>
                        </a:rPr>
                        <a:t> 177,78</a:t>
                      </a:r>
                      <a:endParaRPr sz="1200">
                        <a:latin typeface="Times New Roman" pitchFamily="18" charset="0"/>
                        <a:cs typeface="Times New Roman" pitchFamily="18" charset="0"/>
                      </a:endParaRPr>
                    </a:p>
                  </a:txBody>
                  <a:tcPr marL="0" marR="0" marT="1758" marB="0"/>
                </a:tc>
              </a:tr>
              <a:tr h="730195">
                <a:tc>
                  <a:txBody>
                    <a:bodyPr/>
                    <a:lstStyle/>
                    <a:p>
                      <a:pPr marL="51435" marR="114935">
                        <a:lnSpc>
                          <a:spcPct val="114599"/>
                        </a:lnSpc>
                        <a:spcBef>
                          <a:spcPts val="260"/>
                        </a:spcBef>
                      </a:pPr>
                      <a:r>
                        <a:rPr lang="ru-RU" sz="1400" spc="-10" dirty="0" smtClean="0">
                          <a:latin typeface="Times New Roman" pitchFamily="18" charset="0"/>
                          <a:cs typeface="Times New Roman" pitchFamily="18" charset="0"/>
                        </a:rPr>
                        <a:t>Иные межбюджетные трансферты</a:t>
                      </a:r>
                      <a:endParaRPr sz="1400" spc="-10">
                        <a:latin typeface="Times New Roman" pitchFamily="18" charset="0"/>
                        <a:cs typeface="Times New Roman" pitchFamily="18" charset="0"/>
                      </a:endParaRPr>
                    </a:p>
                  </a:txBody>
                  <a:tcPr marL="0" marR="0" marT="30480" marB="0">
                    <a:solidFill>
                      <a:schemeClr val="tx2">
                        <a:lumMod val="20000"/>
                        <a:lumOff val="80000"/>
                      </a:schemeClr>
                    </a:solidFill>
                  </a:tcPr>
                </a:tc>
                <a:tc>
                  <a:txBody>
                    <a:bodyPr/>
                    <a:lstStyle/>
                    <a:p>
                      <a:pPr>
                        <a:lnSpc>
                          <a:spcPct val="100000"/>
                        </a:lnSpc>
                        <a:spcBef>
                          <a:spcPts val="40"/>
                        </a:spcBef>
                      </a:pPr>
                      <a:endParaRPr sz="1200">
                        <a:latin typeface="Times New Roman" pitchFamily="18" charset="0"/>
                        <a:cs typeface="Times New Roman" pitchFamily="18" charset="0"/>
                      </a:endParaRPr>
                    </a:p>
                    <a:p>
                      <a:pPr marL="233045">
                        <a:lnSpc>
                          <a:spcPct val="100000"/>
                        </a:lnSpc>
                      </a:pPr>
                      <a:r>
                        <a:rPr lang="ru-RU" sz="1200" dirty="0" smtClean="0">
                          <a:latin typeface="Times New Roman" pitchFamily="18" charset="0"/>
                          <a:cs typeface="Times New Roman" pitchFamily="18" charset="0"/>
                        </a:rPr>
                        <a:t>1</a:t>
                      </a:r>
                      <a:r>
                        <a:rPr lang="ru-RU" sz="1200" baseline="0" dirty="0" smtClean="0">
                          <a:latin typeface="Times New Roman" pitchFamily="18" charset="0"/>
                          <a:cs typeface="Times New Roman" pitchFamily="18" charset="0"/>
                        </a:rPr>
                        <a:t>2 154,28</a:t>
                      </a:r>
                      <a:endParaRPr sz="1200">
                        <a:latin typeface="Times New Roman" pitchFamily="18" charset="0"/>
                        <a:cs typeface="Times New Roman" pitchFamily="18" charset="0"/>
                      </a:endParaRPr>
                    </a:p>
                  </a:txBody>
                  <a:tcPr marL="0" marR="0" marT="4689" marB="0">
                    <a:solidFill>
                      <a:schemeClr val="tx2">
                        <a:lumMod val="20000"/>
                        <a:lumOff val="80000"/>
                      </a:schemeClr>
                    </a:solidFill>
                  </a:tcPr>
                </a:tc>
                <a:tc>
                  <a:txBody>
                    <a:bodyPr/>
                    <a:lstStyle/>
                    <a:p>
                      <a:pPr>
                        <a:lnSpc>
                          <a:spcPct val="100000"/>
                        </a:lnSpc>
                        <a:spcBef>
                          <a:spcPts val="15"/>
                        </a:spcBef>
                      </a:pPr>
                      <a:endParaRPr sz="1200">
                        <a:latin typeface="Times New Roman" pitchFamily="18" charset="0"/>
                        <a:cs typeface="Times New Roman" pitchFamily="18" charset="0"/>
                      </a:endParaRPr>
                    </a:p>
                    <a:p>
                      <a:pPr marL="16510" algn="ctr">
                        <a:lnSpc>
                          <a:spcPct val="100000"/>
                        </a:lnSpc>
                      </a:pPr>
                      <a:r>
                        <a:rPr lang="ru-RU" sz="1200" dirty="0" smtClean="0">
                          <a:latin typeface="Times New Roman" pitchFamily="18" charset="0"/>
                          <a:cs typeface="Times New Roman" pitchFamily="18" charset="0"/>
                        </a:rPr>
                        <a:t>1</a:t>
                      </a:r>
                      <a:r>
                        <a:rPr lang="ru-RU" sz="1200" baseline="0" dirty="0" smtClean="0">
                          <a:latin typeface="Times New Roman" pitchFamily="18" charset="0"/>
                          <a:cs typeface="Times New Roman" pitchFamily="18" charset="0"/>
                        </a:rPr>
                        <a:t>2 154,28</a:t>
                      </a:r>
                      <a:endParaRPr sz="1200">
                        <a:latin typeface="Times New Roman" pitchFamily="18" charset="0"/>
                        <a:cs typeface="Times New Roman" pitchFamily="18" charset="0"/>
                      </a:endParaRPr>
                    </a:p>
                  </a:txBody>
                  <a:tcPr marL="0" marR="0" marT="1758" marB="0">
                    <a:solidFill>
                      <a:schemeClr val="tx2">
                        <a:lumMod val="20000"/>
                        <a:lumOff val="80000"/>
                      </a:schemeClr>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8"/>
          <p:cNvGraphicFramePr>
            <a:graphicFrameLocks noGrp="1"/>
          </p:cNvGraphicFramePr>
          <p:nvPr/>
        </p:nvGraphicFramePr>
        <p:xfrm>
          <a:off x="500042" y="214282"/>
          <a:ext cx="5920418" cy="8568243"/>
        </p:xfrm>
        <a:graphic>
          <a:graphicData uri="http://schemas.openxmlformats.org/drawingml/2006/table">
            <a:tbl>
              <a:tblPr firstRow="1" bandRow="1">
                <a:tableStyleId>{2D5ABB26-0587-4C30-8999-92F81FD0307C}</a:tableStyleId>
              </a:tblPr>
              <a:tblGrid>
                <a:gridCol w="4234931"/>
                <a:gridCol w="806745"/>
                <a:gridCol w="878742"/>
              </a:tblGrid>
              <a:tr h="500066">
                <a:tc>
                  <a:txBody>
                    <a:bodyPr/>
                    <a:lstStyle/>
                    <a:p>
                      <a:pPr marL="1220470">
                        <a:lnSpc>
                          <a:spcPct val="100000"/>
                        </a:lnSpc>
                        <a:spcBef>
                          <a:spcPts val="690"/>
                        </a:spcBef>
                      </a:pPr>
                      <a:r>
                        <a:rPr sz="1200" b="1" dirty="0">
                          <a:latin typeface="Times New Roman" pitchFamily="18" charset="0"/>
                          <a:cs typeface="Times New Roman" pitchFamily="18" charset="0"/>
                        </a:rPr>
                        <a:t>Осн</a:t>
                      </a:r>
                      <a:r>
                        <a:rPr sz="1200" b="1" spc="-5" dirty="0">
                          <a:latin typeface="Times New Roman" pitchFamily="18" charset="0"/>
                          <a:cs typeface="Times New Roman" pitchFamily="18" charset="0"/>
                        </a:rPr>
                        <a:t>овны</a:t>
                      </a:r>
                      <a:r>
                        <a:rPr sz="1200" b="1" dirty="0">
                          <a:latin typeface="Times New Roman" pitchFamily="18" charset="0"/>
                          <a:cs typeface="Times New Roman" pitchFamily="18" charset="0"/>
                        </a:rPr>
                        <a:t>е</a:t>
                      </a:r>
                      <a:r>
                        <a:rPr sz="1200" b="1" spc="-75" dirty="0">
                          <a:latin typeface="Times New Roman" pitchFamily="18" charset="0"/>
                          <a:cs typeface="Times New Roman" pitchFamily="18" charset="0"/>
                        </a:rPr>
                        <a:t> </a:t>
                      </a:r>
                      <a:r>
                        <a:rPr sz="1200" b="1" dirty="0">
                          <a:latin typeface="Times New Roman" pitchFamily="18" charset="0"/>
                          <a:cs typeface="Times New Roman" pitchFamily="18" charset="0"/>
                        </a:rPr>
                        <a:t>целев</a:t>
                      </a:r>
                      <a:r>
                        <a:rPr sz="1200" b="1" spc="-5" dirty="0">
                          <a:latin typeface="Times New Roman" pitchFamily="18" charset="0"/>
                          <a:cs typeface="Times New Roman" pitchFamily="18" charset="0"/>
                        </a:rPr>
                        <a:t>ы</a:t>
                      </a:r>
                      <a:r>
                        <a:rPr sz="1200" b="1" dirty="0">
                          <a:latin typeface="Times New Roman" pitchFamily="18" charset="0"/>
                          <a:cs typeface="Times New Roman" pitchFamily="18" charset="0"/>
                        </a:rPr>
                        <a:t>е</a:t>
                      </a:r>
                      <a:r>
                        <a:rPr sz="1200" b="1" spc="-65" dirty="0">
                          <a:latin typeface="Times New Roman" pitchFamily="18" charset="0"/>
                          <a:cs typeface="Times New Roman" pitchFamily="18" charset="0"/>
                        </a:rPr>
                        <a:t> </a:t>
                      </a:r>
                      <a:r>
                        <a:rPr sz="1200" b="1" spc="-5" dirty="0">
                          <a:latin typeface="Times New Roman" pitchFamily="18" charset="0"/>
                          <a:cs typeface="Times New Roman" pitchFamily="18" charset="0"/>
                        </a:rPr>
                        <a:t>пок</a:t>
                      </a:r>
                      <a:r>
                        <a:rPr sz="1200" b="1" dirty="0">
                          <a:latin typeface="Times New Roman" pitchFamily="18" charset="0"/>
                          <a:cs typeface="Times New Roman" pitchFamily="18" charset="0"/>
                        </a:rPr>
                        <a:t>аз</a:t>
                      </a:r>
                      <a:r>
                        <a:rPr sz="1200" b="1" spc="-5" dirty="0">
                          <a:latin typeface="Times New Roman" pitchFamily="18" charset="0"/>
                          <a:cs typeface="Times New Roman" pitchFamily="18" charset="0"/>
                        </a:rPr>
                        <a:t>а</a:t>
                      </a:r>
                      <a:r>
                        <a:rPr sz="1200" b="1" spc="5" dirty="0">
                          <a:latin typeface="Times New Roman" pitchFamily="18" charset="0"/>
                          <a:cs typeface="Times New Roman" pitchFamily="18" charset="0"/>
                        </a:rPr>
                        <a:t>т</a:t>
                      </a:r>
                      <a:r>
                        <a:rPr sz="1200" b="1" spc="-5" dirty="0">
                          <a:latin typeface="Times New Roman" pitchFamily="18" charset="0"/>
                          <a:cs typeface="Times New Roman" pitchFamily="18" charset="0"/>
                        </a:rPr>
                        <a:t>ели</a:t>
                      </a:r>
                      <a:endParaRPr sz="1200" b="1">
                        <a:latin typeface="Times New Roman" pitchFamily="18" charset="0"/>
                        <a:cs typeface="Times New Roman" pitchFamily="18" charset="0"/>
                      </a:endParaRPr>
                    </a:p>
                  </a:txBody>
                  <a:tcPr marL="0" marR="0" marT="80889" marB="0"/>
                </a:tc>
                <a:tc>
                  <a:txBody>
                    <a:bodyPr/>
                    <a:lstStyle/>
                    <a:p>
                      <a:pPr marL="233679">
                        <a:lnSpc>
                          <a:spcPts val="1255"/>
                        </a:lnSpc>
                      </a:pPr>
                      <a:r>
                        <a:rPr sz="1000" b="1" spc="-10" baseline="0" smtClean="0">
                          <a:latin typeface="Times New Roman" pitchFamily="18" charset="0"/>
                          <a:cs typeface="Times New Roman" pitchFamily="18" charset="0"/>
                        </a:rPr>
                        <a:t>202</a:t>
                      </a:r>
                      <a:r>
                        <a:rPr lang="ru-RU" sz="1000" b="1" spc="-10" baseline="0" dirty="0" smtClean="0">
                          <a:latin typeface="Times New Roman" pitchFamily="18" charset="0"/>
                          <a:cs typeface="Times New Roman" pitchFamily="18" charset="0"/>
                        </a:rPr>
                        <a:t>1</a:t>
                      </a:r>
                      <a:endParaRPr sz="1000" b="1" spc="-10" baseline="0">
                        <a:latin typeface="Times New Roman" pitchFamily="18" charset="0"/>
                        <a:cs typeface="Times New Roman" pitchFamily="18" charset="0"/>
                      </a:endParaRPr>
                    </a:p>
                    <a:p>
                      <a:pPr marL="233679">
                        <a:lnSpc>
                          <a:spcPct val="100000"/>
                        </a:lnSpc>
                        <a:spcBef>
                          <a:spcPts val="195"/>
                        </a:spcBef>
                      </a:pPr>
                      <a:r>
                        <a:rPr sz="1000" b="1" spc="-10" baseline="0" dirty="0">
                          <a:latin typeface="Times New Roman" pitchFamily="18" charset="0"/>
                          <a:cs typeface="Times New Roman" pitchFamily="18" charset="0"/>
                        </a:rPr>
                        <a:t>план</a:t>
                      </a:r>
                      <a:endParaRPr sz="1000" b="1" spc="-10" baseline="0">
                        <a:latin typeface="Times New Roman" pitchFamily="18" charset="0"/>
                        <a:cs typeface="Times New Roman" pitchFamily="18" charset="0"/>
                      </a:endParaRPr>
                    </a:p>
                  </a:txBody>
                  <a:tcPr marL="0" marR="0" marT="0" marB="0"/>
                </a:tc>
                <a:tc>
                  <a:txBody>
                    <a:bodyPr/>
                    <a:lstStyle/>
                    <a:p>
                      <a:pPr marR="18415" algn="ctr">
                        <a:lnSpc>
                          <a:spcPts val="1255"/>
                        </a:lnSpc>
                      </a:pPr>
                      <a:r>
                        <a:rPr sz="1000" b="1" spc="-10" baseline="0" smtClean="0">
                          <a:latin typeface="Times New Roman" pitchFamily="18" charset="0"/>
                          <a:cs typeface="Times New Roman" pitchFamily="18" charset="0"/>
                        </a:rPr>
                        <a:t>202</a:t>
                      </a:r>
                      <a:r>
                        <a:rPr lang="ru-RU" sz="1000" b="1" spc="-10" baseline="0" dirty="0" smtClean="0">
                          <a:latin typeface="Times New Roman" pitchFamily="18" charset="0"/>
                          <a:cs typeface="Times New Roman" pitchFamily="18" charset="0"/>
                        </a:rPr>
                        <a:t>1</a:t>
                      </a:r>
                      <a:endParaRPr sz="1000" b="1" spc="-10" baseline="0">
                        <a:latin typeface="Times New Roman" pitchFamily="18" charset="0"/>
                        <a:cs typeface="Times New Roman" pitchFamily="18" charset="0"/>
                      </a:endParaRPr>
                    </a:p>
                    <a:p>
                      <a:pPr marR="19050" algn="ctr">
                        <a:lnSpc>
                          <a:spcPct val="100000"/>
                        </a:lnSpc>
                        <a:spcBef>
                          <a:spcPts val="195"/>
                        </a:spcBef>
                      </a:pPr>
                      <a:r>
                        <a:rPr sz="1000" b="1" spc="-10" baseline="0" dirty="0">
                          <a:latin typeface="Times New Roman" pitchFamily="18" charset="0"/>
                          <a:cs typeface="Times New Roman" pitchFamily="18" charset="0"/>
                        </a:rPr>
                        <a:t>факт</a:t>
                      </a:r>
                      <a:endParaRPr sz="1000" b="1" spc="-10" baseline="0">
                        <a:latin typeface="Times New Roman" pitchFamily="18" charset="0"/>
                        <a:cs typeface="Times New Roman" pitchFamily="18" charset="0"/>
                      </a:endParaRPr>
                    </a:p>
                  </a:txBody>
                  <a:tcPr marL="0" marR="0" marT="0" marB="0"/>
                </a:tc>
              </a:tr>
              <a:tr h="285752">
                <a:tc>
                  <a:txBody>
                    <a:bodyPr/>
                    <a:lstStyle/>
                    <a:p>
                      <a:pPr marL="28575" marR="323850">
                        <a:lnSpc>
                          <a:spcPts val="1510"/>
                        </a:lnSpc>
                      </a:pPr>
                      <a:r>
                        <a:rPr lang="ru-RU" sz="1000" b="1" dirty="0" smtClean="0">
                          <a:latin typeface="Times New Roman" pitchFamily="18" charset="0"/>
                          <a:cs typeface="Times New Roman" pitchFamily="18" charset="0"/>
                        </a:rPr>
                        <a:t>Субсидии</a:t>
                      </a:r>
                      <a:r>
                        <a:rPr lang="ru-RU" sz="1000" b="1" baseline="0" dirty="0" smtClean="0">
                          <a:latin typeface="Times New Roman" pitchFamily="18" charset="0"/>
                          <a:cs typeface="Times New Roman" pitchFamily="18" charset="0"/>
                        </a:rPr>
                        <a:t> бюджетам субъектов Российской Федерации и муниципальных образований (межбюджетные субсидии), всего</a:t>
                      </a:r>
                      <a:endParaRPr sz="1000" b="1">
                        <a:latin typeface="Times New Roman" pitchFamily="18" charset="0"/>
                        <a:cs typeface="Times New Roman" pitchFamily="18" charset="0"/>
                      </a:endParaRPr>
                    </a:p>
                  </a:txBody>
                  <a:tcPr marL="0" marR="0" marT="0" marB="0">
                    <a:solidFill>
                      <a:srgbClr val="92D050"/>
                    </a:solidFill>
                  </a:tcPr>
                </a:tc>
                <a:tc>
                  <a:txBody>
                    <a:bodyPr/>
                    <a:lstStyle/>
                    <a:p>
                      <a:pPr marL="74930">
                        <a:lnSpc>
                          <a:spcPct val="100000"/>
                        </a:lnSpc>
                        <a:spcBef>
                          <a:spcPts val="944"/>
                        </a:spcBef>
                      </a:pPr>
                      <a:r>
                        <a:rPr lang="ru-RU" sz="1000" b="1" dirty="0" smtClean="0">
                          <a:latin typeface="Times New Roman" pitchFamily="18" charset="0"/>
                          <a:cs typeface="Times New Roman" pitchFamily="18" charset="0"/>
                        </a:rPr>
                        <a:t>61 292,81</a:t>
                      </a:r>
                      <a:endParaRPr sz="1000" b="1">
                        <a:latin typeface="Times New Roman" pitchFamily="18" charset="0"/>
                        <a:cs typeface="Times New Roman" pitchFamily="18" charset="0"/>
                      </a:endParaRPr>
                    </a:p>
                  </a:txBody>
                  <a:tcPr marL="0" marR="0" marT="110782" marB="0">
                    <a:solidFill>
                      <a:srgbClr val="92D050"/>
                    </a:solidFill>
                  </a:tcPr>
                </a:tc>
                <a:tc>
                  <a:txBody>
                    <a:bodyPr/>
                    <a:lstStyle/>
                    <a:p>
                      <a:pPr marR="17780" algn="ctr">
                        <a:lnSpc>
                          <a:spcPct val="100000"/>
                        </a:lnSpc>
                        <a:spcBef>
                          <a:spcPts val="865"/>
                        </a:spcBef>
                      </a:pPr>
                      <a:r>
                        <a:rPr lang="ru-RU" sz="1000" b="1" dirty="0" smtClean="0">
                          <a:latin typeface="Times New Roman" pitchFamily="18" charset="0"/>
                          <a:cs typeface="Times New Roman" pitchFamily="18" charset="0"/>
                        </a:rPr>
                        <a:t>60 878,96</a:t>
                      </a:r>
                      <a:endParaRPr sz="1000" b="1">
                        <a:latin typeface="Times New Roman" pitchFamily="18" charset="0"/>
                        <a:cs typeface="Times New Roman" pitchFamily="18" charset="0"/>
                      </a:endParaRPr>
                    </a:p>
                  </a:txBody>
                  <a:tcPr marL="0" marR="0" marT="101405" marB="0">
                    <a:solidFill>
                      <a:srgbClr val="92D050"/>
                    </a:solidFill>
                  </a:tcPr>
                </a:tc>
              </a:tr>
              <a:tr h="285752">
                <a:tc>
                  <a:txBody>
                    <a:bodyPr/>
                    <a:lstStyle/>
                    <a:p>
                      <a:pPr marL="28575" marR="323850">
                        <a:lnSpc>
                          <a:spcPts val="1510"/>
                        </a:lnSpc>
                      </a:pPr>
                      <a:r>
                        <a:rPr sz="1000" spc="-10">
                          <a:latin typeface="Times New Roman" pitchFamily="18" charset="0"/>
                          <a:cs typeface="Times New Roman" pitchFamily="18" charset="0"/>
                        </a:rPr>
                        <a:t>на </a:t>
                      </a:r>
                      <a:r>
                        <a:rPr lang="ru-RU" sz="1000" spc="-10" dirty="0" smtClean="0">
                          <a:latin typeface="Times New Roman" pitchFamily="18" charset="0"/>
                          <a:cs typeface="Times New Roman" pitchFamily="18" charset="0"/>
                        </a:rPr>
                        <a:t>реализацию</a:t>
                      </a:r>
                      <a:r>
                        <a:rPr lang="ru-RU" sz="1000" spc="-10" baseline="0" dirty="0" smtClean="0">
                          <a:latin typeface="Times New Roman" pitchFamily="18" charset="0"/>
                          <a:cs typeface="Times New Roman" pitchFamily="18" charset="0"/>
                        </a:rPr>
                        <a:t> мероприятий по обеспечению жильем молодых семей</a:t>
                      </a:r>
                      <a:endParaRPr sz="1000" spc="-10">
                        <a:latin typeface="Times New Roman" pitchFamily="18" charset="0"/>
                        <a:cs typeface="Times New Roman" pitchFamily="18" charset="0"/>
                      </a:endParaRPr>
                    </a:p>
                  </a:txBody>
                  <a:tcPr marL="0" marR="0" marT="0" marB="0"/>
                </a:tc>
                <a:tc>
                  <a:txBody>
                    <a:bodyPr/>
                    <a:lstStyle/>
                    <a:p>
                      <a:pPr marL="74930">
                        <a:lnSpc>
                          <a:spcPct val="100000"/>
                        </a:lnSpc>
                        <a:spcBef>
                          <a:spcPts val="944"/>
                        </a:spcBef>
                      </a:pPr>
                      <a:r>
                        <a:rPr sz="1000" spc="-5" smtClean="0">
                          <a:latin typeface="Times New Roman" pitchFamily="18" charset="0"/>
                          <a:cs typeface="Times New Roman" pitchFamily="18" charset="0"/>
                        </a:rPr>
                        <a:t>1</a:t>
                      </a:r>
                      <a:r>
                        <a:rPr lang="ru-RU" sz="1000" spc="-5" dirty="0" smtClean="0">
                          <a:latin typeface="Times New Roman" pitchFamily="18" charset="0"/>
                          <a:cs typeface="Times New Roman" pitchFamily="18" charset="0"/>
                        </a:rPr>
                        <a:t> 793,20</a:t>
                      </a:r>
                      <a:endParaRPr sz="1000">
                        <a:latin typeface="Times New Roman" pitchFamily="18" charset="0"/>
                        <a:cs typeface="Times New Roman" pitchFamily="18" charset="0"/>
                      </a:endParaRPr>
                    </a:p>
                  </a:txBody>
                  <a:tcPr marL="0" marR="0" marT="110782" marB="0"/>
                </a:tc>
                <a:tc>
                  <a:txBody>
                    <a:bodyPr/>
                    <a:lstStyle/>
                    <a:p>
                      <a:pPr marR="17780" algn="ctr">
                        <a:lnSpc>
                          <a:spcPct val="100000"/>
                        </a:lnSpc>
                        <a:spcBef>
                          <a:spcPts val="865"/>
                        </a:spcBef>
                      </a:pPr>
                      <a:r>
                        <a:rPr sz="1000" spc="-5" smtClean="0">
                          <a:latin typeface="Times New Roman" pitchFamily="18" charset="0"/>
                          <a:cs typeface="Times New Roman" pitchFamily="18" charset="0"/>
                        </a:rPr>
                        <a:t>1</a:t>
                      </a:r>
                      <a:r>
                        <a:rPr lang="ru-RU" sz="1000" spc="-5" baseline="0" dirty="0" smtClean="0">
                          <a:latin typeface="Times New Roman" pitchFamily="18" charset="0"/>
                          <a:cs typeface="Times New Roman" pitchFamily="18" charset="0"/>
                        </a:rPr>
                        <a:t> 379,38</a:t>
                      </a:r>
                      <a:endParaRPr sz="1000">
                        <a:latin typeface="Times New Roman" pitchFamily="18" charset="0"/>
                        <a:cs typeface="Times New Roman" pitchFamily="18" charset="0"/>
                      </a:endParaRPr>
                    </a:p>
                  </a:txBody>
                  <a:tcPr marL="0" marR="0" marT="101405" marB="0"/>
                </a:tc>
              </a:tr>
              <a:tr h="279785">
                <a:tc>
                  <a:txBody>
                    <a:bodyPr/>
                    <a:lstStyle/>
                    <a:p>
                      <a:pPr marL="28575">
                        <a:lnSpc>
                          <a:spcPct val="100000"/>
                        </a:lnSpc>
                        <a:spcBef>
                          <a:spcPts val="110"/>
                        </a:spcBef>
                      </a:pPr>
                      <a:r>
                        <a:rPr lang="ru-RU" sz="1000" spc="-10" dirty="0" smtClean="0">
                          <a:latin typeface="Times New Roman" pitchFamily="18" charset="0"/>
                          <a:cs typeface="Times New Roman" pitchFamily="18" charset="0"/>
                        </a:rPr>
                        <a:t>Прочие</a:t>
                      </a:r>
                      <a:r>
                        <a:rPr lang="ru-RU" sz="1000" spc="-10" baseline="0" dirty="0" smtClean="0">
                          <a:latin typeface="Times New Roman" pitchFamily="18" charset="0"/>
                          <a:cs typeface="Times New Roman" pitchFamily="18" charset="0"/>
                        </a:rPr>
                        <a:t> субсидии бюджетам муниципальных районов</a:t>
                      </a:r>
                      <a:endParaRPr sz="1000" spc="-10">
                        <a:latin typeface="Times New Roman" pitchFamily="18" charset="0"/>
                        <a:cs typeface="Times New Roman" pitchFamily="18" charset="0"/>
                      </a:endParaRPr>
                    </a:p>
                  </a:txBody>
                  <a:tcPr marL="0" marR="0" marT="12895" marB="0">
                    <a:solidFill>
                      <a:srgbClr val="DEEBF7"/>
                    </a:solidFill>
                  </a:tcPr>
                </a:tc>
                <a:tc>
                  <a:txBody>
                    <a:bodyPr/>
                    <a:lstStyle/>
                    <a:p>
                      <a:pPr>
                        <a:lnSpc>
                          <a:spcPct val="100000"/>
                        </a:lnSpc>
                        <a:spcBef>
                          <a:spcPts val="40"/>
                        </a:spcBef>
                      </a:pPr>
                      <a:endParaRPr sz="1300">
                        <a:latin typeface="Times New Roman" pitchFamily="18" charset="0"/>
                        <a:cs typeface="Times New Roman" pitchFamily="18" charset="0"/>
                      </a:endParaRPr>
                    </a:p>
                    <a:p>
                      <a:pPr marL="106680">
                        <a:lnSpc>
                          <a:spcPct val="100000"/>
                        </a:lnSpc>
                      </a:pPr>
                      <a:r>
                        <a:rPr lang="ru-RU" sz="1000" spc="-5" dirty="0" smtClean="0">
                          <a:latin typeface="Times New Roman" pitchFamily="18" charset="0"/>
                          <a:cs typeface="Times New Roman" pitchFamily="18" charset="0"/>
                        </a:rPr>
                        <a:t>59</a:t>
                      </a:r>
                      <a:r>
                        <a:rPr lang="ru-RU" sz="1000" spc="-5" baseline="0" dirty="0" smtClean="0">
                          <a:latin typeface="Times New Roman" pitchFamily="18" charset="0"/>
                          <a:cs typeface="Times New Roman" pitchFamily="18" charset="0"/>
                        </a:rPr>
                        <a:t> 499,61</a:t>
                      </a:r>
                      <a:endParaRPr sz="1000">
                        <a:latin typeface="Times New Roman" pitchFamily="18" charset="0"/>
                        <a:cs typeface="Times New Roman" pitchFamily="18" charset="0"/>
                      </a:endParaRPr>
                    </a:p>
                  </a:txBody>
                  <a:tcPr marL="0" marR="0" marT="4689" marB="0">
                    <a:solidFill>
                      <a:srgbClr val="DEEBF7"/>
                    </a:solidFill>
                  </a:tcPr>
                </a:tc>
                <a:tc>
                  <a:txBody>
                    <a:bodyPr/>
                    <a:lstStyle/>
                    <a:p>
                      <a:pPr>
                        <a:lnSpc>
                          <a:spcPct val="100000"/>
                        </a:lnSpc>
                        <a:spcBef>
                          <a:spcPts val="20"/>
                        </a:spcBef>
                      </a:pPr>
                      <a:endParaRPr sz="1300">
                        <a:latin typeface="Times New Roman" pitchFamily="18" charset="0"/>
                        <a:cs typeface="Times New Roman" pitchFamily="18" charset="0"/>
                      </a:endParaRPr>
                    </a:p>
                    <a:p>
                      <a:pPr marR="17780" algn="ctr">
                        <a:lnSpc>
                          <a:spcPct val="100000"/>
                        </a:lnSpc>
                      </a:pPr>
                      <a:r>
                        <a:rPr lang="ru-RU" sz="1000" spc="-5" dirty="0" smtClean="0">
                          <a:latin typeface="Times New Roman" pitchFamily="18" charset="0"/>
                          <a:cs typeface="Times New Roman" pitchFamily="18" charset="0"/>
                        </a:rPr>
                        <a:t>59</a:t>
                      </a:r>
                      <a:r>
                        <a:rPr lang="ru-RU" sz="1000" spc="-5" baseline="0" dirty="0" smtClean="0">
                          <a:latin typeface="Times New Roman" pitchFamily="18" charset="0"/>
                          <a:cs typeface="Times New Roman" pitchFamily="18" charset="0"/>
                        </a:rPr>
                        <a:t> 499,57</a:t>
                      </a:r>
                      <a:endParaRPr sz="1000">
                        <a:latin typeface="Times New Roman" pitchFamily="18" charset="0"/>
                        <a:cs typeface="Times New Roman" pitchFamily="18" charset="0"/>
                      </a:endParaRPr>
                    </a:p>
                  </a:txBody>
                  <a:tcPr marL="0" marR="0" marT="2345" marB="0">
                    <a:solidFill>
                      <a:srgbClr val="DEEBF7"/>
                    </a:solidFill>
                  </a:tcPr>
                </a:tc>
              </a:tr>
              <a:tr h="424642">
                <a:tc>
                  <a:txBody>
                    <a:bodyPr/>
                    <a:lstStyle/>
                    <a:p>
                      <a:pPr marL="28575" marR="151130">
                        <a:lnSpc>
                          <a:spcPts val="1510"/>
                        </a:lnSpc>
                        <a:spcBef>
                          <a:spcPts val="25"/>
                        </a:spcBef>
                      </a:pPr>
                      <a:r>
                        <a:rPr lang="ru-RU" sz="1000" dirty="0" smtClean="0">
                          <a:latin typeface="Times New Roman" pitchFamily="18" charset="0"/>
                          <a:cs typeface="Times New Roman" pitchFamily="18" charset="0"/>
                        </a:rPr>
                        <a:t>На комплектование книжных фондов и обеспечение информационно-техническим</a:t>
                      </a:r>
                      <a:r>
                        <a:rPr lang="ru-RU" sz="1000" baseline="0" dirty="0" smtClean="0">
                          <a:latin typeface="Times New Roman" pitchFamily="18" charset="0"/>
                          <a:cs typeface="Times New Roman" pitchFamily="18" charset="0"/>
                        </a:rPr>
                        <a:t> оборудованием</a:t>
                      </a:r>
                      <a:endParaRPr sz="1000">
                        <a:latin typeface="Times New Roman" pitchFamily="18" charset="0"/>
                        <a:cs typeface="Times New Roman" pitchFamily="18" charset="0"/>
                      </a:endParaRPr>
                    </a:p>
                  </a:txBody>
                  <a:tcPr marL="0" marR="0" marT="2931" marB="0"/>
                </a:tc>
                <a:tc>
                  <a:txBody>
                    <a:bodyPr/>
                    <a:lstStyle/>
                    <a:p>
                      <a:pPr>
                        <a:lnSpc>
                          <a:spcPct val="100000"/>
                        </a:lnSpc>
                      </a:pPr>
                      <a:endParaRPr sz="1100" spc="-10">
                        <a:latin typeface="Times New Roman" pitchFamily="18" charset="0"/>
                        <a:cs typeface="Times New Roman" pitchFamily="18" charset="0"/>
                      </a:endParaRPr>
                    </a:p>
                    <a:p>
                      <a:pPr marL="121920">
                        <a:lnSpc>
                          <a:spcPct val="100000"/>
                        </a:lnSpc>
                      </a:pPr>
                      <a:r>
                        <a:rPr lang="ru-RU" sz="1000" spc="-10" dirty="0" smtClean="0">
                          <a:latin typeface="Times New Roman" pitchFamily="18" charset="0"/>
                          <a:cs typeface="Times New Roman" pitchFamily="18" charset="0"/>
                        </a:rPr>
                        <a:t>226,44</a:t>
                      </a:r>
                      <a:endParaRPr sz="1000" spc="-10">
                        <a:latin typeface="Times New Roman" pitchFamily="18" charset="0"/>
                        <a:cs typeface="Times New Roman" pitchFamily="18" charset="0"/>
                      </a:endParaRPr>
                    </a:p>
                  </a:txBody>
                  <a:tcPr marL="0" marR="0" marT="0" marB="0"/>
                </a:tc>
                <a:tc>
                  <a:txBody>
                    <a:bodyPr/>
                    <a:lstStyle/>
                    <a:p>
                      <a:pPr marR="17145" algn="ctr">
                        <a:lnSpc>
                          <a:spcPct val="100000"/>
                        </a:lnSpc>
                        <a:spcBef>
                          <a:spcPts val="1035"/>
                        </a:spcBef>
                      </a:pPr>
                      <a:r>
                        <a:rPr lang="ru-RU" sz="1100" spc="-10" baseline="0" dirty="0">
                          <a:latin typeface="Times New Roman" pitchFamily="18" charset="0"/>
                          <a:cs typeface="Times New Roman" pitchFamily="18" charset="0"/>
                        </a:rPr>
                        <a:t> </a:t>
                      </a:r>
                      <a:r>
                        <a:rPr lang="ru-RU" sz="1100" spc="-10" baseline="0" dirty="0" smtClean="0">
                          <a:latin typeface="Times New Roman" pitchFamily="18" charset="0"/>
                          <a:cs typeface="Times New Roman" pitchFamily="18" charset="0"/>
                        </a:rPr>
                        <a:t>  </a:t>
                      </a:r>
                    </a:p>
                    <a:p>
                      <a:pPr marR="17145" algn="ctr">
                        <a:lnSpc>
                          <a:spcPct val="100000"/>
                        </a:lnSpc>
                        <a:spcBef>
                          <a:spcPts val="1035"/>
                        </a:spcBef>
                      </a:pPr>
                      <a:r>
                        <a:rPr lang="ru-RU" sz="1000" spc="-10" dirty="0" smtClean="0">
                          <a:latin typeface="Times New Roman" pitchFamily="18" charset="0"/>
                          <a:cs typeface="Times New Roman" pitchFamily="18" charset="0"/>
                        </a:rPr>
                        <a:t>226,44</a:t>
                      </a:r>
                      <a:endParaRPr sz="1000" spc="-10">
                        <a:latin typeface="Times New Roman" pitchFamily="18" charset="0"/>
                        <a:cs typeface="Times New Roman" pitchFamily="18" charset="0"/>
                      </a:endParaRPr>
                    </a:p>
                  </a:txBody>
                  <a:tcPr marL="0" marR="0" marT="0" marB="0"/>
                </a:tc>
              </a:tr>
              <a:tr h="334792">
                <a:tc>
                  <a:txBody>
                    <a:bodyPr/>
                    <a:lstStyle/>
                    <a:p>
                      <a:pPr marL="28575">
                        <a:lnSpc>
                          <a:spcPct val="100000"/>
                        </a:lnSpc>
                        <a:spcBef>
                          <a:spcPts val="90"/>
                        </a:spcBef>
                      </a:pPr>
                      <a:r>
                        <a:rPr lang="ru-RU" sz="1000" dirty="0" smtClean="0">
                          <a:latin typeface="Times New Roman" pitchFamily="18" charset="0"/>
                          <a:cs typeface="Times New Roman" pitchFamily="18" charset="0"/>
                        </a:rPr>
                        <a:t>На реализацию</a:t>
                      </a:r>
                      <a:r>
                        <a:rPr lang="ru-RU" sz="1000" baseline="0" dirty="0" smtClean="0">
                          <a:latin typeface="Times New Roman" pitchFamily="18" charset="0"/>
                          <a:cs typeface="Times New Roman" pitchFamily="18" charset="0"/>
                        </a:rPr>
                        <a:t> проектов инициативного </a:t>
                      </a:r>
                      <a:r>
                        <a:rPr lang="ru-RU" sz="1000" baseline="0" dirty="0" err="1" smtClean="0">
                          <a:latin typeface="Times New Roman" pitchFamily="18" charset="0"/>
                          <a:cs typeface="Times New Roman" pitchFamily="18" charset="0"/>
                        </a:rPr>
                        <a:t>бюджетирования</a:t>
                      </a:r>
                      <a:r>
                        <a:rPr lang="ru-RU" sz="1000" baseline="0" dirty="0" smtClean="0">
                          <a:latin typeface="Times New Roman" pitchFamily="18" charset="0"/>
                          <a:cs typeface="Times New Roman" pitchFamily="18" charset="0"/>
                        </a:rPr>
                        <a:t> по направлению «Твой проект»</a:t>
                      </a:r>
                      <a:endParaRPr sz="1000">
                        <a:latin typeface="Times New Roman" pitchFamily="18" charset="0"/>
                        <a:cs typeface="Times New Roman" pitchFamily="18" charset="0"/>
                      </a:endParaRPr>
                    </a:p>
                  </a:txBody>
                  <a:tcPr marL="0" marR="0" marT="10551" marB="0">
                    <a:solidFill>
                      <a:srgbClr val="DEEBF7"/>
                    </a:solidFill>
                  </a:tcPr>
                </a:tc>
                <a:tc>
                  <a:txBody>
                    <a:bodyPr/>
                    <a:lstStyle/>
                    <a:p>
                      <a:pPr marL="186055">
                        <a:lnSpc>
                          <a:spcPct val="100000"/>
                        </a:lnSpc>
                        <a:spcBef>
                          <a:spcPts val="925"/>
                        </a:spcBef>
                      </a:pPr>
                      <a:r>
                        <a:rPr lang="ru-RU" sz="1000" spc="-10" dirty="0" smtClean="0">
                          <a:latin typeface="Times New Roman" pitchFamily="18" charset="0"/>
                          <a:cs typeface="Times New Roman" pitchFamily="18" charset="0"/>
                        </a:rPr>
                        <a:t>2</a:t>
                      </a:r>
                      <a:r>
                        <a:rPr lang="ru-RU" sz="1000" spc="-10" baseline="0" dirty="0" smtClean="0">
                          <a:latin typeface="Times New Roman" pitchFamily="18" charset="0"/>
                          <a:cs typeface="Times New Roman" pitchFamily="18" charset="0"/>
                        </a:rPr>
                        <a:t> 985,10</a:t>
                      </a:r>
                      <a:endParaRPr sz="1000" spc="-10">
                        <a:latin typeface="Times New Roman" pitchFamily="18" charset="0"/>
                        <a:cs typeface="Times New Roman" pitchFamily="18" charset="0"/>
                      </a:endParaRPr>
                    </a:p>
                  </a:txBody>
                  <a:tcPr marL="0" marR="0" marT="108438" marB="0">
                    <a:solidFill>
                      <a:srgbClr val="DEEBF7"/>
                    </a:solidFill>
                  </a:tcPr>
                </a:tc>
                <a:tc>
                  <a:txBody>
                    <a:bodyPr/>
                    <a:lstStyle/>
                    <a:p>
                      <a:pPr marR="17145" algn="ctr">
                        <a:lnSpc>
                          <a:spcPct val="100000"/>
                        </a:lnSpc>
                        <a:spcBef>
                          <a:spcPts val="850"/>
                        </a:spcBef>
                      </a:pPr>
                      <a:r>
                        <a:rPr lang="ru-RU" sz="1000" spc="-10" dirty="0" smtClean="0">
                          <a:latin typeface="Times New Roman" pitchFamily="18" charset="0"/>
                          <a:cs typeface="Times New Roman" pitchFamily="18" charset="0"/>
                        </a:rPr>
                        <a:t>2</a:t>
                      </a:r>
                      <a:r>
                        <a:rPr lang="ru-RU" sz="1000" spc="-10" baseline="0" dirty="0" smtClean="0">
                          <a:latin typeface="Times New Roman" pitchFamily="18" charset="0"/>
                          <a:cs typeface="Times New Roman" pitchFamily="18" charset="0"/>
                        </a:rPr>
                        <a:t> 985,10</a:t>
                      </a:r>
                      <a:endParaRPr sz="1000" spc="-10">
                        <a:latin typeface="Times New Roman" pitchFamily="18" charset="0"/>
                        <a:cs typeface="Times New Roman" pitchFamily="18" charset="0"/>
                      </a:endParaRPr>
                    </a:p>
                  </a:txBody>
                  <a:tcPr marL="0" marR="0" marT="99646" marB="0">
                    <a:solidFill>
                      <a:srgbClr val="DEEBF7"/>
                    </a:solidFill>
                  </a:tcPr>
                </a:tc>
              </a:tr>
              <a:tr h="357190">
                <a:tc>
                  <a:txBody>
                    <a:bodyPr/>
                    <a:lstStyle/>
                    <a:p>
                      <a:pPr marL="28575">
                        <a:lnSpc>
                          <a:spcPct val="100000"/>
                        </a:lnSpc>
                        <a:spcBef>
                          <a:spcPts val="70"/>
                        </a:spcBef>
                      </a:pPr>
                      <a:r>
                        <a:rPr lang="ru-RU" sz="1000" spc="-10" baseline="0" dirty="0" smtClean="0">
                          <a:latin typeface="Times New Roman" pitchFamily="18" charset="0"/>
                          <a:cs typeface="Times New Roman" pitchFamily="18" charset="0"/>
                        </a:rPr>
                        <a:t>На  проектирование и (или) строительство, реконструкцию, модернизацию, капитальный ремонт объектов водопроводно-канализационного хозяйства</a:t>
                      </a:r>
                      <a:endParaRPr sz="1000" spc="-10" baseline="0">
                        <a:latin typeface="Times New Roman" pitchFamily="18" charset="0"/>
                        <a:cs typeface="Times New Roman" pitchFamily="18" charset="0"/>
                      </a:endParaRPr>
                    </a:p>
                  </a:txBody>
                  <a:tcPr marL="0" marR="0" marT="8206" marB="0"/>
                </a:tc>
                <a:tc>
                  <a:txBody>
                    <a:bodyPr/>
                    <a:lstStyle/>
                    <a:p>
                      <a:pPr marL="106680">
                        <a:lnSpc>
                          <a:spcPts val="1320"/>
                        </a:lnSpc>
                        <a:spcBef>
                          <a:spcPts val="145"/>
                        </a:spcBef>
                      </a:pPr>
                      <a:r>
                        <a:rPr lang="ru-RU" sz="1000" spc="-10" dirty="0" smtClean="0">
                          <a:latin typeface="Times New Roman" pitchFamily="18" charset="0"/>
                          <a:cs typeface="Times New Roman" pitchFamily="18" charset="0"/>
                        </a:rPr>
                        <a:t>43</a:t>
                      </a:r>
                      <a:r>
                        <a:rPr lang="ru-RU" sz="1000" spc="-10" baseline="0" dirty="0" smtClean="0">
                          <a:latin typeface="Times New Roman" pitchFamily="18" charset="0"/>
                          <a:cs typeface="Times New Roman" pitchFamily="18" charset="0"/>
                        </a:rPr>
                        <a:t> 851,99</a:t>
                      </a:r>
                      <a:endParaRPr sz="1000" spc="-10">
                        <a:latin typeface="Times New Roman" pitchFamily="18" charset="0"/>
                        <a:cs typeface="Times New Roman" pitchFamily="18" charset="0"/>
                      </a:endParaRPr>
                    </a:p>
                  </a:txBody>
                  <a:tcPr marL="0" marR="0" marT="16998" marB="0"/>
                </a:tc>
                <a:tc>
                  <a:txBody>
                    <a:bodyPr/>
                    <a:lstStyle/>
                    <a:p>
                      <a:pPr marR="17145" algn="ctr">
                        <a:lnSpc>
                          <a:spcPct val="100000"/>
                        </a:lnSpc>
                        <a:spcBef>
                          <a:spcPts val="70"/>
                        </a:spcBef>
                      </a:pPr>
                      <a:r>
                        <a:rPr lang="ru-RU" sz="1000" spc="-10" dirty="0" smtClean="0">
                          <a:latin typeface="Times New Roman" pitchFamily="18" charset="0"/>
                          <a:cs typeface="Times New Roman" pitchFamily="18" charset="0"/>
                        </a:rPr>
                        <a:t>43</a:t>
                      </a:r>
                      <a:r>
                        <a:rPr lang="ru-RU" sz="1000" spc="-10" baseline="0" dirty="0" smtClean="0">
                          <a:latin typeface="Times New Roman" pitchFamily="18" charset="0"/>
                          <a:cs typeface="Times New Roman" pitchFamily="18" charset="0"/>
                        </a:rPr>
                        <a:t> 851,99</a:t>
                      </a:r>
                      <a:endParaRPr sz="1000" spc="-10">
                        <a:latin typeface="Times New Roman" pitchFamily="18" charset="0"/>
                        <a:cs typeface="Times New Roman" pitchFamily="18" charset="0"/>
                      </a:endParaRPr>
                    </a:p>
                  </a:txBody>
                  <a:tcPr marL="0" marR="0" marT="8206" marB="0"/>
                </a:tc>
              </a:tr>
              <a:tr h="285752">
                <a:tc>
                  <a:txBody>
                    <a:bodyPr/>
                    <a:lstStyle/>
                    <a:p>
                      <a:pPr marL="28575">
                        <a:lnSpc>
                          <a:spcPct val="100000"/>
                        </a:lnSpc>
                        <a:spcBef>
                          <a:spcPts val="65"/>
                        </a:spcBef>
                      </a:pPr>
                      <a:r>
                        <a:rPr sz="1000" dirty="0">
                          <a:latin typeface="Times New Roman" pitchFamily="18" charset="0"/>
                          <a:cs typeface="Times New Roman" pitchFamily="18" charset="0"/>
                        </a:rPr>
                        <a:t>на</a:t>
                      </a:r>
                      <a:r>
                        <a:rPr sz="1000" spc="-55" dirty="0">
                          <a:latin typeface="Times New Roman" pitchFamily="18" charset="0"/>
                          <a:cs typeface="Times New Roman" pitchFamily="18" charset="0"/>
                        </a:rPr>
                        <a:t> </a:t>
                      </a:r>
                      <a:r>
                        <a:rPr sz="1000" spc="-5" dirty="0">
                          <a:latin typeface="Times New Roman" pitchFamily="18" charset="0"/>
                          <a:cs typeface="Times New Roman" pitchFamily="18" charset="0"/>
                        </a:rPr>
                        <a:t>обес</a:t>
                      </a:r>
                      <a:r>
                        <a:rPr sz="1000" dirty="0">
                          <a:latin typeface="Times New Roman" pitchFamily="18" charset="0"/>
                          <a:cs typeface="Times New Roman" pitchFamily="18" charset="0"/>
                        </a:rPr>
                        <a:t>п</a:t>
                      </a:r>
                      <a:r>
                        <a:rPr sz="1000" spc="-5" dirty="0">
                          <a:latin typeface="Times New Roman" pitchFamily="18" charset="0"/>
                          <a:cs typeface="Times New Roman" pitchFamily="18" charset="0"/>
                        </a:rPr>
                        <a:t>ечени</a:t>
                      </a:r>
                      <a:r>
                        <a:rPr sz="1000" dirty="0">
                          <a:latin typeface="Times New Roman" pitchFamily="18" charset="0"/>
                          <a:cs typeface="Times New Roman" pitchFamily="18" charset="0"/>
                        </a:rPr>
                        <a:t>е</a:t>
                      </a:r>
                      <a:r>
                        <a:rPr sz="1000" spc="-80" dirty="0">
                          <a:latin typeface="Times New Roman" pitchFamily="18" charset="0"/>
                          <a:cs typeface="Times New Roman" pitchFamily="18" charset="0"/>
                        </a:rPr>
                        <a:t> </a:t>
                      </a:r>
                      <a:r>
                        <a:rPr sz="1000" dirty="0">
                          <a:latin typeface="Times New Roman" pitchFamily="18" charset="0"/>
                          <a:cs typeface="Times New Roman" pitchFamily="18" charset="0"/>
                        </a:rPr>
                        <a:t>г</a:t>
                      </a:r>
                      <a:r>
                        <a:rPr sz="1000" spc="-5" dirty="0">
                          <a:latin typeface="Times New Roman" pitchFamily="18" charset="0"/>
                          <a:cs typeface="Times New Roman" pitchFamily="18" charset="0"/>
                        </a:rPr>
                        <a:t>раж</a:t>
                      </a:r>
                      <a:r>
                        <a:rPr sz="1000" dirty="0">
                          <a:latin typeface="Times New Roman" pitchFamily="18" charset="0"/>
                          <a:cs typeface="Times New Roman" pitchFamily="18" charset="0"/>
                        </a:rPr>
                        <a:t>дан</a:t>
                      </a:r>
                      <a:r>
                        <a:rPr sz="1000" spc="-75" dirty="0">
                          <a:latin typeface="Times New Roman" pitchFamily="18" charset="0"/>
                          <a:cs typeface="Times New Roman" pitchFamily="18" charset="0"/>
                        </a:rPr>
                        <a:t> </a:t>
                      </a:r>
                      <a:r>
                        <a:rPr sz="1000" dirty="0">
                          <a:latin typeface="Times New Roman" pitchFamily="18" charset="0"/>
                          <a:cs typeface="Times New Roman" pitchFamily="18" charset="0"/>
                        </a:rPr>
                        <a:t>твердым</a:t>
                      </a:r>
                      <a:r>
                        <a:rPr sz="1000" spc="-55" dirty="0">
                          <a:latin typeface="Times New Roman" pitchFamily="18" charset="0"/>
                          <a:cs typeface="Times New Roman" pitchFamily="18" charset="0"/>
                        </a:rPr>
                        <a:t> </a:t>
                      </a:r>
                      <a:r>
                        <a:rPr sz="1000" dirty="0">
                          <a:latin typeface="Times New Roman" pitchFamily="18" charset="0"/>
                          <a:cs typeface="Times New Roman" pitchFamily="18" charset="0"/>
                        </a:rPr>
                        <a:t>т</a:t>
                      </a:r>
                      <a:r>
                        <a:rPr sz="1000" spc="-5" dirty="0">
                          <a:latin typeface="Times New Roman" pitchFamily="18" charset="0"/>
                          <a:cs typeface="Times New Roman" pitchFamily="18" charset="0"/>
                        </a:rPr>
                        <a:t>опливом</a:t>
                      </a:r>
                      <a:endParaRPr sz="1000">
                        <a:latin typeface="Times New Roman" pitchFamily="18" charset="0"/>
                        <a:cs typeface="Times New Roman" pitchFamily="18" charset="0"/>
                      </a:endParaRPr>
                    </a:p>
                  </a:txBody>
                  <a:tcPr marL="0" marR="0" marT="7620" marB="0">
                    <a:solidFill>
                      <a:srgbClr val="DEEBF7"/>
                    </a:solidFill>
                  </a:tcPr>
                </a:tc>
                <a:tc>
                  <a:txBody>
                    <a:bodyPr/>
                    <a:lstStyle/>
                    <a:p>
                      <a:pPr marL="154305">
                        <a:lnSpc>
                          <a:spcPts val="1320"/>
                        </a:lnSpc>
                        <a:spcBef>
                          <a:spcPts val="145"/>
                        </a:spcBef>
                      </a:pPr>
                      <a:r>
                        <a:rPr lang="ru-RU" sz="1000" spc="-10" dirty="0" smtClean="0">
                          <a:latin typeface="Times New Roman" pitchFamily="18" charset="0"/>
                          <a:cs typeface="Times New Roman" pitchFamily="18" charset="0"/>
                        </a:rPr>
                        <a:t>69</a:t>
                      </a:r>
                      <a:r>
                        <a:rPr lang="ru-RU" sz="1000" spc="-10" baseline="0" dirty="0" smtClean="0">
                          <a:latin typeface="Times New Roman" pitchFamily="18" charset="0"/>
                          <a:cs typeface="Times New Roman" pitchFamily="18" charset="0"/>
                        </a:rPr>
                        <a:t> ,73</a:t>
                      </a:r>
                      <a:endParaRPr sz="1000" spc="-10">
                        <a:latin typeface="Times New Roman" pitchFamily="18" charset="0"/>
                        <a:cs typeface="Times New Roman" pitchFamily="18" charset="0"/>
                      </a:endParaRPr>
                    </a:p>
                  </a:txBody>
                  <a:tcPr marL="0" marR="0" marT="16998" marB="0">
                    <a:solidFill>
                      <a:srgbClr val="DEEBF7"/>
                    </a:solidFill>
                  </a:tcPr>
                </a:tc>
                <a:tc>
                  <a:txBody>
                    <a:bodyPr/>
                    <a:lstStyle/>
                    <a:p>
                      <a:pPr marR="17145" algn="ctr">
                        <a:lnSpc>
                          <a:spcPct val="100000"/>
                        </a:lnSpc>
                        <a:spcBef>
                          <a:spcPts val="65"/>
                        </a:spcBef>
                      </a:pPr>
                      <a:r>
                        <a:rPr lang="ru-RU" sz="1000" spc="-10" dirty="0" smtClean="0">
                          <a:latin typeface="Times New Roman" pitchFamily="18" charset="0"/>
                          <a:cs typeface="Times New Roman" pitchFamily="18" charset="0"/>
                        </a:rPr>
                        <a:t>69,73</a:t>
                      </a:r>
                      <a:endParaRPr sz="1000" spc="-10">
                        <a:latin typeface="Times New Roman" pitchFamily="18" charset="0"/>
                        <a:cs typeface="Times New Roman" pitchFamily="18" charset="0"/>
                      </a:endParaRPr>
                    </a:p>
                  </a:txBody>
                  <a:tcPr marL="0" marR="0" marT="7620" marB="0">
                    <a:solidFill>
                      <a:srgbClr val="DEEBF7"/>
                    </a:solidFill>
                  </a:tcPr>
                </a:tc>
              </a:tr>
              <a:tr h="285752">
                <a:tc>
                  <a:txBody>
                    <a:bodyPr/>
                    <a:lstStyle/>
                    <a:p>
                      <a:pPr marL="40640">
                        <a:lnSpc>
                          <a:spcPct val="100000"/>
                        </a:lnSpc>
                        <a:spcBef>
                          <a:spcPts val="90"/>
                        </a:spcBef>
                      </a:pPr>
                      <a:r>
                        <a:rPr sz="1000" spc="-10" baseline="0">
                          <a:latin typeface="Times New Roman" pitchFamily="18" charset="0"/>
                          <a:cs typeface="Times New Roman" pitchFamily="18" charset="0"/>
                        </a:rPr>
                        <a:t>на </a:t>
                      </a:r>
                      <a:r>
                        <a:rPr lang="ru-RU" sz="1000" spc="-10" baseline="0" dirty="0" smtClean="0">
                          <a:latin typeface="Times New Roman" pitchFamily="18" charset="0"/>
                          <a:cs typeface="Times New Roman" pitchFamily="18" charset="0"/>
                        </a:rPr>
                        <a:t>капитальный ремонт и  ремонт автомобильных дорог общего пользования населенных пунктов за счет дорожного фонда Приморского края </a:t>
                      </a:r>
                      <a:endParaRPr sz="1000" spc="-10" baseline="0">
                        <a:latin typeface="Times New Roman" pitchFamily="18" charset="0"/>
                        <a:cs typeface="Times New Roman" pitchFamily="18" charset="0"/>
                      </a:endParaRPr>
                    </a:p>
                  </a:txBody>
                  <a:tcPr marL="0" marR="0" marT="10551" marB="0"/>
                </a:tc>
                <a:tc>
                  <a:txBody>
                    <a:bodyPr/>
                    <a:lstStyle/>
                    <a:p>
                      <a:pPr marL="121920">
                        <a:lnSpc>
                          <a:spcPct val="100000"/>
                        </a:lnSpc>
                        <a:spcBef>
                          <a:spcPts val="930"/>
                        </a:spcBef>
                      </a:pPr>
                      <a:r>
                        <a:rPr lang="ru-RU" sz="1000" spc="-10" dirty="0" smtClean="0">
                          <a:latin typeface="Times New Roman" pitchFamily="18" charset="0"/>
                          <a:cs typeface="Times New Roman" pitchFamily="18" charset="0"/>
                        </a:rPr>
                        <a:t>10</a:t>
                      </a:r>
                      <a:r>
                        <a:rPr lang="ru-RU" sz="1000" spc="-10" baseline="0" dirty="0" smtClean="0">
                          <a:latin typeface="Times New Roman" pitchFamily="18" charset="0"/>
                          <a:cs typeface="Times New Roman" pitchFamily="18" charset="0"/>
                        </a:rPr>
                        <a:t> 000,00</a:t>
                      </a:r>
                      <a:endParaRPr sz="1000" spc="-10">
                        <a:latin typeface="Times New Roman" pitchFamily="18" charset="0"/>
                        <a:cs typeface="Times New Roman" pitchFamily="18" charset="0"/>
                      </a:endParaRPr>
                    </a:p>
                  </a:txBody>
                  <a:tcPr marL="0" marR="0" marT="109025" marB="0"/>
                </a:tc>
                <a:tc>
                  <a:txBody>
                    <a:bodyPr/>
                    <a:lstStyle/>
                    <a:p>
                      <a:pPr marR="17145" algn="ctr">
                        <a:lnSpc>
                          <a:spcPct val="100000"/>
                        </a:lnSpc>
                        <a:spcBef>
                          <a:spcPts val="850"/>
                        </a:spcBef>
                      </a:pPr>
                      <a:r>
                        <a:rPr lang="ru-RU" sz="1000" spc="-10" dirty="0" smtClean="0">
                          <a:latin typeface="Times New Roman" pitchFamily="18" charset="0"/>
                          <a:cs typeface="Times New Roman" pitchFamily="18" charset="0"/>
                        </a:rPr>
                        <a:t>10</a:t>
                      </a:r>
                      <a:r>
                        <a:rPr lang="ru-RU" sz="1000" spc="-10" baseline="0" dirty="0" smtClean="0">
                          <a:latin typeface="Times New Roman" pitchFamily="18" charset="0"/>
                          <a:cs typeface="Times New Roman" pitchFamily="18" charset="0"/>
                        </a:rPr>
                        <a:t> 000,00</a:t>
                      </a:r>
                      <a:endParaRPr sz="1000" spc="-10">
                        <a:latin typeface="Times New Roman" pitchFamily="18" charset="0"/>
                        <a:cs typeface="Times New Roman" pitchFamily="18" charset="0"/>
                      </a:endParaRPr>
                    </a:p>
                  </a:txBody>
                  <a:tcPr marL="0" marR="0" marT="99646" marB="0"/>
                </a:tc>
              </a:tr>
              <a:tr h="500066">
                <a:tc>
                  <a:txBody>
                    <a:bodyPr/>
                    <a:lstStyle/>
                    <a:p>
                      <a:pPr marL="28575">
                        <a:lnSpc>
                          <a:spcPct val="100000"/>
                        </a:lnSpc>
                        <a:spcBef>
                          <a:spcPts val="90"/>
                        </a:spcBef>
                      </a:pPr>
                      <a:r>
                        <a:rPr sz="1000">
                          <a:latin typeface="Times New Roman" pitchFamily="18" charset="0"/>
                          <a:cs typeface="Times New Roman" pitchFamily="18" charset="0"/>
                        </a:rPr>
                        <a:t>на</a:t>
                      </a:r>
                      <a:r>
                        <a:rPr sz="1000" spc="-55">
                          <a:latin typeface="Times New Roman" pitchFamily="18" charset="0"/>
                          <a:cs typeface="Times New Roman" pitchFamily="18" charset="0"/>
                        </a:rPr>
                        <a:t> </a:t>
                      </a:r>
                      <a:r>
                        <a:rPr lang="ru-RU" sz="1000" spc="-5" dirty="0" smtClean="0">
                          <a:latin typeface="Times New Roman" pitchFamily="18" charset="0"/>
                          <a:cs typeface="Times New Roman" pitchFamily="18" charset="0"/>
                        </a:rPr>
                        <a:t>капитальный</a:t>
                      </a:r>
                      <a:r>
                        <a:rPr lang="ru-RU" sz="1000" spc="-5" baseline="0" dirty="0" smtClean="0">
                          <a:latin typeface="Times New Roman" pitchFamily="18" charset="0"/>
                          <a:cs typeface="Times New Roman" pitchFamily="18" charset="0"/>
                        </a:rPr>
                        <a:t> ремонт зданий и благоустройство территории муниципальных образовательных организаций, оказывающих услуги дошкольного образования</a:t>
                      </a:r>
                      <a:endParaRPr sz="1000">
                        <a:latin typeface="Times New Roman" pitchFamily="18" charset="0"/>
                        <a:cs typeface="Times New Roman" pitchFamily="18" charset="0"/>
                      </a:endParaRPr>
                    </a:p>
                  </a:txBody>
                  <a:tcPr marL="0" marR="0" marT="10551" marB="0">
                    <a:solidFill>
                      <a:srgbClr val="DEEBF7"/>
                    </a:solidFill>
                  </a:tcPr>
                </a:tc>
                <a:tc>
                  <a:txBody>
                    <a:bodyPr/>
                    <a:lstStyle/>
                    <a:p>
                      <a:pPr marL="186055">
                        <a:lnSpc>
                          <a:spcPct val="100000"/>
                        </a:lnSpc>
                        <a:spcBef>
                          <a:spcPts val="930"/>
                        </a:spcBef>
                      </a:pPr>
                      <a:r>
                        <a:rPr lang="ru-RU" sz="1000" spc="-10" dirty="0" smtClean="0">
                          <a:latin typeface="Times New Roman" pitchFamily="18" charset="0"/>
                          <a:cs typeface="Times New Roman" pitchFamily="18" charset="0"/>
                        </a:rPr>
                        <a:t>655,39</a:t>
                      </a:r>
                      <a:endParaRPr sz="1000" spc="-10">
                        <a:latin typeface="Times New Roman" pitchFamily="18" charset="0"/>
                        <a:cs typeface="Times New Roman" pitchFamily="18" charset="0"/>
                      </a:endParaRPr>
                    </a:p>
                  </a:txBody>
                  <a:tcPr marL="0" marR="0" marT="109025" marB="0">
                    <a:solidFill>
                      <a:srgbClr val="DEEBF7"/>
                    </a:solidFill>
                  </a:tcPr>
                </a:tc>
                <a:tc>
                  <a:txBody>
                    <a:bodyPr/>
                    <a:lstStyle/>
                    <a:p>
                      <a:pPr marR="17145" algn="ctr">
                        <a:lnSpc>
                          <a:spcPct val="100000"/>
                        </a:lnSpc>
                        <a:spcBef>
                          <a:spcPts val="850"/>
                        </a:spcBef>
                      </a:pPr>
                      <a:r>
                        <a:rPr lang="ru-RU" sz="1000" spc="-10" dirty="0" smtClean="0">
                          <a:latin typeface="Times New Roman" pitchFamily="18" charset="0"/>
                          <a:cs typeface="Times New Roman" pitchFamily="18" charset="0"/>
                        </a:rPr>
                        <a:t>655,39</a:t>
                      </a:r>
                      <a:endParaRPr sz="1000" spc="-10">
                        <a:latin typeface="Times New Roman" pitchFamily="18" charset="0"/>
                        <a:cs typeface="Times New Roman" pitchFamily="18" charset="0"/>
                      </a:endParaRPr>
                    </a:p>
                  </a:txBody>
                  <a:tcPr marL="0" marR="0" marT="99646" marB="0">
                    <a:solidFill>
                      <a:srgbClr val="DEEBF7"/>
                    </a:solidFill>
                  </a:tcPr>
                </a:tc>
              </a:tr>
              <a:tr h="214314">
                <a:tc>
                  <a:txBody>
                    <a:bodyPr/>
                    <a:lstStyle/>
                    <a:p>
                      <a:pPr marL="28575">
                        <a:lnSpc>
                          <a:spcPct val="100000"/>
                        </a:lnSpc>
                        <a:spcBef>
                          <a:spcPts val="114"/>
                        </a:spcBef>
                      </a:pPr>
                      <a:r>
                        <a:rPr sz="1000" spc="-10">
                          <a:latin typeface="Times New Roman" pitchFamily="18" charset="0"/>
                          <a:cs typeface="Times New Roman" pitchFamily="18" charset="0"/>
                        </a:rPr>
                        <a:t>на </a:t>
                      </a:r>
                      <a:r>
                        <a:rPr lang="ru-RU" sz="1000" spc="-10" dirty="0" smtClean="0">
                          <a:latin typeface="Times New Roman" pitchFamily="18" charset="0"/>
                          <a:cs typeface="Times New Roman" pitchFamily="18" charset="0"/>
                        </a:rPr>
                        <a:t>капитальный</a:t>
                      </a:r>
                      <a:r>
                        <a:rPr lang="ru-RU" sz="1000" spc="-10" baseline="0" dirty="0" smtClean="0">
                          <a:latin typeface="Times New Roman" pitchFamily="18" charset="0"/>
                          <a:cs typeface="Times New Roman" pitchFamily="18" charset="0"/>
                        </a:rPr>
                        <a:t> ремонт зданий муниципальных общеобразовательных организаций</a:t>
                      </a:r>
                      <a:endParaRPr sz="1000" spc="-10">
                        <a:latin typeface="Times New Roman" pitchFamily="18" charset="0"/>
                        <a:cs typeface="Times New Roman" pitchFamily="18" charset="0"/>
                      </a:endParaRPr>
                    </a:p>
                  </a:txBody>
                  <a:tcPr marL="0" marR="0" marT="13481" marB="0"/>
                </a:tc>
                <a:tc>
                  <a:txBody>
                    <a:bodyPr/>
                    <a:lstStyle/>
                    <a:p>
                      <a:pPr marL="154305">
                        <a:lnSpc>
                          <a:spcPct val="100000"/>
                        </a:lnSpc>
                      </a:pPr>
                      <a:r>
                        <a:rPr lang="ru-RU" sz="1000" spc="-10" dirty="0" smtClean="0">
                          <a:latin typeface="Times New Roman" pitchFamily="18" charset="0"/>
                          <a:cs typeface="Times New Roman" pitchFamily="18" charset="0"/>
                        </a:rPr>
                        <a:t> 1</a:t>
                      </a:r>
                      <a:r>
                        <a:rPr lang="ru-RU" sz="1000" spc="-10" baseline="0" dirty="0" smtClean="0">
                          <a:latin typeface="Times New Roman" pitchFamily="18" charset="0"/>
                          <a:cs typeface="Times New Roman" pitchFamily="18" charset="0"/>
                        </a:rPr>
                        <a:t> 710,96</a:t>
                      </a:r>
                      <a:endParaRPr sz="1000" spc="-10">
                        <a:latin typeface="Times New Roman" pitchFamily="18" charset="0"/>
                        <a:cs typeface="Times New Roman" pitchFamily="18" charset="0"/>
                      </a:endParaRPr>
                    </a:p>
                  </a:txBody>
                  <a:tcPr marL="0" marR="0" marT="5275" marB="0"/>
                </a:tc>
                <a:tc>
                  <a:txBody>
                    <a:bodyPr/>
                    <a:lstStyle/>
                    <a:p>
                      <a:pPr marR="17145" algn="ctr">
                        <a:lnSpc>
                          <a:spcPct val="100000"/>
                        </a:lnSpc>
                      </a:pPr>
                      <a:r>
                        <a:rPr lang="ru-RU" sz="1000" spc="-10" dirty="0" smtClean="0">
                          <a:latin typeface="Times New Roman" pitchFamily="18" charset="0"/>
                          <a:cs typeface="Times New Roman" pitchFamily="18" charset="0"/>
                        </a:rPr>
                        <a:t>1</a:t>
                      </a:r>
                      <a:r>
                        <a:rPr lang="ru-RU" sz="1000" spc="-10" baseline="0" dirty="0" smtClean="0">
                          <a:latin typeface="Times New Roman" pitchFamily="18" charset="0"/>
                          <a:cs typeface="Times New Roman" pitchFamily="18" charset="0"/>
                        </a:rPr>
                        <a:t> 710,96</a:t>
                      </a:r>
                      <a:endParaRPr sz="1000" spc="-10">
                        <a:latin typeface="Times New Roman" pitchFamily="18" charset="0"/>
                        <a:cs typeface="Times New Roman" pitchFamily="18" charset="0"/>
                      </a:endParaRPr>
                    </a:p>
                  </a:txBody>
                  <a:tcPr marL="0" marR="0" marT="2931" marB="0"/>
                </a:tc>
              </a:tr>
              <a:tr h="366500">
                <a:tc>
                  <a:txBody>
                    <a:bodyPr/>
                    <a:lstStyle/>
                    <a:p>
                      <a:pPr marL="28575">
                        <a:lnSpc>
                          <a:spcPct val="100000"/>
                        </a:lnSpc>
                        <a:spcBef>
                          <a:spcPts val="114"/>
                        </a:spcBef>
                      </a:pPr>
                      <a:r>
                        <a:rPr lang="ru-RU" sz="1000" b="1" baseline="0" dirty="0" smtClean="0">
                          <a:latin typeface="Times New Roman" pitchFamily="18" charset="0"/>
                          <a:cs typeface="Times New Roman" pitchFamily="18" charset="0"/>
                        </a:rPr>
                        <a:t>Субвенции бюджетам субъектов Российской Федерации и муниципальных образований, всего</a:t>
                      </a:r>
                    </a:p>
                  </a:txBody>
                  <a:tcPr marL="0" marR="0" marT="13481" marB="0">
                    <a:solidFill>
                      <a:srgbClr val="92D050"/>
                    </a:solidFill>
                  </a:tcPr>
                </a:tc>
                <a:tc>
                  <a:txBody>
                    <a:bodyPr/>
                    <a:lstStyle/>
                    <a:p>
                      <a:pPr marL="154305">
                        <a:lnSpc>
                          <a:spcPct val="100000"/>
                        </a:lnSpc>
                      </a:pPr>
                      <a:r>
                        <a:rPr lang="ru-RU" sz="1000" b="1" dirty="0" smtClean="0">
                          <a:latin typeface="Times New Roman" pitchFamily="18" charset="0"/>
                          <a:cs typeface="Times New Roman" pitchFamily="18" charset="0"/>
                        </a:rPr>
                        <a:t>266 970,54</a:t>
                      </a:r>
                      <a:endParaRPr sz="1000" b="1">
                        <a:latin typeface="Times New Roman" pitchFamily="18" charset="0"/>
                        <a:cs typeface="Times New Roman" pitchFamily="18" charset="0"/>
                      </a:endParaRPr>
                    </a:p>
                  </a:txBody>
                  <a:tcPr marL="0" marR="0" marT="5275" marB="0">
                    <a:solidFill>
                      <a:srgbClr val="92D050"/>
                    </a:solidFill>
                  </a:tcPr>
                </a:tc>
                <a:tc>
                  <a:txBody>
                    <a:bodyPr/>
                    <a:lstStyle/>
                    <a:p>
                      <a:pPr marR="17145" algn="ctr">
                        <a:lnSpc>
                          <a:spcPct val="100000"/>
                        </a:lnSpc>
                      </a:pPr>
                      <a:r>
                        <a:rPr lang="ru-RU" sz="1000" b="1" dirty="0" smtClean="0">
                          <a:latin typeface="Times New Roman" pitchFamily="18" charset="0"/>
                          <a:cs typeface="Times New Roman" pitchFamily="18" charset="0"/>
                        </a:rPr>
                        <a:t>266 970,54</a:t>
                      </a:r>
                      <a:endParaRPr sz="1000" b="1">
                        <a:latin typeface="Times New Roman" pitchFamily="18" charset="0"/>
                        <a:cs typeface="Times New Roman" pitchFamily="18" charset="0"/>
                      </a:endParaRPr>
                    </a:p>
                  </a:txBody>
                  <a:tcPr marL="0" marR="0" marT="2931" marB="0">
                    <a:solidFill>
                      <a:srgbClr val="92D050"/>
                    </a:solidFill>
                  </a:tcPr>
                </a:tc>
              </a:tr>
              <a:tr h="214314">
                <a:tc>
                  <a:txBody>
                    <a:bodyPr/>
                    <a:lstStyle/>
                    <a:p>
                      <a:pPr marL="28575">
                        <a:lnSpc>
                          <a:spcPct val="100000"/>
                        </a:lnSpc>
                        <a:spcBef>
                          <a:spcPts val="114"/>
                        </a:spcBef>
                      </a:pPr>
                      <a:r>
                        <a:rPr lang="ru-RU" sz="1000" dirty="0" smtClean="0">
                          <a:latin typeface="Times New Roman" pitchFamily="18" charset="0"/>
                          <a:cs typeface="Times New Roman" pitchFamily="18" charset="0"/>
                        </a:rPr>
                        <a:t>На реализацию дошкольного,</a:t>
                      </a:r>
                      <a:r>
                        <a:rPr lang="ru-RU" sz="1000" baseline="0" dirty="0" smtClean="0">
                          <a:latin typeface="Times New Roman" pitchFamily="18" charset="0"/>
                          <a:cs typeface="Times New Roman" pitchFamily="18" charset="0"/>
                        </a:rPr>
                        <a:t> общего и дополнительного образования в муниципальных общеобразовательных учреждениях по основным общеобразовательным программам</a:t>
                      </a:r>
                    </a:p>
                  </a:txBody>
                  <a:tcPr marL="0" marR="0" marT="13481" marB="0"/>
                </a:tc>
                <a:tc>
                  <a:txBody>
                    <a:bodyPr/>
                    <a:lstStyle/>
                    <a:p>
                      <a:pPr marL="154305">
                        <a:lnSpc>
                          <a:spcPct val="100000"/>
                        </a:lnSpc>
                      </a:pPr>
                      <a:r>
                        <a:rPr lang="ru-RU" sz="1000" dirty="0" smtClean="0">
                          <a:latin typeface="Times New Roman" pitchFamily="18" charset="0"/>
                          <a:cs typeface="Times New Roman" pitchFamily="18" charset="0"/>
                        </a:rPr>
                        <a:t>130</a:t>
                      </a:r>
                      <a:r>
                        <a:rPr lang="ru-RU" sz="1000" baseline="0" dirty="0" smtClean="0">
                          <a:latin typeface="Times New Roman" pitchFamily="18" charset="0"/>
                          <a:cs typeface="Times New Roman" pitchFamily="18" charset="0"/>
                        </a:rPr>
                        <a:t> 352,51</a:t>
                      </a:r>
                      <a:endParaRPr sz="1000">
                        <a:latin typeface="Times New Roman" pitchFamily="18" charset="0"/>
                        <a:cs typeface="Times New Roman" pitchFamily="18" charset="0"/>
                      </a:endParaRPr>
                    </a:p>
                  </a:txBody>
                  <a:tcPr marL="0" marR="0" marT="5275" marB="0"/>
                </a:tc>
                <a:tc>
                  <a:txBody>
                    <a:bodyPr/>
                    <a:lstStyle/>
                    <a:p>
                      <a:pPr marR="17145" algn="ctr">
                        <a:lnSpc>
                          <a:spcPct val="100000"/>
                        </a:lnSpc>
                      </a:pPr>
                      <a:r>
                        <a:rPr lang="ru-RU" sz="1000" dirty="0" smtClean="0">
                          <a:latin typeface="Times New Roman" pitchFamily="18" charset="0"/>
                          <a:cs typeface="Times New Roman" pitchFamily="18" charset="0"/>
                        </a:rPr>
                        <a:t>130</a:t>
                      </a:r>
                      <a:r>
                        <a:rPr lang="ru-RU" sz="1000" baseline="0" dirty="0" smtClean="0">
                          <a:latin typeface="Times New Roman" pitchFamily="18" charset="0"/>
                          <a:cs typeface="Times New Roman" pitchFamily="18" charset="0"/>
                        </a:rPr>
                        <a:t> 352,51</a:t>
                      </a:r>
                      <a:endParaRPr sz="1000">
                        <a:latin typeface="Times New Roman" pitchFamily="18" charset="0"/>
                        <a:cs typeface="Times New Roman" pitchFamily="18" charset="0"/>
                      </a:endParaRPr>
                    </a:p>
                  </a:txBody>
                  <a:tcPr marL="0" marR="0" marT="2931" marB="0"/>
                </a:tc>
              </a:tr>
              <a:tr h="214314">
                <a:tc>
                  <a:txBody>
                    <a:bodyPr/>
                    <a:lstStyle/>
                    <a:p>
                      <a:pPr marL="28575">
                        <a:lnSpc>
                          <a:spcPct val="100000"/>
                        </a:lnSpc>
                        <a:spcBef>
                          <a:spcPts val="114"/>
                        </a:spcBef>
                      </a:pPr>
                      <a:r>
                        <a:rPr lang="ru-RU" sz="1000" dirty="0" smtClean="0">
                          <a:latin typeface="Times New Roman" pitchFamily="18" charset="0"/>
                          <a:cs typeface="Times New Roman" pitchFamily="18" charset="0"/>
                        </a:rPr>
                        <a:t>На осуществление отдельных государственных полномочий по обеспечению бесплатным питанием детей,</a:t>
                      </a:r>
                      <a:r>
                        <a:rPr lang="ru-RU" sz="1000" baseline="0" dirty="0" smtClean="0">
                          <a:latin typeface="Times New Roman" pitchFamily="18" charset="0"/>
                          <a:cs typeface="Times New Roman" pitchFamily="18" charset="0"/>
                        </a:rPr>
                        <a:t> обучающихся в муниципальных образовательных учреждениях Приморского края</a:t>
                      </a:r>
                      <a:endParaRPr sz="1000">
                        <a:latin typeface="Times New Roman" pitchFamily="18" charset="0"/>
                        <a:cs typeface="Times New Roman" pitchFamily="18" charset="0"/>
                      </a:endParaRPr>
                    </a:p>
                  </a:txBody>
                  <a:tcPr marL="0" marR="0" marT="13481" marB="0">
                    <a:solidFill>
                      <a:schemeClr val="bg1">
                        <a:lumMod val="95000"/>
                      </a:schemeClr>
                    </a:solidFill>
                  </a:tcPr>
                </a:tc>
                <a:tc>
                  <a:txBody>
                    <a:bodyPr/>
                    <a:lstStyle/>
                    <a:p>
                      <a:pPr marL="154305">
                        <a:lnSpc>
                          <a:spcPct val="100000"/>
                        </a:lnSpc>
                      </a:pPr>
                      <a:r>
                        <a:rPr lang="ru-RU" sz="1000" dirty="0" smtClean="0">
                          <a:latin typeface="Times New Roman" pitchFamily="18" charset="0"/>
                          <a:cs typeface="Times New Roman" pitchFamily="18" charset="0"/>
                        </a:rPr>
                        <a:t>5</a:t>
                      </a:r>
                      <a:r>
                        <a:rPr lang="ru-RU" sz="1000" baseline="0" dirty="0" smtClean="0">
                          <a:latin typeface="Times New Roman" pitchFamily="18" charset="0"/>
                          <a:cs typeface="Times New Roman" pitchFamily="18" charset="0"/>
                        </a:rPr>
                        <a:t> 571,75</a:t>
                      </a:r>
                      <a:endParaRPr sz="1000">
                        <a:latin typeface="Times New Roman" pitchFamily="18" charset="0"/>
                        <a:cs typeface="Times New Roman" pitchFamily="18" charset="0"/>
                      </a:endParaRPr>
                    </a:p>
                  </a:txBody>
                  <a:tcPr marL="0" marR="0" marT="5275" marB="0">
                    <a:solidFill>
                      <a:schemeClr val="bg1">
                        <a:lumMod val="95000"/>
                      </a:schemeClr>
                    </a:solidFill>
                  </a:tcPr>
                </a:tc>
                <a:tc>
                  <a:txBody>
                    <a:bodyPr/>
                    <a:lstStyle/>
                    <a:p>
                      <a:pPr marR="17145" algn="ctr">
                        <a:lnSpc>
                          <a:spcPct val="100000"/>
                        </a:lnSpc>
                      </a:pPr>
                      <a:r>
                        <a:rPr lang="ru-RU" sz="1000" dirty="0" smtClean="0">
                          <a:latin typeface="Times New Roman" pitchFamily="18" charset="0"/>
                          <a:cs typeface="Times New Roman" pitchFamily="18" charset="0"/>
                        </a:rPr>
                        <a:t>5</a:t>
                      </a:r>
                      <a:r>
                        <a:rPr lang="ru-RU" sz="1000" baseline="0" dirty="0" smtClean="0">
                          <a:latin typeface="Times New Roman" pitchFamily="18" charset="0"/>
                          <a:cs typeface="Times New Roman" pitchFamily="18" charset="0"/>
                        </a:rPr>
                        <a:t> 571,75</a:t>
                      </a:r>
                      <a:endParaRPr sz="1000">
                        <a:latin typeface="Times New Roman" pitchFamily="18" charset="0"/>
                        <a:cs typeface="Times New Roman" pitchFamily="18" charset="0"/>
                      </a:endParaRPr>
                    </a:p>
                  </a:txBody>
                  <a:tcPr marL="0" marR="0" marT="2931" marB="0">
                    <a:solidFill>
                      <a:schemeClr val="bg1">
                        <a:lumMod val="95000"/>
                      </a:schemeClr>
                    </a:solidFill>
                  </a:tcPr>
                </a:tc>
              </a:tr>
              <a:tr h="214314">
                <a:tc>
                  <a:txBody>
                    <a:bodyPr/>
                    <a:lstStyle/>
                    <a:p>
                      <a:pPr marL="28575">
                        <a:lnSpc>
                          <a:spcPct val="100000"/>
                        </a:lnSpc>
                        <a:spcBef>
                          <a:spcPts val="114"/>
                        </a:spcBef>
                      </a:pPr>
                      <a:r>
                        <a:rPr lang="ru-RU" sz="1000" dirty="0" smtClean="0">
                          <a:latin typeface="Times New Roman" pitchFamily="18" charset="0"/>
                          <a:cs typeface="Times New Roman" pitchFamily="18" charset="0"/>
                        </a:rPr>
                        <a:t>На получение</a:t>
                      </a:r>
                      <a:r>
                        <a:rPr lang="ru-RU" sz="1000" baseline="0" dirty="0" smtClean="0">
                          <a:latin typeface="Times New Roman" pitchFamily="18" charset="0"/>
                          <a:cs typeface="Times New Roman" pitchFamily="18" charset="0"/>
                        </a:rPr>
                        <a:t> общедоступного и бесплатного дошкольного образования в муниципальных дошкольных образовательных организациях</a:t>
                      </a:r>
                      <a:endParaRPr sz="1000">
                        <a:latin typeface="Times New Roman" pitchFamily="18" charset="0"/>
                        <a:cs typeface="Times New Roman" pitchFamily="18" charset="0"/>
                      </a:endParaRPr>
                    </a:p>
                  </a:txBody>
                  <a:tcPr marL="0" marR="0" marT="13481" marB="0">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marL="154305">
                        <a:lnSpc>
                          <a:spcPct val="100000"/>
                        </a:lnSpc>
                      </a:pPr>
                      <a:r>
                        <a:rPr lang="ru-RU" sz="1000" dirty="0" smtClean="0">
                          <a:latin typeface="Times New Roman" pitchFamily="18" charset="0"/>
                          <a:cs typeface="Times New Roman" pitchFamily="18" charset="0"/>
                        </a:rPr>
                        <a:t>33</a:t>
                      </a:r>
                      <a:r>
                        <a:rPr lang="ru-RU" sz="1000" baseline="0" dirty="0" smtClean="0">
                          <a:latin typeface="Times New Roman" pitchFamily="18" charset="0"/>
                          <a:cs typeface="Times New Roman" pitchFamily="18" charset="0"/>
                        </a:rPr>
                        <a:t> 257,18</a:t>
                      </a:r>
                      <a:endParaRPr sz="1000">
                        <a:latin typeface="Times New Roman" pitchFamily="18" charset="0"/>
                        <a:cs typeface="Times New Roman" pitchFamily="18" charset="0"/>
                      </a:endParaRPr>
                    </a:p>
                  </a:txBody>
                  <a:tcPr marL="0" marR="0" marT="5275" marB="0">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marR="17145" algn="ctr">
                        <a:lnSpc>
                          <a:spcPct val="100000"/>
                        </a:lnSpc>
                      </a:pPr>
                      <a:r>
                        <a:rPr lang="ru-RU" sz="1000" dirty="0" smtClean="0">
                          <a:latin typeface="Times New Roman" pitchFamily="18" charset="0"/>
                          <a:cs typeface="Times New Roman" pitchFamily="18" charset="0"/>
                        </a:rPr>
                        <a:t>33</a:t>
                      </a:r>
                      <a:r>
                        <a:rPr lang="ru-RU" sz="1000" baseline="0" dirty="0" smtClean="0">
                          <a:latin typeface="Times New Roman" pitchFamily="18" charset="0"/>
                          <a:cs typeface="Times New Roman" pitchFamily="18" charset="0"/>
                        </a:rPr>
                        <a:t> 257,18</a:t>
                      </a:r>
                      <a:endParaRPr sz="1000">
                        <a:latin typeface="Times New Roman" pitchFamily="18" charset="0"/>
                        <a:cs typeface="Times New Roman" pitchFamily="18" charset="0"/>
                      </a:endParaRPr>
                    </a:p>
                  </a:txBody>
                  <a:tcPr marL="0" marR="0" marT="2931" marB="0">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r>
              <a:tr h="214314">
                <a:tc>
                  <a:txBody>
                    <a:bodyPr/>
                    <a:lstStyle/>
                    <a:p>
                      <a:pPr marL="28575">
                        <a:lnSpc>
                          <a:spcPct val="100000"/>
                        </a:lnSpc>
                        <a:spcBef>
                          <a:spcPts val="114"/>
                        </a:spcBef>
                      </a:pPr>
                      <a:r>
                        <a:rPr lang="ru-RU" sz="1000" dirty="0" smtClean="0">
                          <a:latin typeface="Times New Roman" pitchFamily="18" charset="0"/>
                          <a:cs typeface="Times New Roman" pitchFamily="18" charset="0"/>
                        </a:rPr>
                        <a:t>На организацию и обеспечение</a:t>
                      </a:r>
                      <a:r>
                        <a:rPr lang="ru-RU" sz="1000" baseline="0" dirty="0" smtClean="0">
                          <a:latin typeface="Times New Roman" pitchFamily="18" charset="0"/>
                          <a:cs typeface="Times New Roman" pitchFamily="18" charset="0"/>
                        </a:rPr>
                        <a:t> оздоровления и отдыха детей Приморского края (за исключением организации отдыха детей в каникулярное время)</a:t>
                      </a:r>
                      <a:endParaRPr sz="1000">
                        <a:latin typeface="Times New Roman" pitchFamily="18" charset="0"/>
                        <a:cs typeface="Times New Roman" pitchFamily="18" charset="0"/>
                      </a:endParaRPr>
                    </a:p>
                  </a:txBody>
                  <a:tcPr marL="0" marR="0" marT="13481" marB="0">
                    <a:noFill/>
                  </a:tcPr>
                </a:tc>
                <a:tc>
                  <a:txBody>
                    <a:bodyPr/>
                    <a:lstStyle/>
                    <a:p>
                      <a:pPr marL="154305">
                        <a:lnSpc>
                          <a:spcPct val="100000"/>
                        </a:lnSpc>
                      </a:pPr>
                      <a:r>
                        <a:rPr lang="ru-RU" sz="1000" dirty="0" smtClean="0">
                          <a:latin typeface="Times New Roman" pitchFamily="18" charset="0"/>
                          <a:cs typeface="Times New Roman" pitchFamily="18" charset="0"/>
                        </a:rPr>
                        <a:t>897,74</a:t>
                      </a:r>
                      <a:endParaRPr sz="1000">
                        <a:latin typeface="Times New Roman" pitchFamily="18" charset="0"/>
                        <a:cs typeface="Times New Roman" pitchFamily="18" charset="0"/>
                      </a:endParaRPr>
                    </a:p>
                  </a:txBody>
                  <a:tcPr marL="0" marR="0" marT="5275" marB="0">
                    <a:noFill/>
                  </a:tcPr>
                </a:tc>
                <a:tc>
                  <a:txBody>
                    <a:bodyPr/>
                    <a:lstStyle/>
                    <a:p>
                      <a:pPr marR="17145" algn="ctr">
                        <a:lnSpc>
                          <a:spcPct val="100000"/>
                        </a:lnSpc>
                      </a:pPr>
                      <a:r>
                        <a:rPr lang="ru-RU" sz="1000" dirty="0" smtClean="0">
                          <a:latin typeface="Times New Roman" pitchFamily="18" charset="0"/>
                          <a:cs typeface="Times New Roman" pitchFamily="18" charset="0"/>
                        </a:rPr>
                        <a:t>894,03</a:t>
                      </a:r>
                      <a:endParaRPr sz="1000">
                        <a:latin typeface="Times New Roman" pitchFamily="18" charset="0"/>
                        <a:cs typeface="Times New Roman" pitchFamily="18" charset="0"/>
                      </a:endParaRPr>
                    </a:p>
                  </a:txBody>
                  <a:tcPr marL="0" marR="0" marT="2931" marB="0">
                    <a:noFill/>
                  </a:tcPr>
                </a:tc>
              </a:tr>
              <a:tr h="214314">
                <a:tc>
                  <a:txBody>
                    <a:bodyPr/>
                    <a:lstStyle/>
                    <a:p>
                      <a:pPr marL="28575">
                        <a:lnSpc>
                          <a:spcPct val="100000"/>
                        </a:lnSpc>
                        <a:spcBef>
                          <a:spcPts val="114"/>
                        </a:spcBef>
                      </a:pPr>
                      <a:r>
                        <a:rPr lang="ru-RU" sz="1000" dirty="0" smtClean="0">
                          <a:latin typeface="Times New Roman" pitchFamily="18" charset="0"/>
                          <a:cs typeface="Times New Roman" pitchFamily="18" charset="0"/>
                        </a:rPr>
                        <a:t>На осуществление отдельных государственных полномочий по государственному управлению охраной труда</a:t>
                      </a:r>
                      <a:endParaRPr sz="1000">
                        <a:latin typeface="Times New Roman" pitchFamily="18" charset="0"/>
                        <a:cs typeface="Times New Roman" pitchFamily="18" charset="0"/>
                      </a:endParaRPr>
                    </a:p>
                  </a:txBody>
                  <a:tcPr marL="0" marR="0" marT="13481"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154305">
                        <a:lnSpc>
                          <a:spcPct val="100000"/>
                        </a:lnSpc>
                      </a:pPr>
                      <a:r>
                        <a:rPr lang="ru-RU" sz="1000" dirty="0" smtClean="0">
                          <a:latin typeface="Times New Roman" pitchFamily="18" charset="0"/>
                          <a:cs typeface="Times New Roman" pitchFamily="18" charset="0"/>
                        </a:rPr>
                        <a:t>801,98</a:t>
                      </a:r>
                      <a:endParaRPr sz="1000">
                        <a:latin typeface="Times New Roman" pitchFamily="18" charset="0"/>
                        <a:cs typeface="Times New Roman" pitchFamily="18" charset="0"/>
                      </a:endParaRPr>
                    </a:p>
                  </a:txBody>
                  <a:tcPr marL="0" marR="0" marT="5275"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R="17145" algn="ctr">
                        <a:lnSpc>
                          <a:spcPct val="100000"/>
                        </a:lnSpc>
                      </a:pPr>
                      <a:r>
                        <a:rPr lang="ru-RU" sz="1000" dirty="0" smtClean="0">
                          <a:latin typeface="Times New Roman" pitchFamily="18" charset="0"/>
                          <a:cs typeface="Times New Roman" pitchFamily="18" charset="0"/>
                        </a:rPr>
                        <a:t>801,98</a:t>
                      </a:r>
                      <a:endParaRPr sz="1000">
                        <a:latin typeface="Times New Roman" pitchFamily="18" charset="0"/>
                        <a:cs typeface="Times New Roman" pitchFamily="18" charset="0"/>
                      </a:endParaRPr>
                    </a:p>
                  </a:txBody>
                  <a:tcPr marL="0" marR="0" marT="2931"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214314">
                <a:tc>
                  <a:txBody>
                    <a:bodyPr/>
                    <a:lstStyle/>
                    <a:p>
                      <a:pPr marL="28575">
                        <a:lnSpc>
                          <a:spcPct val="100000"/>
                        </a:lnSpc>
                        <a:spcBef>
                          <a:spcPts val="114"/>
                        </a:spcBef>
                      </a:pPr>
                      <a:r>
                        <a:rPr lang="ru-RU" sz="1000" dirty="0" smtClean="0">
                          <a:latin typeface="Times New Roman" pitchFamily="18" charset="0"/>
                          <a:cs typeface="Times New Roman" pitchFamily="18" charset="0"/>
                        </a:rPr>
                        <a:t>На реализацию государственных полномочий органов опеки и попечительства в отношении несовершеннолетних</a:t>
                      </a:r>
                      <a:endParaRPr sz="1000">
                        <a:latin typeface="Times New Roman" pitchFamily="18" charset="0"/>
                        <a:cs typeface="Times New Roman" pitchFamily="18" charset="0"/>
                      </a:endParaRPr>
                    </a:p>
                  </a:txBody>
                  <a:tcPr marL="0" marR="0" marT="13481" marB="0"/>
                </a:tc>
                <a:tc>
                  <a:txBody>
                    <a:bodyPr/>
                    <a:lstStyle/>
                    <a:p>
                      <a:pPr marL="154305">
                        <a:lnSpc>
                          <a:spcPct val="100000"/>
                        </a:lnSpc>
                      </a:pPr>
                      <a:r>
                        <a:rPr lang="ru-RU" sz="1000" dirty="0" smtClean="0">
                          <a:latin typeface="Times New Roman" pitchFamily="18" charset="0"/>
                          <a:cs typeface="Times New Roman" pitchFamily="18" charset="0"/>
                        </a:rPr>
                        <a:t>1 882,50</a:t>
                      </a:r>
                      <a:endParaRPr sz="1000">
                        <a:latin typeface="Times New Roman" pitchFamily="18" charset="0"/>
                        <a:cs typeface="Times New Roman" pitchFamily="18" charset="0"/>
                      </a:endParaRPr>
                    </a:p>
                  </a:txBody>
                  <a:tcPr marL="0" marR="0" marT="5275" marB="0"/>
                </a:tc>
                <a:tc>
                  <a:txBody>
                    <a:bodyPr/>
                    <a:lstStyle/>
                    <a:p>
                      <a:pPr marR="17145" algn="ctr">
                        <a:lnSpc>
                          <a:spcPct val="100000"/>
                        </a:lnSpc>
                      </a:pPr>
                      <a:r>
                        <a:rPr lang="ru-RU" sz="1000" dirty="0" smtClean="0">
                          <a:latin typeface="Times New Roman" pitchFamily="18" charset="0"/>
                          <a:cs typeface="Times New Roman" pitchFamily="18" charset="0"/>
                        </a:rPr>
                        <a:t>1 882,50</a:t>
                      </a:r>
                      <a:endParaRPr sz="1000">
                        <a:latin typeface="Times New Roman" pitchFamily="18" charset="0"/>
                        <a:cs typeface="Times New Roman" pitchFamily="18" charset="0"/>
                      </a:endParaRPr>
                    </a:p>
                  </a:txBody>
                  <a:tcPr marL="0" marR="0" marT="2931" marB="0"/>
                </a:tc>
              </a:tr>
              <a:tr h="214314">
                <a:tc>
                  <a:txBody>
                    <a:bodyPr/>
                    <a:lstStyle/>
                    <a:p>
                      <a:pPr marL="28575">
                        <a:lnSpc>
                          <a:spcPct val="100000"/>
                        </a:lnSpc>
                        <a:spcBef>
                          <a:spcPts val="114"/>
                        </a:spcBef>
                      </a:pPr>
                      <a:r>
                        <a:rPr lang="ru-RU" sz="1000" dirty="0" smtClean="0">
                          <a:latin typeface="Times New Roman" pitchFamily="18" charset="0"/>
                          <a:cs typeface="Times New Roman" pitchFamily="18" charset="0"/>
                        </a:rPr>
                        <a:t>На организацию отдельных</a:t>
                      </a:r>
                      <a:r>
                        <a:rPr lang="ru-RU" sz="1000" baseline="0" dirty="0" smtClean="0">
                          <a:latin typeface="Times New Roman" pitchFamily="18" charset="0"/>
                          <a:cs typeface="Times New Roman" pitchFamily="18" charset="0"/>
                        </a:rPr>
                        <a:t> государственных полномочий Приморского края по организации проведения мероприятий по предупреждению и ликвидации болезней животных, их лечению, защите населения от болезней, общих для человека и животных</a:t>
                      </a:r>
                      <a:endParaRPr sz="1000">
                        <a:latin typeface="Times New Roman" pitchFamily="18" charset="0"/>
                        <a:cs typeface="Times New Roman" pitchFamily="18" charset="0"/>
                      </a:endParaRPr>
                    </a:p>
                  </a:txBody>
                  <a:tcPr marL="0" marR="0" marT="13481"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154305">
                        <a:lnSpc>
                          <a:spcPct val="100000"/>
                        </a:lnSpc>
                      </a:pPr>
                      <a:r>
                        <a:rPr lang="ru-RU" sz="1000" dirty="0" smtClean="0">
                          <a:latin typeface="Times New Roman" pitchFamily="18" charset="0"/>
                          <a:cs typeface="Times New Roman" pitchFamily="18" charset="0"/>
                        </a:rPr>
                        <a:t>207,69</a:t>
                      </a:r>
                      <a:endParaRPr sz="1000">
                        <a:latin typeface="Times New Roman" pitchFamily="18" charset="0"/>
                        <a:cs typeface="Times New Roman" pitchFamily="18" charset="0"/>
                      </a:endParaRPr>
                    </a:p>
                  </a:txBody>
                  <a:tcPr marL="0" marR="0" marT="5275"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R="17145" algn="ctr">
                        <a:lnSpc>
                          <a:spcPct val="100000"/>
                        </a:lnSpc>
                      </a:pPr>
                      <a:r>
                        <a:rPr lang="ru-RU" sz="1000" dirty="0" smtClean="0">
                          <a:latin typeface="Times New Roman" pitchFamily="18" charset="0"/>
                          <a:cs typeface="Times New Roman" pitchFamily="18" charset="0"/>
                        </a:rPr>
                        <a:t>177,08</a:t>
                      </a:r>
                      <a:endParaRPr sz="1000">
                        <a:latin typeface="Times New Roman" pitchFamily="18" charset="0"/>
                        <a:cs typeface="Times New Roman" pitchFamily="18" charset="0"/>
                      </a:endParaRPr>
                    </a:p>
                  </a:txBody>
                  <a:tcPr marL="0" marR="0" marT="2931"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214314">
                <a:tc>
                  <a:txBody>
                    <a:bodyPr/>
                    <a:lstStyle/>
                    <a:p>
                      <a:pPr marL="41910" marR="133985">
                        <a:lnSpc>
                          <a:spcPct val="114999"/>
                        </a:lnSpc>
                        <a:spcBef>
                          <a:spcPts val="70"/>
                        </a:spcBef>
                      </a:pPr>
                      <a:r>
                        <a:rPr lang="ru-RU" sz="1000" spc="-10" dirty="0" smtClean="0">
                          <a:latin typeface="Times New Roman" pitchFamily="18" charset="0"/>
                          <a:cs typeface="Times New Roman" pitchFamily="18" charset="0"/>
                        </a:rPr>
                        <a:t>Н</a:t>
                      </a:r>
                      <a:r>
                        <a:rPr sz="1000" spc="-10" smtClean="0">
                          <a:latin typeface="Times New Roman" pitchFamily="18" charset="0"/>
                          <a:cs typeface="Times New Roman" pitchFamily="18" charset="0"/>
                        </a:rPr>
                        <a:t>а </a:t>
                      </a:r>
                      <a:r>
                        <a:rPr lang="ru-RU" sz="1000" spc="-10" dirty="0" smtClean="0">
                          <a:latin typeface="Times New Roman" pitchFamily="18" charset="0"/>
                          <a:cs typeface="Times New Roman" pitchFamily="18" charset="0"/>
                        </a:rPr>
                        <a:t> осуществление</a:t>
                      </a:r>
                      <a:r>
                        <a:rPr lang="ru-RU" sz="1000" spc="-10" baseline="0" dirty="0" smtClean="0">
                          <a:latin typeface="Times New Roman" pitchFamily="18" charset="0"/>
                          <a:cs typeface="Times New Roman" pitchFamily="18" charset="0"/>
                        </a:rPr>
                        <a:t> государственных полномочий по регистрации и учету граждан, имеющих право на получение жилищных субсидий в связи с переселением из районов Крайнего Севера и приравненных к ним местностей</a:t>
                      </a:r>
                      <a:endParaRPr sz="1000" spc="-10">
                        <a:latin typeface="Times New Roman" pitchFamily="18" charset="0"/>
                        <a:cs typeface="Times New Roman" pitchFamily="18" charset="0"/>
                      </a:endParaRPr>
                    </a:p>
                  </a:txBody>
                  <a:tcPr marL="0" marR="0" marT="8206" marB="0"/>
                </a:tc>
                <a:tc>
                  <a:txBody>
                    <a:bodyPr/>
                    <a:lstStyle/>
                    <a:p>
                      <a:pPr>
                        <a:lnSpc>
                          <a:spcPct val="100000"/>
                        </a:lnSpc>
                      </a:pPr>
                      <a:endParaRPr sz="1100">
                        <a:latin typeface="Times New Roman" pitchFamily="18" charset="0"/>
                        <a:cs typeface="Times New Roman" pitchFamily="18" charset="0"/>
                      </a:endParaRPr>
                    </a:p>
                    <a:p>
                      <a:pPr marL="152400">
                        <a:lnSpc>
                          <a:spcPct val="100000"/>
                        </a:lnSpc>
                        <a:spcBef>
                          <a:spcPts val="5"/>
                        </a:spcBef>
                      </a:pPr>
                      <a:r>
                        <a:rPr lang="ru-RU" sz="1000" dirty="0" smtClean="0">
                          <a:latin typeface="Times New Roman" pitchFamily="18" charset="0"/>
                          <a:cs typeface="Times New Roman" pitchFamily="18" charset="0"/>
                        </a:rPr>
                        <a:t>3</a:t>
                      </a:r>
                      <a:r>
                        <a:rPr lang="ru-RU" sz="1000" baseline="0" dirty="0" smtClean="0">
                          <a:latin typeface="Times New Roman" pitchFamily="18" charset="0"/>
                          <a:cs typeface="Times New Roman" pitchFamily="18" charset="0"/>
                        </a:rPr>
                        <a:t>,7</a:t>
                      </a:r>
                      <a:endParaRPr sz="1000">
                        <a:latin typeface="Times New Roman" pitchFamily="18" charset="0"/>
                        <a:cs typeface="Times New Roman" pitchFamily="18" charset="0"/>
                      </a:endParaRPr>
                    </a:p>
                  </a:txBody>
                  <a:tcPr marL="0" marR="0" marT="0" marB="0"/>
                </a:tc>
                <a:tc>
                  <a:txBody>
                    <a:bodyPr/>
                    <a:lstStyle/>
                    <a:p>
                      <a:pPr>
                        <a:lnSpc>
                          <a:spcPct val="100000"/>
                        </a:lnSpc>
                      </a:pPr>
                      <a:endParaRPr sz="1100">
                        <a:latin typeface="Times New Roman" pitchFamily="18" charset="0"/>
                        <a:cs typeface="Times New Roman" pitchFamily="18" charset="0"/>
                      </a:endParaRPr>
                    </a:p>
                    <a:p>
                      <a:pPr algn="ctr">
                        <a:lnSpc>
                          <a:spcPct val="100000"/>
                        </a:lnSpc>
                        <a:spcBef>
                          <a:spcPts val="5"/>
                        </a:spcBef>
                      </a:pPr>
                      <a:r>
                        <a:rPr lang="ru-RU" sz="1000" dirty="0" smtClean="0">
                          <a:latin typeface="Times New Roman" pitchFamily="18" charset="0"/>
                          <a:cs typeface="Times New Roman" pitchFamily="18" charset="0"/>
                        </a:rPr>
                        <a:t>3,7</a:t>
                      </a:r>
                      <a:endParaRPr sz="1000">
                        <a:latin typeface="Times New Roman" pitchFamily="18" charset="0"/>
                        <a:cs typeface="Times New Roman" pitchFamily="18" charset="0"/>
                      </a:endParaRPr>
                    </a:p>
                  </a:txBody>
                  <a:tcPr marL="0" marR="0" marT="0" marB="0"/>
                </a:tc>
              </a:tr>
              <a:tr h="285752">
                <a:tc>
                  <a:txBody>
                    <a:bodyPr/>
                    <a:lstStyle/>
                    <a:p>
                      <a:pPr marL="41910" marR="187325">
                        <a:lnSpc>
                          <a:spcPts val="1510"/>
                        </a:lnSpc>
                        <a:spcBef>
                          <a:spcPts val="25"/>
                        </a:spcBef>
                      </a:pPr>
                      <a:r>
                        <a:rPr lang="ru-RU" sz="1000" spc="-10" dirty="0" smtClean="0">
                          <a:latin typeface="Times New Roman" pitchFamily="18" charset="0"/>
                          <a:cs typeface="Times New Roman" pitchFamily="18" charset="0"/>
                        </a:rPr>
                        <a:t>Н</a:t>
                      </a:r>
                      <a:r>
                        <a:rPr sz="1000" spc="-10" smtClean="0">
                          <a:latin typeface="Times New Roman" pitchFamily="18" charset="0"/>
                          <a:cs typeface="Times New Roman" pitchFamily="18" charset="0"/>
                        </a:rPr>
                        <a:t>а</a:t>
                      </a:r>
                      <a:r>
                        <a:rPr lang="ru-RU" sz="1000" spc="-10" dirty="0" smtClean="0">
                          <a:latin typeface="Times New Roman" pitchFamily="18" charset="0"/>
                          <a:cs typeface="Times New Roman" pitchFamily="18" charset="0"/>
                        </a:rPr>
                        <a:t> осуществление</a:t>
                      </a:r>
                      <a:r>
                        <a:rPr lang="ru-RU" sz="1000" spc="-10" baseline="0" dirty="0" smtClean="0">
                          <a:latin typeface="Times New Roman" pitchFamily="18" charset="0"/>
                          <a:cs typeface="Times New Roman" pitchFamily="18" charset="0"/>
                        </a:rPr>
                        <a:t>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a:t>
                      </a:r>
                      <a:endParaRPr sz="1000" spc="-10">
                        <a:latin typeface="Times New Roman" pitchFamily="18" charset="0"/>
                        <a:cs typeface="Times New Roman" pitchFamily="18" charset="0"/>
                      </a:endParaRPr>
                    </a:p>
                  </a:txBody>
                  <a:tcPr marL="0" marR="0" marT="2931" marB="0">
                    <a:solidFill>
                      <a:schemeClr val="tx2">
                        <a:lumMod val="20000"/>
                        <a:lumOff val="80000"/>
                      </a:schemeClr>
                    </a:solidFill>
                  </a:tcPr>
                </a:tc>
                <a:tc>
                  <a:txBody>
                    <a:bodyPr/>
                    <a:lstStyle/>
                    <a:p>
                      <a:pPr marL="120014">
                        <a:lnSpc>
                          <a:spcPct val="100000"/>
                        </a:lnSpc>
                        <a:spcBef>
                          <a:spcPts val="975"/>
                        </a:spcBef>
                      </a:pPr>
                      <a:r>
                        <a:rPr lang="ru-RU" sz="1000" spc="-5" dirty="0" smtClean="0">
                          <a:latin typeface="Times New Roman" pitchFamily="18" charset="0"/>
                          <a:cs typeface="Times New Roman" pitchFamily="18" charset="0"/>
                        </a:rPr>
                        <a:t>  2</a:t>
                      </a:r>
                      <a:r>
                        <a:rPr lang="ru-RU" sz="1000" spc="-5" baseline="0" dirty="0" smtClean="0">
                          <a:latin typeface="Times New Roman" pitchFamily="18" charset="0"/>
                          <a:cs typeface="Times New Roman" pitchFamily="18" charset="0"/>
                        </a:rPr>
                        <a:t> 290,00</a:t>
                      </a:r>
                      <a:endParaRPr sz="1000">
                        <a:latin typeface="Times New Roman" pitchFamily="18" charset="0"/>
                        <a:cs typeface="Times New Roman" pitchFamily="18" charset="0"/>
                      </a:endParaRPr>
                    </a:p>
                  </a:txBody>
                  <a:tcPr marL="0" marR="0" marT="114300" marB="0">
                    <a:solidFill>
                      <a:schemeClr val="tx2">
                        <a:lumMod val="20000"/>
                        <a:lumOff val="80000"/>
                      </a:schemeClr>
                    </a:solidFill>
                  </a:tcPr>
                </a:tc>
                <a:tc>
                  <a:txBody>
                    <a:bodyPr/>
                    <a:lstStyle/>
                    <a:p>
                      <a:pPr algn="ctr">
                        <a:lnSpc>
                          <a:spcPct val="100000"/>
                        </a:lnSpc>
                        <a:spcBef>
                          <a:spcPts val="895"/>
                        </a:spcBef>
                      </a:pPr>
                      <a:r>
                        <a:rPr lang="ru-RU" sz="1000" spc="-5" dirty="0" smtClean="0">
                          <a:latin typeface="Times New Roman" pitchFamily="18" charset="0"/>
                          <a:cs typeface="Times New Roman" pitchFamily="18" charset="0"/>
                        </a:rPr>
                        <a:t>2</a:t>
                      </a:r>
                      <a:r>
                        <a:rPr lang="ru-RU" sz="1000" spc="-5" baseline="0" dirty="0" smtClean="0">
                          <a:latin typeface="Times New Roman" pitchFamily="18" charset="0"/>
                          <a:cs typeface="Times New Roman" pitchFamily="18" charset="0"/>
                        </a:rPr>
                        <a:t> 290,00</a:t>
                      </a:r>
                      <a:endParaRPr sz="1000">
                        <a:latin typeface="Times New Roman" pitchFamily="18" charset="0"/>
                        <a:cs typeface="Times New Roman" pitchFamily="18" charset="0"/>
                      </a:endParaRPr>
                    </a:p>
                  </a:txBody>
                  <a:tcPr marL="0" marR="0" marT="104922" marB="0">
                    <a:solidFill>
                      <a:schemeClr val="tx2">
                        <a:lumMod val="20000"/>
                        <a:lumOff val="8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8"/>
          <p:cNvGraphicFramePr>
            <a:graphicFrameLocks noGrp="1"/>
          </p:cNvGraphicFramePr>
          <p:nvPr/>
        </p:nvGraphicFramePr>
        <p:xfrm>
          <a:off x="508889" y="916264"/>
          <a:ext cx="5832475" cy="7122994"/>
        </p:xfrm>
        <a:graphic>
          <a:graphicData uri="http://schemas.openxmlformats.org/drawingml/2006/table">
            <a:tbl>
              <a:tblPr firstRow="1" bandRow="1">
                <a:tableStyleId>{2D5ABB26-0587-4C30-8999-92F81FD0307C}</a:tableStyleId>
              </a:tblPr>
              <a:tblGrid>
                <a:gridCol w="4175125"/>
                <a:gridCol w="796925"/>
                <a:gridCol w="860425"/>
              </a:tblGrid>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На реализацию государственного</a:t>
                      </a:r>
                      <a:r>
                        <a:rPr lang="ru-RU" sz="1000" baseline="0" dirty="0" smtClean="0">
                          <a:latin typeface="Times New Roman" pitchFamily="18" charset="0"/>
                          <a:cs typeface="Times New Roman" pitchFamily="18" charset="0"/>
                        </a:rPr>
                        <a:t> полномочия по установлению регулируемых тарифов и регулярные перевозки пассажиров и багажа автомобильным и наземным электрическим транспортом по муниципальным маршрутам в границах муниципального образования</a:t>
                      </a:r>
                      <a:endParaRPr sz="1000">
                        <a:latin typeface="Times New Roman" pitchFamily="18" charset="0"/>
                        <a:cs typeface="Times New Roman" pitchFamily="18" charset="0"/>
                      </a:endParaRPr>
                    </a:p>
                  </a:txBody>
                  <a:tcPr marL="0" marR="0" marT="84992"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3,4</a:t>
                      </a:r>
                      <a:endParaRPr sz="1000">
                        <a:latin typeface="Times New Roman" pitchFamily="18" charset="0"/>
                        <a:cs typeface="Times New Roman" pitchFamily="18" charset="0"/>
                      </a:endParaRPr>
                    </a:p>
                  </a:txBody>
                  <a:tcPr marL="0" marR="0" marT="94371"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0,00</a:t>
                      </a:r>
                      <a:endParaRPr sz="1000">
                        <a:latin typeface="Times New Roman" pitchFamily="18" charset="0"/>
                        <a:cs typeface="Times New Roman" pitchFamily="18" charset="0"/>
                      </a:endParaRPr>
                    </a:p>
                  </a:txBody>
                  <a:tcPr marL="0" marR="0" marT="84992"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На обеспечение детей-сирот и детей , оставшихся без попечения родителей, лицам из их числа по договорам найма специализированных жилых помещений</a:t>
                      </a:r>
                      <a:endParaRPr lang="ru-RU" sz="1000" dirty="0">
                        <a:latin typeface="Times New Roman" pitchFamily="18" charset="0"/>
                        <a:cs typeface="Times New Roman" pitchFamily="18" charset="0"/>
                      </a:endParaRPr>
                    </a:p>
                  </a:txBody>
                  <a:tcPr marL="0" marR="0" marT="84992" marB="0">
                    <a:solidFill>
                      <a:schemeClr val="accent1">
                        <a:lumMod val="20000"/>
                        <a:lumOff val="8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927,16</a:t>
                      </a:r>
                      <a:endParaRPr sz="1000">
                        <a:latin typeface="Times New Roman" pitchFamily="18" charset="0"/>
                        <a:cs typeface="Times New Roman" pitchFamily="18" charset="0"/>
                      </a:endParaRPr>
                    </a:p>
                  </a:txBody>
                  <a:tcPr marL="0" marR="0" marT="94371" marB="0">
                    <a:solidFill>
                      <a:schemeClr val="accent1">
                        <a:lumMod val="20000"/>
                        <a:lumOff val="8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893,85</a:t>
                      </a:r>
                      <a:endParaRPr sz="1000">
                        <a:latin typeface="Times New Roman" pitchFamily="18" charset="0"/>
                        <a:cs typeface="Times New Roman" pitchFamily="18" charset="0"/>
                      </a:endParaRPr>
                    </a:p>
                  </a:txBody>
                  <a:tcPr marL="0" marR="0" marT="84992" marB="0">
                    <a:solidFill>
                      <a:schemeClr val="accent1">
                        <a:lumMod val="20000"/>
                        <a:lumOff val="80000"/>
                      </a:schemeClr>
                    </a:soli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На реализацию государственных</a:t>
                      </a:r>
                      <a:r>
                        <a:rPr lang="ru-RU" sz="1000" baseline="0" dirty="0" smtClean="0">
                          <a:latin typeface="Times New Roman" pitchFamily="18" charset="0"/>
                          <a:cs typeface="Times New Roman" pitchFamily="18" charset="0"/>
                        </a:rPr>
                        <a:t> полномочий по социальной поддержке детей, оставшихся без попечения родителей, и лиц, принявших на воспитание в семью детей, оставшихся без попечения родителей</a:t>
                      </a:r>
                      <a:endParaRPr lang="ru-RU" sz="1000" dirty="0">
                        <a:latin typeface="Times New Roman" pitchFamily="18" charset="0"/>
                        <a:cs typeface="Times New Roman" pitchFamily="18" charset="0"/>
                      </a:endParaRPr>
                    </a:p>
                  </a:txBody>
                  <a:tcPr marL="0" marR="0" marT="84992" marB="0">
                    <a:solidFill>
                      <a:schemeClr val="tx2">
                        <a:lumMod val="20000"/>
                        <a:lumOff val="8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41</a:t>
                      </a:r>
                      <a:r>
                        <a:rPr lang="ru-RU" sz="1000" baseline="0" dirty="0" smtClean="0">
                          <a:latin typeface="Times New Roman" pitchFamily="18" charset="0"/>
                          <a:cs typeface="Times New Roman" pitchFamily="18" charset="0"/>
                        </a:rPr>
                        <a:t> 875,02</a:t>
                      </a:r>
                      <a:endParaRPr sz="1000">
                        <a:latin typeface="Times New Roman" pitchFamily="18" charset="0"/>
                        <a:cs typeface="Times New Roman" pitchFamily="18" charset="0"/>
                      </a:endParaRPr>
                    </a:p>
                  </a:txBody>
                  <a:tcPr marL="0" marR="0" marT="94371" marB="0">
                    <a:solidFill>
                      <a:schemeClr val="tx2">
                        <a:lumMod val="20000"/>
                        <a:lumOff val="8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41</a:t>
                      </a:r>
                      <a:r>
                        <a:rPr lang="ru-RU" sz="1000" baseline="0" dirty="0" smtClean="0">
                          <a:latin typeface="Times New Roman" pitchFamily="18" charset="0"/>
                          <a:cs typeface="Times New Roman" pitchFamily="18" charset="0"/>
                        </a:rPr>
                        <a:t> 875,02</a:t>
                      </a:r>
                      <a:endParaRPr sz="1000">
                        <a:latin typeface="Times New Roman" pitchFamily="18" charset="0"/>
                        <a:cs typeface="Times New Roman" pitchFamily="18" charset="0"/>
                      </a:endParaRPr>
                    </a:p>
                  </a:txBody>
                  <a:tcPr marL="0" marR="0" marT="84992" marB="0">
                    <a:solidFill>
                      <a:schemeClr val="tx2">
                        <a:lumMod val="20000"/>
                        <a:lumOff val="80000"/>
                      </a:schemeClr>
                    </a:soli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На выплату компенсации части платы, взимаемой</a:t>
                      </a:r>
                      <a:r>
                        <a:rPr lang="ru-RU" sz="1000" baseline="0" dirty="0" smtClean="0">
                          <a:latin typeface="Times New Roman" pitchFamily="18" charset="0"/>
                          <a:cs typeface="Times New Roman" pitchFamily="18" charset="0"/>
                        </a:rPr>
                        <a:t> с родителей (законных представителей) за просмотр и уход за детьми, осваивающими образовательные программы дошкольного образования в организациях, осуществляющих образовательную деятельность</a:t>
                      </a:r>
                      <a:endParaRPr lang="ru-RU" sz="1000" dirty="0">
                        <a:latin typeface="Times New Roman" pitchFamily="18" charset="0"/>
                        <a:cs typeface="Times New Roman" pitchFamily="18" charset="0"/>
                      </a:endParaRPr>
                    </a:p>
                  </a:txBody>
                  <a:tcPr marL="0" marR="0" marT="84992" marB="0">
                    <a:solidFill>
                      <a:schemeClr val="accent1">
                        <a:lumMod val="20000"/>
                        <a:lumOff val="8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1</a:t>
                      </a:r>
                      <a:r>
                        <a:rPr lang="ru-RU" sz="1000" baseline="0" dirty="0" smtClean="0">
                          <a:latin typeface="Times New Roman" pitchFamily="18" charset="0"/>
                          <a:cs typeface="Times New Roman" pitchFamily="18" charset="0"/>
                        </a:rPr>
                        <a:t> 405,53</a:t>
                      </a:r>
                      <a:endParaRPr sz="1000">
                        <a:latin typeface="Times New Roman" pitchFamily="18" charset="0"/>
                        <a:cs typeface="Times New Roman" pitchFamily="18" charset="0"/>
                      </a:endParaRPr>
                    </a:p>
                  </a:txBody>
                  <a:tcPr marL="0" marR="0" marT="94371" marB="0">
                    <a:solidFill>
                      <a:schemeClr val="accent1">
                        <a:lumMod val="20000"/>
                        <a:lumOff val="8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1</a:t>
                      </a:r>
                      <a:r>
                        <a:rPr lang="ru-RU" sz="1000" baseline="0" dirty="0" smtClean="0">
                          <a:latin typeface="Times New Roman" pitchFamily="18" charset="0"/>
                          <a:cs typeface="Times New Roman" pitchFamily="18" charset="0"/>
                        </a:rPr>
                        <a:t> 405,53</a:t>
                      </a:r>
                      <a:endParaRPr sz="1000">
                        <a:latin typeface="Times New Roman" pitchFamily="18" charset="0"/>
                        <a:cs typeface="Times New Roman" pitchFamily="18" charset="0"/>
                      </a:endParaRPr>
                    </a:p>
                  </a:txBody>
                  <a:tcPr marL="0" marR="0" marT="84992" marB="0">
                    <a:solidFill>
                      <a:schemeClr val="accent1">
                        <a:lumMod val="20000"/>
                        <a:lumOff val="80000"/>
                      </a:schemeClr>
                    </a:soli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На обеспечение детей-сирот и детей , оставшихся без попечения родителей, лицам из их числа по договорам найма специализированных жилых помещений</a:t>
                      </a:r>
                      <a:endParaRPr lang="ru-RU" sz="1000" dirty="0">
                        <a:latin typeface="Times New Roman" pitchFamily="18" charset="0"/>
                        <a:cs typeface="Times New Roman" pitchFamily="18" charset="0"/>
                      </a:endParaRPr>
                    </a:p>
                  </a:txBody>
                  <a:tcPr marL="0" marR="0" marT="84992" marB="0">
                    <a:solidFill>
                      <a:schemeClr val="tx2">
                        <a:lumMod val="20000"/>
                        <a:lumOff val="8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23</a:t>
                      </a:r>
                      <a:r>
                        <a:rPr lang="ru-RU" sz="1000" baseline="0" dirty="0" smtClean="0">
                          <a:latin typeface="Times New Roman" pitchFamily="18" charset="0"/>
                          <a:cs typeface="Times New Roman" pitchFamily="18" charset="0"/>
                        </a:rPr>
                        <a:t> 178,91</a:t>
                      </a:r>
                      <a:endParaRPr sz="1000">
                        <a:latin typeface="Times New Roman" pitchFamily="18" charset="0"/>
                        <a:cs typeface="Times New Roman" pitchFamily="18" charset="0"/>
                      </a:endParaRPr>
                    </a:p>
                  </a:txBody>
                  <a:tcPr marL="0" marR="0" marT="94371" marB="0">
                    <a:solidFill>
                      <a:schemeClr val="tx2">
                        <a:lumMod val="20000"/>
                        <a:lumOff val="8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23</a:t>
                      </a:r>
                      <a:r>
                        <a:rPr lang="ru-RU" sz="1000" baseline="0" dirty="0" smtClean="0">
                          <a:latin typeface="Times New Roman" pitchFamily="18" charset="0"/>
                          <a:cs typeface="Times New Roman" pitchFamily="18" charset="0"/>
                        </a:rPr>
                        <a:t> 178,91</a:t>
                      </a:r>
                      <a:endParaRPr sz="1000">
                        <a:latin typeface="Times New Roman" pitchFamily="18" charset="0"/>
                        <a:cs typeface="Times New Roman" pitchFamily="18" charset="0"/>
                      </a:endParaRPr>
                    </a:p>
                  </a:txBody>
                  <a:tcPr marL="0" marR="0" marT="84992" marB="0">
                    <a:solidFill>
                      <a:schemeClr val="tx2">
                        <a:lumMod val="20000"/>
                        <a:lumOff val="80000"/>
                      </a:schemeClr>
                    </a:soli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На</a:t>
                      </a:r>
                      <a:r>
                        <a:rPr lang="ru-RU" sz="1000" baseline="0" dirty="0" smtClean="0">
                          <a:latin typeface="Times New Roman" pitchFamily="18" charset="0"/>
                          <a:cs typeface="Times New Roman" pitchFamily="18" charset="0"/>
                        </a:rPr>
                        <a:t> составление списков кандидатов в присяжные заседатели федеральных судов общей юрисдикции в Российской Федерации</a:t>
                      </a:r>
                      <a:endParaRPr sz="1000">
                        <a:latin typeface="Times New Roman" pitchFamily="18" charset="0"/>
                        <a:cs typeface="Times New Roman" pitchFamily="18" charset="0"/>
                      </a:endParaRPr>
                    </a:p>
                  </a:txBody>
                  <a:tcPr marL="0" marR="0" marT="84992" marB="0">
                    <a:solidFill>
                      <a:schemeClr val="accent1">
                        <a:lumMod val="20000"/>
                        <a:lumOff val="8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20</a:t>
                      </a:r>
                      <a:r>
                        <a:rPr lang="ru-RU" sz="1000" baseline="0" dirty="0" smtClean="0">
                          <a:latin typeface="Times New Roman" pitchFamily="18" charset="0"/>
                          <a:cs typeface="Times New Roman" pitchFamily="18" charset="0"/>
                        </a:rPr>
                        <a:t>,38</a:t>
                      </a:r>
                      <a:endParaRPr sz="1000">
                        <a:latin typeface="Times New Roman" pitchFamily="18" charset="0"/>
                        <a:cs typeface="Times New Roman" pitchFamily="18" charset="0"/>
                      </a:endParaRPr>
                    </a:p>
                  </a:txBody>
                  <a:tcPr marL="0" marR="0" marT="94371" marB="0">
                    <a:solidFill>
                      <a:schemeClr val="accent1">
                        <a:lumMod val="20000"/>
                        <a:lumOff val="8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20,38</a:t>
                      </a:r>
                      <a:endParaRPr sz="1000">
                        <a:latin typeface="Times New Roman" pitchFamily="18" charset="0"/>
                        <a:cs typeface="Times New Roman" pitchFamily="18" charset="0"/>
                      </a:endParaRPr>
                    </a:p>
                  </a:txBody>
                  <a:tcPr marL="0" marR="0" marT="84992" marB="0">
                    <a:solidFill>
                      <a:schemeClr val="accent1">
                        <a:lumMod val="20000"/>
                        <a:lumOff val="80000"/>
                      </a:schemeClr>
                    </a:soli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На выплату единовременного пособия при всех формах устройства</a:t>
                      </a:r>
                      <a:r>
                        <a:rPr lang="ru-RU" sz="1000" baseline="0" dirty="0" smtClean="0">
                          <a:latin typeface="Times New Roman" pitchFamily="18" charset="0"/>
                          <a:cs typeface="Times New Roman" pitchFamily="18" charset="0"/>
                        </a:rPr>
                        <a:t> детей, лишенных родительского попечения, в семью</a:t>
                      </a:r>
                      <a:endParaRPr sz="1000">
                        <a:latin typeface="Times New Roman" pitchFamily="18" charset="0"/>
                        <a:cs typeface="Times New Roman" pitchFamily="18" charset="0"/>
                      </a:endParaRPr>
                    </a:p>
                  </a:txBody>
                  <a:tcPr marL="0" marR="0" marT="84992" marB="0">
                    <a:solidFill>
                      <a:schemeClr val="tx2">
                        <a:lumMod val="20000"/>
                        <a:lumOff val="8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596,08</a:t>
                      </a:r>
                      <a:endParaRPr sz="1000">
                        <a:latin typeface="Times New Roman" pitchFamily="18" charset="0"/>
                        <a:cs typeface="Times New Roman" pitchFamily="18" charset="0"/>
                      </a:endParaRPr>
                    </a:p>
                  </a:txBody>
                  <a:tcPr marL="0" marR="0" marT="94371" marB="0">
                    <a:solidFill>
                      <a:schemeClr val="tx2">
                        <a:lumMod val="20000"/>
                        <a:lumOff val="8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385,28</a:t>
                      </a:r>
                      <a:endParaRPr sz="1000">
                        <a:latin typeface="Times New Roman" pitchFamily="18" charset="0"/>
                        <a:cs typeface="Times New Roman" pitchFamily="18" charset="0"/>
                      </a:endParaRPr>
                    </a:p>
                  </a:txBody>
                  <a:tcPr marL="0" marR="0" marT="84992" marB="0">
                    <a:solidFill>
                      <a:schemeClr val="tx2">
                        <a:lumMod val="20000"/>
                        <a:lumOff val="80000"/>
                      </a:schemeClr>
                    </a:soli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На</a:t>
                      </a:r>
                      <a:r>
                        <a:rPr lang="ru-RU" sz="1000" baseline="0" dirty="0" smtClean="0">
                          <a:latin typeface="Times New Roman" pitchFamily="18" charset="0"/>
                          <a:cs typeface="Times New Roman" pitchFamily="18" charset="0"/>
                        </a:rPr>
                        <a:t> организацию бесплатного горячего питания обучающегося, получающих начальное общее образование в государственных образовательных организациях</a:t>
                      </a:r>
                      <a:endParaRPr sz="1000">
                        <a:latin typeface="Times New Roman" pitchFamily="18" charset="0"/>
                        <a:cs typeface="Times New Roman" pitchFamily="18" charset="0"/>
                      </a:endParaRPr>
                    </a:p>
                  </a:txBody>
                  <a:tcPr marL="0" marR="0" marT="84992" marB="0">
                    <a:solidFill>
                      <a:schemeClr val="accent1">
                        <a:lumMod val="20000"/>
                        <a:lumOff val="8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8 646,82</a:t>
                      </a:r>
                      <a:endParaRPr sz="1000">
                        <a:latin typeface="Times New Roman" pitchFamily="18" charset="0"/>
                        <a:cs typeface="Times New Roman" pitchFamily="18" charset="0"/>
                      </a:endParaRPr>
                    </a:p>
                  </a:txBody>
                  <a:tcPr marL="0" marR="0" marT="94371" marB="0">
                    <a:solidFill>
                      <a:schemeClr val="accent1">
                        <a:lumMod val="20000"/>
                        <a:lumOff val="8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8 646,82</a:t>
                      </a:r>
                      <a:endParaRPr sz="1000">
                        <a:latin typeface="Times New Roman" pitchFamily="18" charset="0"/>
                        <a:cs typeface="Times New Roman" pitchFamily="18" charset="0"/>
                      </a:endParaRPr>
                    </a:p>
                  </a:txBody>
                  <a:tcPr marL="0" marR="0" marT="84992" marB="0">
                    <a:solidFill>
                      <a:schemeClr val="accent1">
                        <a:lumMod val="20000"/>
                        <a:lumOff val="80000"/>
                      </a:schemeClr>
                    </a:soli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На проведение Всероссийской переписи населения 2020</a:t>
                      </a:r>
                      <a:r>
                        <a:rPr lang="ru-RU" sz="1000" baseline="0" dirty="0" smtClean="0">
                          <a:latin typeface="Times New Roman" pitchFamily="18" charset="0"/>
                          <a:cs typeface="Times New Roman" pitchFamily="18" charset="0"/>
                        </a:rPr>
                        <a:t> года</a:t>
                      </a:r>
                      <a:endParaRPr sz="1000">
                        <a:latin typeface="Times New Roman" pitchFamily="18" charset="0"/>
                        <a:cs typeface="Times New Roman" pitchFamily="18" charset="0"/>
                      </a:endParaRPr>
                    </a:p>
                  </a:txBody>
                  <a:tcPr marL="0" marR="0" marT="84992" marB="0">
                    <a:solidFill>
                      <a:schemeClr val="accent1">
                        <a:lumMod val="40000"/>
                        <a:lumOff val="6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214,05</a:t>
                      </a:r>
                      <a:endParaRPr sz="1000">
                        <a:latin typeface="Times New Roman" pitchFamily="18" charset="0"/>
                        <a:cs typeface="Times New Roman" pitchFamily="18" charset="0"/>
                      </a:endParaRPr>
                    </a:p>
                  </a:txBody>
                  <a:tcPr marL="0" marR="0" marT="94371" marB="0">
                    <a:solidFill>
                      <a:schemeClr val="accent1">
                        <a:lumMod val="40000"/>
                        <a:lumOff val="6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214,05</a:t>
                      </a:r>
                      <a:endParaRPr sz="1000">
                        <a:latin typeface="Times New Roman" pitchFamily="18" charset="0"/>
                        <a:cs typeface="Times New Roman" pitchFamily="18" charset="0"/>
                      </a:endParaRPr>
                    </a:p>
                  </a:txBody>
                  <a:tcPr marL="0" marR="0" marT="84992" marB="0">
                    <a:solidFill>
                      <a:schemeClr val="accent1">
                        <a:lumMod val="40000"/>
                        <a:lumOff val="60000"/>
                      </a:schemeClr>
                    </a:soli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На государственную регистрацию актов гражданского</a:t>
                      </a:r>
                      <a:r>
                        <a:rPr lang="ru-RU" sz="1000" baseline="0" dirty="0" smtClean="0">
                          <a:latin typeface="Times New Roman" pitchFamily="18" charset="0"/>
                          <a:cs typeface="Times New Roman" pitchFamily="18" charset="0"/>
                        </a:rPr>
                        <a:t> состояния</a:t>
                      </a:r>
                      <a:endParaRPr sz="1000">
                        <a:latin typeface="Times New Roman" pitchFamily="18" charset="0"/>
                        <a:cs typeface="Times New Roman" pitchFamily="18" charset="0"/>
                      </a:endParaRPr>
                    </a:p>
                  </a:txBody>
                  <a:tcPr marL="0" marR="0" marT="84992" marB="0">
                    <a:solidFill>
                      <a:schemeClr val="accent1">
                        <a:lumMod val="20000"/>
                        <a:lumOff val="8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1 046,39</a:t>
                      </a:r>
                      <a:endParaRPr sz="1000">
                        <a:latin typeface="Times New Roman" pitchFamily="18" charset="0"/>
                        <a:cs typeface="Times New Roman" pitchFamily="18" charset="0"/>
                      </a:endParaRPr>
                    </a:p>
                  </a:txBody>
                  <a:tcPr marL="0" marR="0" marT="94371" marB="0">
                    <a:solidFill>
                      <a:schemeClr val="accent1">
                        <a:lumMod val="20000"/>
                        <a:lumOff val="8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1 046,39</a:t>
                      </a:r>
                      <a:endParaRPr sz="1000">
                        <a:latin typeface="Times New Roman" pitchFamily="18" charset="0"/>
                        <a:cs typeface="Times New Roman" pitchFamily="18" charset="0"/>
                      </a:endParaRPr>
                    </a:p>
                  </a:txBody>
                  <a:tcPr marL="0" marR="0" marT="84992" marB="0">
                    <a:solidFill>
                      <a:schemeClr val="accent1">
                        <a:lumMod val="20000"/>
                        <a:lumOff val="80000"/>
                      </a:schemeClr>
                    </a:soli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Единая</a:t>
                      </a:r>
                      <a:r>
                        <a:rPr lang="ru-RU" sz="1000" baseline="0" dirty="0" smtClean="0">
                          <a:latin typeface="Times New Roman" pitchFamily="18" charset="0"/>
                          <a:cs typeface="Times New Roman" pitchFamily="18" charset="0"/>
                        </a:rPr>
                        <a:t> субвенция бюджетам муниципальных районов из бюджета субъекта Российской Федерации</a:t>
                      </a:r>
                      <a:endParaRPr sz="1000">
                        <a:latin typeface="Times New Roman" pitchFamily="18" charset="0"/>
                        <a:cs typeface="Times New Roman" pitchFamily="18" charset="0"/>
                      </a:endParaRPr>
                    </a:p>
                  </a:txBody>
                  <a:tcPr marL="0" marR="0" marT="84992" marB="0">
                    <a:solidFill>
                      <a:schemeClr val="accent1">
                        <a:lumMod val="40000"/>
                        <a:lumOff val="6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1 983,42</a:t>
                      </a:r>
                      <a:endParaRPr sz="1000">
                        <a:latin typeface="Times New Roman" pitchFamily="18" charset="0"/>
                        <a:cs typeface="Times New Roman" pitchFamily="18" charset="0"/>
                      </a:endParaRPr>
                    </a:p>
                  </a:txBody>
                  <a:tcPr marL="0" marR="0" marT="94371" marB="0">
                    <a:solidFill>
                      <a:schemeClr val="accent1">
                        <a:lumMod val="40000"/>
                        <a:lumOff val="6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1 983,42</a:t>
                      </a:r>
                      <a:endParaRPr sz="1000">
                        <a:latin typeface="Times New Roman" pitchFamily="18" charset="0"/>
                        <a:cs typeface="Times New Roman" pitchFamily="18" charset="0"/>
                      </a:endParaRPr>
                    </a:p>
                  </a:txBody>
                  <a:tcPr marL="0" marR="0" marT="84992" marB="0">
                    <a:solidFill>
                      <a:schemeClr val="accent1">
                        <a:lumMod val="40000"/>
                        <a:lumOff val="60000"/>
                      </a:schemeClr>
                    </a:solidFill>
                  </a:tcPr>
                </a:tc>
              </a:tr>
              <a:tr h="338409">
                <a:tc>
                  <a:txBody>
                    <a:bodyPr/>
                    <a:lstStyle/>
                    <a:p>
                      <a:pPr marL="28575">
                        <a:lnSpc>
                          <a:spcPct val="100000"/>
                        </a:lnSpc>
                        <a:spcBef>
                          <a:spcPts val="725"/>
                        </a:spcBef>
                      </a:pPr>
                      <a:r>
                        <a:rPr lang="ru-RU" sz="1000" dirty="0" smtClean="0">
                          <a:latin typeface="Times New Roman" pitchFamily="18" charset="0"/>
                          <a:cs typeface="Times New Roman" pitchFamily="18" charset="0"/>
                        </a:rPr>
                        <a:t>Прочие субвенции бюджетам муниципальных районов</a:t>
                      </a:r>
                      <a:endParaRPr sz="1000">
                        <a:latin typeface="Times New Roman" pitchFamily="18" charset="0"/>
                        <a:cs typeface="Times New Roman" pitchFamily="18" charset="0"/>
                      </a:endParaRPr>
                    </a:p>
                  </a:txBody>
                  <a:tcPr marL="0" marR="0" marT="84992" marB="0">
                    <a:solidFill>
                      <a:schemeClr val="accent1">
                        <a:lumMod val="20000"/>
                        <a:lumOff val="80000"/>
                      </a:schemeClr>
                    </a:solidFill>
                  </a:tcPr>
                </a:tc>
                <a:tc>
                  <a:txBody>
                    <a:bodyPr/>
                    <a:lstStyle/>
                    <a:p>
                      <a:pPr marR="50165" algn="ctr">
                        <a:lnSpc>
                          <a:spcPct val="100000"/>
                        </a:lnSpc>
                        <a:spcBef>
                          <a:spcPts val="805"/>
                        </a:spcBef>
                      </a:pPr>
                      <a:r>
                        <a:rPr lang="ru-RU" sz="1000" dirty="0" smtClean="0">
                          <a:latin typeface="Times New Roman" pitchFamily="18" charset="0"/>
                          <a:cs typeface="Times New Roman" pitchFamily="18" charset="0"/>
                        </a:rPr>
                        <a:t>204,17</a:t>
                      </a:r>
                      <a:endParaRPr sz="1000">
                        <a:latin typeface="Times New Roman" pitchFamily="18" charset="0"/>
                        <a:cs typeface="Times New Roman" pitchFamily="18" charset="0"/>
                      </a:endParaRPr>
                    </a:p>
                  </a:txBody>
                  <a:tcPr marL="0" marR="0" marT="94371" marB="0">
                    <a:solidFill>
                      <a:schemeClr val="accent1">
                        <a:lumMod val="20000"/>
                        <a:lumOff val="80000"/>
                      </a:schemeClr>
                    </a:solidFill>
                  </a:tcPr>
                </a:tc>
                <a:tc>
                  <a:txBody>
                    <a:bodyPr/>
                    <a:lstStyle/>
                    <a:p>
                      <a:pPr algn="ctr">
                        <a:lnSpc>
                          <a:spcPct val="100000"/>
                        </a:lnSpc>
                        <a:spcBef>
                          <a:spcPts val="725"/>
                        </a:spcBef>
                      </a:pPr>
                      <a:r>
                        <a:rPr lang="ru-RU" sz="1000" dirty="0" smtClean="0">
                          <a:latin typeface="Times New Roman" pitchFamily="18" charset="0"/>
                          <a:cs typeface="Times New Roman" pitchFamily="18" charset="0"/>
                        </a:rPr>
                        <a:t>204,17</a:t>
                      </a:r>
                      <a:endParaRPr sz="1000">
                        <a:latin typeface="Times New Roman" pitchFamily="18" charset="0"/>
                        <a:cs typeface="Times New Roman" pitchFamily="18" charset="0"/>
                      </a:endParaRPr>
                    </a:p>
                  </a:txBody>
                  <a:tcPr marL="0" marR="0" marT="84992" marB="0">
                    <a:solidFill>
                      <a:schemeClr val="accent1">
                        <a:lumMod val="20000"/>
                        <a:lumOff val="80000"/>
                      </a:schemeClr>
                    </a:solidFill>
                  </a:tcPr>
                </a:tc>
              </a:tr>
              <a:tr h="338409">
                <a:tc>
                  <a:txBody>
                    <a:bodyPr/>
                    <a:lstStyle/>
                    <a:p>
                      <a:pPr marL="28575">
                        <a:lnSpc>
                          <a:spcPct val="100000"/>
                        </a:lnSpc>
                        <a:spcBef>
                          <a:spcPts val="725"/>
                        </a:spcBef>
                      </a:pPr>
                      <a:r>
                        <a:rPr sz="1000" b="1" spc="-130" dirty="0">
                          <a:latin typeface="Times New Roman" pitchFamily="18" charset="0"/>
                          <a:cs typeface="Times New Roman" pitchFamily="18" charset="0"/>
                        </a:rPr>
                        <a:t>Иные</a:t>
                      </a:r>
                      <a:r>
                        <a:rPr sz="1000" b="1" spc="-70" dirty="0">
                          <a:latin typeface="Times New Roman" pitchFamily="18" charset="0"/>
                          <a:cs typeface="Times New Roman" pitchFamily="18" charset="0"/>
                        </a:rPr>
                        <a:t> </a:t>
                      </a:r>
                      <a:r>
                        <a:rPr sz="1000" b="1" spc="-130" dirty="0">
                          <a:latin typeface="Times New Roman" pitchFamily="18" charset="0"/>
                          <a:cs typeface="Times New Roman" pitchFamily="18" charset="0"/>
                        </a:rPr>
                        <a:t>межбюджетные</a:t>
                      </a:r>
                      <a:r>
                        <a:rPr sz="1000" b="1" spc="-80" dirty="0">
                          <a:latin typeface="Times New Roman" pitchFamily="18" charset="0"/>
                          <a:cs typeface="Times New Roman" pitchFamily="18" charset="0"/>
                        </a:rPr>
                        <a:t> </a:t>
                      </a:r>
                      <a:r>
                        <a:rPr sz="1000" b="1" spc="-125" dirty="0">
                          <a:latin typeface="Times New Roman" pitchFamily="18" charset="0"/>
                          <a:cs typeface="Times New Roman" pitchFamily="18" charset="0"/>
                        </a:rPr>
                        <a:t>трансферты</a:t>
                      </a:r>
                      <a:endParaRPr sz="1000">
                        <a:latin typeface="Times New Roman" pitchFamily="18" charset="0"/>
                        <a:cs typeface="Times New Roman" pitchFamily="18" charset="0"/>
                      </a:endParaRPr>
                    </a:p>
                  </a:txBody>
                  <a:tcPr marL="0" marR="0" marT="84992" marB="0">
                    <a:solidFill>
                      <a:srgbClr val="B8DF8B"/>
                    </a:solidFill>
                  </a:tcPr>
                </a:tc>
                <a:tc>
                  <a:txBody>
                    <a:bodyPr/>
                    <a:lstStyle/>
                    <a:p>
                      <a:pPr marR="50165" algn="ctr">
                        <a:lnSpc>
                          <a:spcPct val="100000"/>
                        </a:lnSpc>
                        <a:spcBef>
                          <a:spcPts val="805"/>
                        </a:spcBef>
                      </a:pPr>
                      <a:r>
                        <a:rPr sz="1000" b="1" spc="-5" smtClean="0">
                          <a:latin typeface="Times New Roman" pitchFamily="18" charset="0"/>
                          <a:cs typeface="Times New Roman" pitchFamily="18" charset="0"/>
                        </a:rPr>
                        <a:t>1</a:t>
                      </a:r>
                      <a:r>
                        <a:rPr lang="ru-RU" sz="1000" b="1" spc="-5" dirty="0" smtClean="0">
                          <a:latin typeface="Times New Roman" pitchFamily="18" charset="0"/>
                          <a:cs typeface="Times New Roman" pitchFamily="18" charset="0"/>
                        </a:rPr>
                        <a:t>2</a:t>
                      </a:r>
                      <a:r>
                        <a:rPr lang="ru-RU" sz="1000" b="1" spc="-5" baseline="0" dirty="0" smtClean="0">
                          <a:latin typeface="Times New Roman" pitchFamily="18" charset="0"/>
                          <a:cs typeface="Times New Roman" pitchFamily="18" charset="0"/>
                        </a:rPr>
                        <a:t> 154,38</a:t>
                      </a:r>
                      <a:endParaRPr sz="1000">
                        <a:latin typeface="Times New Roman" pitchFamily="18" charset="0"/>
                        <a:cs typeface="Times New Roman" pitchFamily="18" charset="0"/>
                      </a:endParaRPr>
                    </a:p>
                  </a:txBody>
                  <a:tcPr marL="0" marR="0" marT="94371" marB="0">
                    <a:solidFill>
                      <a:srgbClr val="B8DF8B"/>
                    </a:solidFill>
                  </a:tcPr>
                </a:tc>
                <a:tc>
                  <a:txBody>
                    <a:bodyPr/>
                    <a:lstStyle/>
                    <a:p>
                      <a:pPr algn="ctr">
                        <a:lnSpc>
                          <a:spcPct val="100000"/>
                        </a:lnSpc>
                        <a:spcBef>
                          <a:spcPts val="725"/>
                        </a:spcBef>
                      </a:pPr>
                      <a:r>
                        <a:rPr sz="1000" b="1" spc="-5" smtClean="0">
                          <a:latin typeface="Times New Roman" pitchFamily="18" charset="0"/>
                          <a:cs typeface="Times New Roman" pitchFamily="18" charset="0"/>
                        </a:rPr>
                        <a:t>1</a:t>
                      </a:r>
                      <a:r>
                        <a:rPr lang="ru-RU" sz="1000" b="1" spc="-5" dirty="0" smtClean="0">
                          <a:latin typeface="Times New Roman" pitchFamily="18" charset="0"/>
                          <a:cs typeface="Times New Roman" pitchFamily="18" charset="0"/>
                        </a:rPr>
                        <a:t>1</a:t>
                      </a:r>
                      <a:r>
                        <a:rPr lang="ru-RU" sz="1000" b="1" spc="-5" baseline="0" dirty="0" smtClean="0">
                          <a:latin typeface="Times New Roman" pitchFamily="18" charset="0"/>
                          <a:cs typeface="Times New Roman" pitchFamily="18" charset="0"/>
                        </a:rPr>
                        <a:t> 734,95</a:t>
                      </a:r>
                      <a:endParaRPr sz="1000">
                        <a:latin typeface="Times New Roman" pitchFamily="18" charset="0"/>
                        <a:cs typeface="Times New Roman" pitchFamily="18" charset="0"/>
                      </a:endParaRPr>
                    </a:p>
                  </a:txBody>
                  <a:tcPr marL="0" marR="0" marT="84992" marB="0">
                    <a:solidFill>
                      <a:srgbClr val="B8DF8B"/>
                    </a:solidFill>
                  </a:tcPr>
                </a:tc>
              </a:tr>
              <a:tr h="447389">
                <a:tc>
                  <a:txBody>
                    <a:bodyPr/>
                    <a:lstStyle/>
                    <a:p>
                      <a:pPr marL="28575" marR="106680">
                        <a:lnSpc>
                          <a:spcPct val="114999"/>
                        </a:lnSpc>
                        <a:spcBef>
                          <a:spcPts val="105"/>
                        </a:spcBef>
                      </a:pPr>
                      <a:r>
                        <a:rPr sz="1000" spc="-10">
                          <a:latin typeface="Times New Roman" pitchFamily="18" charset="0"/>
                          <a:cs typeface="Times New Roman" pitchFamily="18" charset="0"/>
                        </a:rPr>
                        <a:t>на </a:t>
                      </a:r>
                      <a:r>
                        <a:rPr sz="1000" spc="-10" smtClean="0">
                          <a:latin typeface="Times New Roman" pitchFamily="18" charset="0"/>
                          <a:cs typeface="Times New Roman" pitchFamily="18" charset="0"/>
                        </a:rPr>
                        <a:t>о</a:t>
                      </a:r>
                      <a:r>
                        <a:rPr lang="ru-RU" sz="1000" spc="-10" dirty="0" err="1" smtClean="0">
                          <a:latin typeface="Times New Roman" pitchFamily="18" charset="0"/>
                          <a:cs typeface="Times New Roman" pitchFamily="18" charset="0"/>
                        </a:rPr>
                        <a:t>существление</a:t>
                      </a:r>
                      <a:r>
                        <a:rPr lang="ru-RU" sz="1000" spc="-10" baseline="0" dirty="0" smtClean="0">
                          <a:latin typeface="Times New Roman" pitchFamily="18" charset="0"/>
                          <a:cs typeface="Times New Roman" pitchFamily="18" charset="0"/>
                        </a:rPr>
                        <a:t>  части полномочий по решению вопросов местного значения в  соответствии с заключенными соглашениями</a:t>
                      </a:r>
                      <a:endParaRPr sz="1000" spc="-10">
                        <a:latin typeface="Times New Roman" pitchFamily="18" charset="0"/>
                        <a:cs typeface="Times New Roman" pitchFamily="18" charset="0"/>
                      </a:endParaRPr>
                    </a:p>
                  </a:txBody>
                  <a:tcPr marL="0" marR="0" marT="12309" marB="0"/>
                </a:tc>
                <a:tc>
                  <a:txBody>
                    <a:bodyPr/>
                    <a:lstStyle/>
                    <a:p>
                      <a:pPr>
                        <a:lnSpc>
                          <a:spcPct val="100000"/>
                        </a:lnSpc>
                      </a:pPr>
                      <a:endParaRPr sz="1500">
                        <a:latin typeface="Times New Roman" pitchFamily="18" charset="0"/>
                        <a:cs typeface="Times New Roman" pitchFamily="18" charset="0"/>
                      </a:endParaRPr>
                    </a:p>
                    <a:p>
                      <a:pPr marR="49530" algn="ctr">
                        <a:lnSpc>
                          <a:spcPct val="100000"/>
                        </a:lnSpc>
                      </a:pPr>
                      <a:r>
                        <a:rPr lang="ru-RU" sz="1000" dirty="0" smtClean="0">
                          <a:latin typeface="Times New Roman" pitchFamily="18" charset="0"/>
                          <a:cs typeface="Times New Roman" pitchFamily="18" charset="0"/>
                        </a:rPr>
                        <a:t>103,28</a:t>
                      </a:r>
                      <a:endParaRPr sz="1000">
                        <a:latin typeface="Times New Roman" pitchFamily="18" charset="0"/>
                        <a:cs typeface="Times New Roman" pitchFamily="18" charset="0"/>
                      </a:endParaRPr>
                    </a:p>
                  </a:txBody>
                  <a:tcPr marL="0" marR="0" marT="0" marB="0"/>
                </a:tc>
                <a:tc>
                  <a:txBody>
                    <a:bodyPr/>
                    <a:lstStyle/>
                    <a:p>
                      <a:pPr>
                        <a:lnSpc>
                          <a:spcPct val="100000"/>
                        </a:lnSpc>
                        <a:spcBef>
                          <a:spcPts val="35"/>
                        </a:spcBef>
                      </a:pPr>
                      <a:endParaRPr sz="1400">
                        <a:latin typeface="Times New Roman" pitchFamily="18" charset="0"/>
                        <a:cs typeface="Times New Roman" pitchFamily="18" charset="0"/>
                      </a:endParaRPr>
                    </a:p>
                    <a:p>
                      <a:pPr algn="ctr">
                        <a:lnSpc>
                          <a:spcPct val="100000"/>
                        </a:lnSpc>
                      </a:pPr>
                      <a:r>
                        <a:rPr lang="ru-RU" sz="1000" dirty="0" smtClean="0">
                          <a:latin typeface="Times New Roman" pitchFamily="18" charset="0"/>
                          <a:cs typeface="Times New Roman" pitchFamily="18" charset="0"/>
                        </a:rPr>
                        <a:t>103,28</a:t>
                      </a:r>
                      <a:endParaRPr sz="1000">
                        <a:latin typeface="Times New Roman" pitchFamily="18" charset="0"/>
                        <a:cs typeface="Times New Roman" pitchFamily="18" charset="0"/>
                      </a:endParaRPr>
                    </a:p>
                  </a:txBody>
                  <a:tcPr marL="0" marR="0" marT="4103" marB="0"/>
                </a:tc>
              </a:tr>
              <a:tr h="594641">
                <a:tc>
                  <a:txBody>
                    <a:bodyPr/>
                    <a:lstStyle/>
                    <a:p>
                      <a:pPr marL="28575" marR="448945">
                        <a:lnSpc>
                          <a:spcPct val="114999"/>
                        </a:lnSpc>
                        <a:spcBef>
                          <a:spcPts val="105"/>
                        </a:spcBef>
                      </a:pPr>
                      <a:r>
                        <a:rPr sz="1000" spc="-10" dirty="0">
                          <a:latin typeface="Times New Roman" pitchFamily="18" charset="0"/>
                          <a:cs typeface="Times New Roman" pitchFamily="18" charset="0"/>
                        </a:rPr>
                        <a:t>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sz="1000" spc="-10">
                        <a:latin typeface="Times New Roman" pitchFamily="18" charset="0"/>
                        <a:cs typeface="Times New Roman" pitchFamily="18" charset="0"/>
                      </a:endParaRPr>
                    </a:p>
                  </a:txBody>
                  <a:tcPr marL="0" marR="0" marT="12309" marB="0">
                    <a:solidFill>
                      <a:schemeClr val="tx2">
                        <a:lumMod val="20000"/>
                        <a:lumOff val="80000"/>
                      </a:schemeClr>
                    </a:solidFill>
                  </a:tcPr>
                </a:tc>
                <a:tc>
                  <a:txBody>
                    <a:bodyPr/>
                    <a:lstStyle/>
                    <a:p>
                      <a:pPr>
                        <a:lnSpc>
                          <a:spcPct val="100000"/>
                        </a:lnSpc>
                      </a:pPr>
                      <a:endParaRPr sz="1500" spc="-10">
                        <a:latin typeface="Times New Roman" pitchFamily="18" charset="0"/>
                        <a:cs typeface="Times New Roman" pitchFamily="18" charset="0"/>
                      </a:endParaRPr>
                    </a:p>
                    <a:p>
                      <a:pPr marR="49530" algn="ctr">
                        <a:lnSpc>
                          <a:spcPct val="100000"/>
                        </a:lnSpc>
                      </a:pPr>
                      <a:r>
                        <a:rPr lang="ru-RU" sz="1000" spc="-10" dirty="0" smtClean="0">
                          <a:latin typeface="Times New Roman" pitchFamily="18" charset="0"/>
                          <a:cs typeface="Times New Roman" pitchFamily="18" charset="0"/>
                        </a:rPr>
                        <a:t>12</a:t>
                      </a:r>
                      <a:r>
                        <a:rPr lang="ru-RU" sz="1000" spc="-10" baseline="0" dirty="0" smtClean="0">
                          <a:latin typeface="Times New Roman" pitchFamily="18" charset="0"/>
                          <a:cs typeface="Times New Roman" pitchFamily="18" charset="0"/>
                        </a:rPr>
                        <a:t> 051,0</a:t>
                      </a:r>
                      <a:endParaRPr sz="1000" spc="-10">
                        <a:latin typeface="Times New Roman" pitchFamily="18" charset="0"/>
                        <a:cs typeface="Times New Roman" pitchFamily="18" charset="0"/>
                      </a:endParaRPr>
                    </a:p>
                  </a:txBody>
                  <a:tcPr marL="0" marR="0" marT="0" marB="0">
                    <a:solidFill>
                      <a:schemeClr val="tx2">
                        <a:lumMod val="20000"/>
                        <a:lumOff val="80000"/>
                      </a:schemeClr>
                    </a:solidFill>
                  </a:tcPr>
                </a:tc>
                <a:tc>
                  <a:txBody>
                    <a:bodyPr/>
                    <a:lstStyle/>
                    <a:p>
                      <a:pPr>
                        <a:lnSpc>
                          <a:spcPct val="100000"/>
                        </a:lnSpc>
                        <a:spcBef>
                          <a:spcPts val="40"/>
                        </a:spcBef>
                      </a:pPr>
                      <a:endParaRPr sz="1400" spc="-10">
                        <a:latin typeface="Times New Roman" pitchFamily="18" charset="0"/>
                        <a:cs typeface="Times New Roman" pitchFamily="18" charset="0"/>
                      </a:endParaRPr>
                    </a:p>
                    <a:p>
                      <a:pPr algn="ctr">
                        <a:lnSpc>
                          <a:spcPct val="100000"/>
                        </a:lnSpc>
                      </a:pPr>
                      <a:r>
                        <a:rPr lang="ru-RU" sz="1000" spc="-10" dirty="0" smtClean="0">
                          <a:latin typeface="Times New Roman" pitchFamily="18" charset="0"/>
                          <a:cs typeface="Times New Roman" pitchFamily="18" charset="0"/>
                        </a:rPr>
                        <a:t>11</a:t>
                      </a:r>
                      <a:r>
                        <a:rPr lang="ru-RU" sz="1000" spc="-10" baseline="0" dirty="0" smtClean="0">
                          <a:latin typeface="Times New Roman" pitchFamily="18" charset="0"/>
                          <a:cs typeface="Times New Roman" pitchFamily="18" charset="0"/>
                        </a:rPr>
                        <a:t> 631,7</a:t>
                      </a:r>
                      <a:endParaRPr sz="1000" spc="-10">
                        <a:latin typeface="Times New Roman" pitchFamily="18" charset="0"/>
                        <a:cs typeface="Times New Roman" pitchFamily="18" charset="0"/>
                      </a:endParaRPr>
                    </a:p>
                  </a:txBody>
                  <a:tcPr marL="0" marR="0" marT="4689" marB="0">
                    <a:solidFill>
                      <a:schemeClr val="tx2">
                        <a:lumMod val="20000"/>
                        <a:lumOff val="80000"/>
                      </a:scheme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516" y="214283"/>
            <a:ext cx="5292090" cy="320601"/>
          </a:xfrm>
          <a:prstGeom prst="rect">
            <a:avLst/>
          </a:prstGeom>
        </p:spPr>
        <p:txBody>
          <a:bodyPr vert="horz" wrap="square" lIns="0" tIns="12700" rIns="0" bIns="0" rtlCol="0">
            <a:spAutoFit/>
          </a:bodyPr>
          <a:lstStyle/>
          <a:p>
            <a:pPr marL="1814195" marR="5080" indent="-1403985" algn="ctr">
              <a:lnSpc>
                <a:spcPct val="100000"/>
              </a:lnSpc>
            </a:pPr>
            <a:r>
              <a:rPr lang="ru-RU" sz="2000" b="1" spc="-10" dirty="0" smtClean="0">
                <a:solidFill>
                  <a:srgbClr val="1F3863"/>
                </a:solidFill>
                <a:latin typeface="Times New Roman" pitchFamily="18" charset="0"/>
                <a:cs typeface="Times New Roman" pitchFamily="18" charset="0"/>
              </a:rPr>
              <a:t>Доходы бюджета ЯМР</a:t>
            </a:r>
            <a:endParaRPr sz="2000">
              <a:latin typeface="Times New Roman" pitchFamily="18" charset="0"/>
              <a:cs typeface="Times New Roman" pitchFamily="18" charset="0"/>
            </a:endParaRPr>
          </a:p>
        </p:txBody>
      </p:sp>
      <p:sp>
        <p:nvSpPr>
          <p:cNvPr id="27" name="object 27"/>
          <p:cNvSpPr/>
          <p:nvPr/>
        </p:nvSpPr>
        <p:spPr>
          <a:xfrm>
            <a:off x="493776" y="3200400"/>
            <a:ext cx="5849620" cy="0"/>
          </a:xfrm>
          <a:custGeom>
            <a:avLst/>
            <a:gdLst/>
            <a:ahLst/>
            <a:cxnLst/>
            <a:rect l="l" t="t" r="r" b="b"/>
            <a:pathLst>
              <a:path w="5849620">
                <a:moveTo>
                  <a:pt x="0" y="0"/>
                </a:moveTo>
                <a:lnTo>
                  <a:pt x="5849112" y="0"/>
                </a:lnTo>
              </a:path>
            </a:pathLst>
          </a:custGeom>
          <a:ln w="9144">
            <a:solidFill>
              <a:srgbClr val="F1F1F1"/>
            </a:solidFill>
          </a:ln>
        </p:spPr>
        <p:txBody>
          <a:bodyPr wrap="square" lIns="0" tIns="0" rIns="0" bIns="0" rtlCol="0"/>
          <a:lstStyle/>
          <a:p>
            <a:endParaRPr/>
          </a:p>
        </p:txBody>
      </p:sp>
      <p:sp>
        <p:nvSpPr>
          <p:cNvPr id="54" name="object 54"/>
          <p:cNvSpPr txBox="1"/>
          <p:nvPr/>
        </p:nvSpPr>
        <p:spPr>
          <a:xfrm>
            <a:off x="1821561" y="1774873"/>
            <a:ext cx="2271395" cy="557076"/>
          </a:xfrm>
          <a:prstGeom prst="rect">
            <a:avLst/>
          </a:prstGeom>
        </p:spPr>
        <p:txBody>
          <a:bodyPr vert="horz" wrap="square" lIns="0" tIns="18415" rIns="0" bIns="0" rtlCol="0">
            <a:spAutoFit/>
          </a:bodyPr>
          <a:lstStyle/>
          <a:p>
            <a:pPr marL="12700" marR="123189">
              <a:lnSpc>
                <a:spcPct val="142600"/>
              </a:lnSpc>
              <a:spcBef>
                <a:spcPts val="145"/>
              </a:spcBef>
            </a:pPr>
            <a:r>
              <a:rPr sz="1200" spc="-10" smtClean="0">
                <a:solidFill>
                  <a:srgbClr val="404040"/>
                </a:solidFill>
                <a:latin typeface="Calibri"/>
                <a:cs typeface="Calibri"/>
              </a:rPr>
              <a:t> </a:t>
            </a:r>
            <a:r>
              <a:rPr sz="1200" spc="-5" smtClean="0">
                <a:solidFill>
                  <a:srgbClr val="404040"/>
                </a:solidFill>
                <a:latin typeface="Calibri"/>
                <a:cs typeface="Calibri"/>
              </a:rPr>
              <a:t> </a:t>
            </a:r>
            <a:r>
              <a:rPr sz="1200" spc="-10" smtClean="0">
                <a:solidFill>
                  <a:srgbClr val="404040"/>
                </a:solidFill>
                <a:latin typeface="Calibri"/>
                <a:cs typeface="Calibri"/>
              </a:rPr>
              <a:t> </a:t>
            </a:r>
            <a:r>
              <a:rPr sz="1200" spc="-5" smtClean="0">
                <a:solidFill>
                  <a:srgbClr val="404040"/>
                </a:solidFill>
                <a:latin typeface="Calibri"/>
                <a:cs typeface="Calibri"/>
              </a:rPr>
              <a:t> </a:t>
            </a:r>
            <a:endParaRPr sz="1200">
              <a:latin typeface="Calibri"/>
              <a:cs typeface="Calibri"/>
            </a:endParaRPr>
          </a:p>
          <a:p>
            <a:pPr marL="12700">
              <a:lnSpc>
                <a:spcPct val="100000"/>
              </a:lnSpc>
              <a:spcBef>
                <a:spcPts val="670"/>
              </a:spcBef>
            </a:pPr>
            <a:endParaRPr sz="1200">
              <a:latin typeface="Calibri"/>
              <a:cs typeface="Calibri"/>
            </a:endParaRPr>
          </a:p>
        </p:txBody>
      </p:sp>
      <p:pic>
        <p:nvPicPr>
          <p:cNvPr id="59" name="object 59"/>
          <p:cNvPicPr/>
          <p:nvPr/>
        </p:nvPicPr>
        <p:blipFill>
          <a:blip r:embed="rId2" cstate="print"/>
          <a:stretch>
            <a:fillRect/>
          </a:stretch>
        </p:blipFill>
        <p:spPr>
          <a:xfrm>
            <a:off x="516686" y="785787"/>
            <a:ext cx="646065" cy="785818"/>
          </a:xfrm>
          <a:prstGeom prst="rect">
            <a:avLst/>
          </a:prstGeom>
        </p:spPr>
      </p:pic>
      <p:sp>
        <p:nvSpPr>
          <p:cNvPr id="64" name="object 64"/>
          <p:cNvSpPr txBox="1"/>
          <p:nvPr/>
        </p:nvSpPr>
        <p:spPr>
          <a:xfrm>
            <a:off x="5655691" y="642910"/>
            <a:ext cx="70929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3A3838"/>
                </a:solidFill>
                <a:latin typeface="Calibri"/>
                <a:cs typeface="Calibri"/>
              </a:rPr>
              <a:t>(тыс.руб.):</a:t>
            </a:r>
            <a:endParaRPr sz="1200">
              <a:latin typeface="Calibri"/>
              <a:cs typeface="Calibri"/>
            </a:endParaRPr>
          </a:p>
        </p:txBody>
      </p:sp>
      <p:graphicFrame>
        <p:nvGraphicFramePr>
          <p:cNvPr id="66" name="object 66"/>
          <p:cNvGraphicFramePr>
            <a:graphicFrameLocks noGrp="1"/>
          </p:cNvGraphicFramePr>
          <p:nvPr/>
        </p:nvGraphicFramePr>
        <p:xfrm>
          <a:off x="642917" y="928661"/>
          <a:ext cx="6143670" cy="8212930"/>
        </p:xfrm>
        <a:graphic>
          <a:graphicData uri="http://schemas.openxmlformats.org/drawingml/2006/table">
            <a:tbl>
              <a:tblPr firstRow="1" bandRow="1">
                <a:tableStyleId>{2D5ABB26-0587-4C30-8999-92F81FD0307C}</a:tableStyleId>
              </a:tblPr>
              <a:tblGrid>
                <a:gridCol w="2416049"/>
                <a:gridCol w="897390"/>
                <a:gridCol w="897390"/>
                <a:gridCol w="552240"/>
                <a:gridCol w="1380601"/>
              </a:tblGrid>
              <a:tr h="793062">
                <a:tc>
                  <a:txBody>
                    <a:bodyPr/>
                    <a:lstStyle/>
                    <a:p>
                      <a:pPr>
                        <a:lnSpc>
                          <a:spcPct val="100000"/>
                        </a:lnSpc>
                      </a:pPr>
                      <a:endParaRPr sz="1000">
                        <a:latin typeface="Times New Roman"/>
                        <a:cs typeface="Times New Roman"/>
                      </a:endParaRPr>
                    </a:p>
                  </a:txBody>
                  <a:tcPr marL="0" marR="0" marT="0" marB="0"/>
                </a:tc>
                <a:tc>
                  <a:txBody>
                    <a:bodyPr/>
                    <a:lstStyle/>
                    <a:p>
                      <a:pPr marL="328295">
                        <a:lnSpc>
                          <a:spcPts val="1255"/>
                        </a:lnSpc>
                      </a:pPr>
                      <a:r>
                        <a:rPr sz="1200" b="1" spc="-10" baseline="0" smtClean="0">
                          <a:latin typeface="Times New Roman" pitchFamily="18" charset="0"/>
                          <a:cs typeface="Times New Roman" pitchFamily="18" charset="0"/>
                        </a:rPr>
                        <a:t>202</a:t>
                      </a:r>
                      <a:r>
                        <a:rPr lang="ru-RU" sz="1200" b="1" spc="-10" baseline="0" dirty="0" smtClean="0">
                          <a:latin typeface="Times New Roman" pitchFamily="18" charset="0"/>
                          <a:cs typeface="Times New Roman" pitchFamily="18" charset="0"/>
                        </a:rPr>
                        <a:t>1</a:t>
                      </a:r>
                      <a:endParaRPr sz="1200" b="1" spc="-10" baseline="0">
                        <a:latin typeface="Times New Roman" pitchFamily="18" charset="0"/>
                        <a:cs typeface="Times New Roman" pitchFamily="18" charset="0"/>
                      </a:endParaRPr>
                    </a:p>
                    <a:p>
                      <a:pPr marL="328295">
                        <a:lnSpc>
                          <a:spcPct val="100000"/>
                        </a:lnSpc>
                        <a:spcBef>
                          <a:spcPts val="190"/>
                        </a:spcBef>
                      </a:pPr>
                      <a:r>
                        <a:rPr sz="1200" b="1" spc="-10" baseline="0" dirty="0">
                          <a:latin typeface="Times New Roman" pitchFamily="18" charset="0"/>
                          <a:cs typeface="Times New Roman" pitchFamily="18" charset="0"/>
                        </a:rPr>
                        <a:t>план</a:t>
                      </a:r>
                      <a:endParaRPr sz="1200" b="1" spc="-10" baseline="0">
                        <a:latin typeface="Times New Roman" pitchFamily="18" charset="0"/>
                        <a:cs typeface="Times New Roman" pitchFamily="18" charset="0"/>
                      </a:endParaRPr>
                    </a:p>
                  </a:txBody>
                  <a:tcPr marL="0" marR="0" marT="0" marB="0"/>
                </a:tc>
                <a:tc>
                  <a:txBody>
                    <a:bodyPr/>
                    <a:lstStyle/>
                    <a:p>
                      <a:pPr marL="265430">
                        <a:lnSpc>
                          <a:spcPts val="1255"/>
                        </a:lnSpc>
                      </a:pPr>
                      <a:r>
                        <a:rPr sz="1200" b="1" spc="-10" baseline="0" smtClean="0">
                          <a:latin typeface="Times New Roman" pitchFamily="18" charset="0"/>
                          <a:cs typeface="Times New Roman" pitchFamily="18" charset="0"/>
                        </a:rPr>
                        <a:t>202</a:t>
                      </a:r>
                      <a:r>
                        <a:rPr lang="ru-RU" sz="1200" b="1" spc="-10" baseline="0" dirty="0" smtClean="0">
                          <a:latin typeface="Times New Roman" pitchFamily="18" charset="0"/>
                          <a:cs typeface="Times New Roman" pitchFamily="18" charset="0"/>
                        </a:rPr>
                        <a:t>1</a:t>
                      </a:r>
                      <a:endParaRPr sz="1200" b="1" spc="-10" baseline="0">
                        <a:latin typeface="Times New Roman" pitchFamily="18" charset="0"/>
                        <a:cs typeface="Times New Roman" pitchFamily="18" charset="0"/>
                      </a:endParaRPr>
                    </a:p>
                    <a:p>
                      <a:pPr marL="265430">
                        <a:lnSpc>
                          <a:spcPct val="100000"/>
                        </a:lnSpc>
                        <a:spcBef>
                          <a:spcPts val="190"/>
                        </a:spcBef>
                      </a:pPr>
                      <a:r>
                        <a:rPr sz="1200" b="1" spc="-10" baseline="0" dirty="0">
                          <a:latin typeface="Times New Roman" pitchFamily="18" charset="0"/>
                          <a:cs typeface="Times New Roman" pitchFamily="18" charset="0"/>
                        </a:rPr>
                        <a:t>Факт</a:t>
                      </a:r>
                      <a:endParaRPr sz="1200" b="1" spc="-10" baseline="0">
                        <a:latin typeface="Times New Roman" pitchFamily="18" charset="0"/>
                        <a:cs typeface="Times New Roman" pitchFamily="18" charset="0"/>
                      </a:endParaRPr>
                    </a:p>
                  </a:txBody>
                  <a:tcPr marL="0" marR="0" marT="0" marB="0"/>
                </a:tc>
                <a:tc>
                  <a:txBody>
                    <a:bodyPr/>
                    <a:lstStyle/>
                    <a:p>
                      <a:pPr marL="265430">
                        <a:lnSpc>
                          <a:spcPct val="100000"/>
                        </a:lnSpc>
                        <a:spcBef>
                          <a:spcPts val="190"/>
                        </a:spcBef>
                      </a:pPr>
                      <a:r>
                        <a:rPr lang="ru-RU" sz="1200" b="1" spc="-10" baseline="0" dirty="0" smtClean="0">
                          <a:latin typeface="Times New Roman" pitchFamily="18" charset="0"/>
                          <a:cs typeface="Times New Roman" pitchFamily="18" charset="0"/>
                        </a:rPr>
                        <a:t>%</a:t>
                      </a:r>
                      <a:endParaRPr sz="1200" b="1" spc="-10" baseline="0">
                        <a:latin typeface="Times New Roman" pitchFamily="18" charset="0"/>
                        <a:cs typeface="Times New Roman" pitchFamily="18" charset="0"/>
                      </a:endParaRPr>
                    </a:p>
                  </a:txBody>
                  <a:tcPr marL="0" marR="0" marT="0" marB="0"/>
                </a:tc>
                <a:tc>
                  <a:txBody>
                    <a:bodyPr/>
                    <a:lstStyle/>
                    <a:p>
                      <a:pPr marL="265430" algn="ctr">
                        <a:lnSpc>
                          <a:spcPct val="100000"/>
                        </a:lnSpc>
                        <a:spcBef>
                          <a:spcPts val="190"/>
                        </a:spcBef>
                      </a:pPr>
                      <a:r>
                        <a:rPr lang="ru-RU" sz="1100" b="1" spc="-10" baseline="0" dirty="0" smtClean="0">
                          <a:latin typeface="Times New Roman" pitchFamily="18" charset="0"/>
                          <a:cs typeface="Times New Roman" pitchFamily="18" charset="0"/>
                        </a:rPr>
                        <a:t>Пояснение причин отклонения более чем на 5%</a:t>
                      </a:r>
                      <a:endParaRPr sz="1100" b="1" spc="-10" baseline="0">
                        <a:latin typeface="Times New Roman" pitchFamily="18" charset="0"/>
                        <a:cs typeface="Times New Roman" pitchFamily="18" charset="0"/>
                      </a:endParaRPr>
                    </a:p>
                  </a:txBody>
                  <a:tcPr marL="0" marR="0" marT="0" marB="0"/>
                </a:tc>
              </a:tr>
              <a:tr h="356112">
                <a:tc>
                  <a:txBody>
                    <a:bodyPr/>
                    <a:lstStyle/>
                    <a:p>
                      <a:pPr marL="63500">
                        <a:lnSpc>
                          <a:spcPct val="100000"/>
                        </a:lnSpc>
                        <a:spcBef>
                          <a:spcPts val="365"/>
                        </a:spcBef>
                      </a:pPr>
                      <a:r>
                        <a:rPr lang="ru-RU" sz="1000" b="1" spc="-10" dirty="0" smtClean="0">
                          <a:latin typeface="Times New Roman" pitchFamily="18" charset="0"/>
                          <a:cs typeface="Times New Roman" pitchFamily="18" charset="0"/>
                        </a:rPr>
                        <a:t>НАЛОГОВЫЕ</a:t>
                      </a:r>
                      <a:r>
                        <a:rPr lang="ru-RU" sz="1000" b="1" spc="-10" baseline="0" dirty="0" smtClean="0">
                          <a:latin typeface="Times New Roman" pitchFamily="18" charset="0"/>
                          <a:cs typeface="Times New Roman" pitchFamily="18" charset="0"/>
                        </a:rPr>
                        <a:t> И НЕНАЛОГОВЫЕ ДОХОДЫ,</a:t>
                      </a:r>
                      <a:r>
                        <a:rPr sz="1000" b="1" spc="-10" smtClean="0">
                          <a:latin typeface="Times New Roman" pitchFamily="18" charset="0"/>
                          <a:cs typeface="Times New Roman" pitchFamily="18" charset="0"/>
                        </a:rPr>
                        <a:t> </a:t>
                      </a:r>
                      <a:r>
                        <a:rPr sz="1000" b="1" spc="-10" dirty="0">
                          <a:latin typeface="Times New Roman" pitchFamily="18" charset="0"/>
                          <a:cs typeface="Times New Roman" pitchFamily="18" charset="0"/>
                        </a:rPr>
                        <a:t>ВСЕГО (тыс.руб.)</a:t>
                      </a:r>
                      <a:endParaRPr sz="1000" spc="-10">
                        <a:latin typeface="Times New Roman" pitchFamily="18" charset="0"/>
                        <a:cs typeface="Times New Roman" pitchFamily="18" charset="0"/>
                      </a:endParaRPr>
                    </a:p>
                  </a:txBody>
                  <a:tcPr marL="0" marR="0" marT="42789" marB="0">
                    <a:solidFill>
                      <a:srgbClr val="92D050"/>
                    </a:solidFill>
                  </a:tcPr>
                </a:tc>
                <a:tc>
                  <a:txBody>
                    <a:bodyPr/>
                    <a:lstStyle/>
                    <a:p>
                      <a:pPr marL="122555">
                        <a:lnSpc>
                          <a:spcPct val="100000"/>
                        </a:lnSpc>
                        <a:spcBef>
                          <a:spcPts val="455"/>
                        </a:spcBef>
                      </a:pPr>
                      <a:r>
                        <a:rPr lang="ru-RU" sz="1000" b="1" dirty="0" smtClean="0">
                          <a:latin typeface="Times New Roman" pitchFamily="18" charset="0"/>
                          <a:cs typeface="Times New Roman" pitchFamily="18" charset="0"/>
                        </a:rPr>
                        <a:t>  214</a:t>
                      </a:r>
                      <a:r>
                        <a:rPr lang="ru-RU" sz="1000" b="1" baseline="0" dirty="0" smtClean="0">
                          <a:latin typeface="Times New Roman" pitchFamily="18" charset="0"/>
                          <a:cs typeface="Times New Roman" pitchFamily="18" charset="0"/>
                        </a:rPr>
                        <a:t> 156,30</a:t>
                      </a:r>
                      <a:endParaRPr sz="1000">
                        <a:latin typeface="Times New Roman" pitchFamily="18" charset="0"/>
                        <a:cs typeface="Times New Roman" pitchFamily="18" charset="0"/>
                      </a:endParaRPr>
                    </a:p>
                  </a:txBody>
                  <a:tcPr marL="0" marR="0" marT="53340" marB="0">
                    <a:solidFill>
                      <a:srgbClr val="92D050"/>
                    </a:solidFill>
                  </a:tcPr>
                </a:tc>
                <a:tc>
                  <a:txBody>
                    <a:bodyPr/>
                    <a:lstStyle/>
                    <a:p>
                      <a:pPr marL="15240" algn="ctr">
                        <a:lnSpc>
                          <a:spcPct val="100000"/>
                        </a:lnSpc>
                        <a:spcBef>
                          <a:spcPts val="455"/>
                        </a:spcBef>
                      </a:pPr>
                      <a:r>
                        <a:rPr lang="ru-RU" sz="1000" b="1" dirty="0" smtClean="0">
                          <a:latin typeface="Times New Roman" pitchFamily="18" charset="0"/>
                          <a:cs typeface="Times New Roman" pitchFamily="18" charset="0"/>
                        </a:rPr>
                        <a:t>216</a:t>
                      </a:r>
                      <a:r>
                        <a:rPr lang="ru-RU" sz="1000" b="1" baseline="0" dirty="0" smtClean="0">
                          <a:latin typeface="Times New Roman" pitchFamily="18" charset="0"/>
                          <a:cs typeface="Times New Roman" pitchFamily="18" charset="0"/>
                        </a:rPr>
                        <a:t> 475,90</a:t>
                      </a:r>
                      <a:endParaRPr sz="1000">
                        <a:latin typeface="Times New Roman" pitchFamily="18" charset="0"/>
                        <a:cs typeface="Times New Roman" pitchFamily="18" charset="0"/>
                      </a:endParaRPr>
                    </a:p>
                  </a:txBody>
                  <a:tcPr marL="0" marR="0" marT="53340" marB="0">
                    <a:solidFill>
                      <a:srgbClr val="92D050"/>
                    </a:solidFill>
                  </a:tcPr>
                </a:tc>
                <a:tc>
                  <a:txBody>
                    <a:bodyPr/>
                    <a:lstStyle/>
                    <a:p>
                      <a:pPr marL="15240" algn="ctr">
                        <a:lnSpc>
                          <a:spcPct val="100000"/>
                        </a:lnSpc>
                        <a:spcBef>
                          <a:spcPts val="455"/>
                        </a:spcBef>
                      </a:pPr>
                      <a:r>
                        <a:rPr lang="ru-RU" sz="1000" b="1" dirty="0" smtClean="0">
                          <a:latin typeface="Times New Roman" pitchFamily="18" charset="0"/>
                          <a:cs typeface="Times New Roman" pitchFamily="18" charset="0"/>
                        </a:rPr>
                        <a:t>101,1</a:t>
                      </a:r>
                      <a:endParaRPr sz="1000" b="1">
                        <a:latin typeface="Times New Roman" pitchFamily="18" charset="0"/>
                        <a:cs typeface="Times New Roman" pitchFamily="18" charset="0"/>
                      </a:endParaRPr>
                    </a:p>
                  </a:txBody>
                  <a:tcPr marL="0" marR="0" marT="53340" marB="0">
                    <a:solidFill>
                      <a:srgbClr val="92D050"/>
                    </a:solidFill>
                  </a:tcPr>
                </a:tc>
                <a:tc>
                  <a:txBody>
                    <a:bodyPr/>
                    <a:lstStyle/>
                    <a:p>
                      <a:pPr marL="15240" algn="ctr">
                        <a:lnSpc>
                          <a:spcPct val="100000"/>
                        </a:lnSpc>
                        <a:spcBef>
                          <a:spcPts val="455"/>
                        </a:spcBef>
                      </a:pPr>
                      <a:endParaRPr sz="1000">
                        <a:latin typeface="Times New Roman" pitchFamily="18" charset="0"/>
                        <a:cs typeface="Times New Roman" pitchFamily="18" charset="0"/>
                      </a:endParaRPr>
                    </a:p>
                  </a:txBody>
                  <a:tcPr marL="0" marR="0" marT="53340" marB="0">
                    <a:solidFill>
                      <a:srgbClr val="92D050"/>
                    </a:solidFill>
                  </a:tcPr>
                </a:tc>
              </a:tr>
              <a:tr h="304872">
                <a:tc>
                  <a:txBody>
                    <a:bodyPr/>
                    <a:lstStyle/>
                    <a:p>
                      <a:pPr marL="63500">
                        <a:lnSpc>
                          <a:spcPct val="100000"/>
                        </a:lnSpc>
                        <a:spcBef>
                          <a:spcPts val="365"/>
                        </a:spcBef>
                      </a:pPr>
                      <a:r>
                        <a:rPr lang="ru-RU" sz="1000" b="0" spc="-10" dirty="0" smtClean="0">
                          <a:latin typeface="Times New Roman" pitchFamily="18" charset="0"/>
                          <a:cs typeface="Times New Roman" pitchFamily="18" charset="0"/>
                        </a:rPr>
                        <a:t>НДФЛ</a:t>
                      </a:r>
                      <a:endParaRPr sz="1000" b="0" spc="-10">
                        <a:latin typeface="Times New Roman" pitchFamily="18" charset="0"/>
                        <a:cs typeface="Times New Roman" pitchFamily="18" charset="0"/>
                      </a:endParaRPr>
                    </a:p>
                  </a:txBody>
                  <a:tcPr marL="0" marR="0" marT="42789" marB="0">
                    <a:solidFill>
                      <a:schemeClr val="tx2">
                        <a:lumMod val="20000"/>
                        <a:lumOff val="80000"/>
                      </a:schemeClr>
                    </a:solidFill>
                  </a:tcPr>
                </a:tc>
                <a:tc>
                  <a:txBody>
                    <a:bodyPr/>
                    <a:lstStyle/>
                    <a:p>
                      <a:pPr marL="201930">
                        <a:lnSpc>
                          <a:spcPct val="100000"/>
                        </a:lnSpc>
                        <a:spcBef>
                          <a:spcPts val="455"/>
                        </a:spcBef>
                      </a:pPr>
                      <a:r>
                        <a:rPr lang="ru-RU" sz="1000" b="1" spc="-5" dirty="0" smtClean="0">
                          <a:latin typeface="Times New Roman" pitchFamily="18" charset="0"/>
                          <a:cs typeface="Times New Roman" pitchFamily="18" charset="0"/>
                        </a:rPr>
                        <a:t>190</a:t>
                      </a:r>
                      <a:r>
                        <a:rPr lang="ru-RU" sz="1000" b="1" spc="-5" baseline="0" dirty="0" smtClean="0">
                          <a:latin typeface="Times New Roman" pitchFamily="18" charset="0"/>
                          <a:cs typeface="Times New Roman" pitchFamily="18" charset="0"/>
                        </a:rPr>
                        <a:t> 613,07</a:t>
                      </a:r>
                      <a:endParaRPr sz="1000">
                        <a:latin typeface="Times New Roman" pitchFamily="18" charset="0"/>
                        <a:cs typeface="Times New Roman" pitchFamily="18" charset="0"/>
                      </a:endParaRPr>
                    </a:p>
                  </a:txBody>
                  <a:tcPr marL="0" marR="0" marT="53340" marB="0">
                    <a:solidFill>
                      <a:schemeClr val="tx2">
                        <a:lumMod val="20000"/>
                        <a:lumOff val="80000"/>
                      </a:schemeClr>
                    </a:solidFill>
                  </a:tcPr>
                </a:tc>
                <a:tc>
                  <a:txBody>
                    <a:bodyPr/>
                    <a:lstStyle/>
                    <a:p>
                      <a:pPr marL="14604" algn="ctr">
                        <a:lnSpc>
                          <a:spcPct val="100000"/>
                        </a:lnSpc>
                        <a:spcBef>
                          <a:spcPts val="455"/>
                        </a:spcBef>
                      </a:pPr>
                      <a:r>
                        <a:rPr lang="ru-RU" sz="1000" b="1" spc="-5" dirty="0" smtClean="0">
                          <a:latin typeface="Times New Roman" pitchFamily="18" charset="0"/>
                          <a:cs typeface="Times New Roman" pitchFamily="18" charset="0"/>
                        </a:rPr>
                        <a:t>191</a:t>
                      </a:r>
                      <a:r>
                        <a:rPr lang="ru-RU" sz="1000" b="1" spc="-5" baseline="0" dirty="0" smtClean="0">
                          <a:latin typeface="Times New Roman" pitchFamily="18" charset="0"/>
                          <a:cs typeface="Times New Roman" pitchFamily="18" charset="0"/>
                        </a:rPr>
                        <a:t> 613,10</a:t>
                      </a:r>
                      <a:endParaRPr sz="1000">
                        <a:latin typeface="Times New Roman" pitchFamily="18" charset="0"/>
                        <a:cs typeface="Times New Roman" pitchFamily="18" charset="0"/>
                      </a:endParaRPr>
                    </a:p>
                  </a:txBody>
                  <a:tcPr marL="0" marR="0" marT="53340" marB="0">
                    <a:solidFill>
                      <a:schemeClr val="tx2">
                        <a:lumMod val="20000"/>
                        <a:lumOff val="80000"/>
                      </a:schemeClr>
                    </a:solidFill>
                  </a:tcPr>
                </a:tc>
                <a:tc>
                  <a:txBody>
                    <a:bodyPr/>
                    <a:lstStyle/>
                    <a:p>
                      <a:pPr marL="14604" algn="ctr">
                        <a:lnSpc>
                          <a:spcPct val="100000"/>
                        </a:lnSpc>
                        <a:spcBef>
                          <a:spcPts val="455"/>
                        </a:spcBef>
                      </a:pPr>
                      <a:r>
                        <a:rPr lang="ru-RU" sz="1000" b="1" dirty="0" smtClean="0">
                          <a:latin typeface="Times New Roman" pitchFamily="18" charset="0"/>
                          <a:cs typeface="Times New Roman" pitchFamily="18" charset="0"/>
                        </a:rPr>
                        <a:t>100,5</a:t>
                      </a:r>
                      <a:endParaRPr sz="1000" b="1">
                        <a:latin typeface="Times New Roman" pitchFamily="18" charset="0"/>
                        <a:cs typeface="Times New Roman" pitchFamily="18" charset="0"/>
                      </a:endParaRPr>
                    </a:p>
                  </a:txBody>
                  <a:tcPr marL="0" marR="0" marT="53340" marB="0">
                    <a:solidFill>
                      <a:schemeClr val="tx2">
                        <a:lumMod val="20000"/>
                        <a:lumOff val="80000"/>
                      </a:schemeClr>
                    </a:solidFill>
                  </a:tcPr>
                </a:tc>
                <a:tc>
                  <a:txBody>
                    <a:bodyPr/>
                    <a:lstStyle/>
                    <a:p>
                      <a:pPr marL="14604" algn="ctr">
                        <a:lnSpc>
                          <a:spcPct val="100000"/>
                        </a:lnSpc>
                        <a:spcBef>
                          <a:spcPts val="455"/>
                        </a:spcBef>
                      </a:pPr>
                      <a:endParaRPr sz="1000">
                        <a:latin typeface="Times New Roman" pitchFamily="18" charset="0"/>
                        <a:cs typeface="Times New Roman" pitchFamily="18" charset="0"/>
                      </a:endParaRPr>
                    </a:p>
                  </a:txBody>
                  <a:tcPr marL="0" marR="0" marT="53340" marB="0">
                    <a:solidFill>
                      <a:schemeClr val="tx2">
                        <a:lumMod val="20000"/>
                        <a:lumOff val="80000"/>
                      </a:schemeClr>
                    </a:solidFill>
                  </a:tcPr>
                </a:tc>
              </a:tr>
              <a:tr h="493008">
                <a:tc>
                  <a:txBody>
                    <a:bodyPr/>
                    <a:lstStyle/>
                    <a:p>
                      <a:pPr marL="63500">
                        <a:lnSpc>
                          <a:spcPct val="100000"/>
                        </a:lnSpc>
                        <a:spcBef>
                          <a:spcPts val="365"/>
                        </a:spcBef>
                      </a:pPr>
                      <a:r>
                        <a:rPr lang="ru-RU" sz="1000" spc="-10" dirty="0" smtClean="0">
                          <a:latin typeface="Times New Roman" pitchFamily="18" charset="0"/>
                          <a:cs typeface="Times New Roman" pitchFamily="18" charset="0"/>
                        </a:rPr>
                        <a:t>Налог</a:t>
                      </a:r>
                      <a:r>
                        <a:rPr lang="ru-RU" sz="1000" spc="-10" baseline="0" dirty="0" smtClean="0">
                          <a:latin typeface="Times New Roman" pitchFamily="18" charset="0"/>
                          <a:cs typeface="Times New Roman" pitchFamily="18" charset="0"/>
                        </a:rPr>
                        <a:t>  на  товары ( работы, услуги),  реализуемые  на  территории  РФ</a:t>
                      </a:r>
                      <a:endParaRPr sz="1000" spc="-10">
                        <a:latin typeface="Times New Roman" pitchFamily="18" charset="0"/>
                        <a:cs typeface="Times New Roman" pitchFamily="18" charset="0"/>
                      </a:endParaRPr>
                    </a:p>
                  </a:txBody>
                  <a:tcPr marL="0" marR="0" marT="42789" marB="0"/>
                </a:tc>
                <a:tc>
                  <a:txBody>
                    <a:bodyPr/>
                    <a:lstStyle/>
                    <a:p>
                      <a:pPr marL="201930">
                        <a:lnSpc>
                          <a:spcPct val="100000"/>
                        </a:lnSpc>
                        <a:spcBef>
                          <a:spcPts val="455"/>
                        </a:spcBef>
                      </a:pPr>
                      <a:r>
                        <a:rPr lang="ru-RU" sz="1000" spc="-5" dirty="0" smtClean="0">
                          <a:latin typeface="Times New Roman" pitchFamily="18" charset="0"/>
                          <a:cs typeface="Times New Roman" pitchFamily="18" charset="0"/>
                        </a:rPr>
                        <a:t>11</a:t>
                      </a:r>
                      <a:r>
                        <a:rPr lang="ru-RU" sz="1000" spc="-5" baseline="0" dirty="0" smtClean="0">
                          <a:latin typeface="Times New Roman" pitchFamily="18" charset="0"/>
                          <a:cs typeface="Times New Roman" pitchFamily="18" charset="0"/>
                        </a:rPr>
                        <a:t> 000,00</a:t>
                      </a:r>
                      <a:endParaRPr sz="1000">
                        <a:latin typeface="Times New Roman" pitchFamily="18" charset="0"/>
                        <a:cs typeface="Times New Roman" pitchFamily="18" charset="0"/>
                      </a:endParaRPr>
                    </a:p>
                  </a:txBody>
                  <a:tcPr marL="0" marR="0" marT="53340" marB="0"/>
                </a:tc>
                <a:tc>
                  <a:txBody>
                    <a:bodyPr/>
                    <a:lstStyle/>
                    <a:p>
                      <a:pPr marL="14604" algn="ctr">
                        <a:lnSpc>
                          <a:spcPct val="100000"/>
                        </a:lnSpc>
                        <a:spcBef>
                          <a:spcPts val="455"/>
                        </a:spcBef>
                      </a:pPr>
                      <a:r>
                        <a:rPr lang="ru-RU" sz="1000" spc="-5" dirty="0" smtClean="0">
                          <a:latin typeface="Times New Roman" pitchFamily="18" charset="0"/>
                          <a:cs typeface="Times New Roman" pitchFamily="18" charset="0"/>
                        </a:rPr>
                        <a:t>12</a:t>
                      </a:r>
                      <a:r>
                        <a:rPr lang="ru-RU" sz="1000" spc="-5" baseline="0" dirty="0" smtClean="0">
                          <a:latin typeface="Times New Roman" pitchFamily="18" charset="0"/>
                          <a:cs typeface="Times New Roman" pitchFamily="18" charset="0"/>
                        </a:rPr>
                        <a:t> 060,29</a:t>
                      </a:r>
                      <a:endParaRPr sz="1000">
                        <a:latin typeface="Times New Roman" pitchFamily="18" charset="0"/>
                        <a:cs typeface="Times New Roman" pitchFamily="18" charset="0"/>
                      </a:endParaRPr>
                    </a:p>
                  </a:txBody>
                  <a:tcPr marL="0" marR="0" marT="53340" marB="0"/>
                </a:tc>
                <a:tc>
                  <a:txBody>
                    <a:bodyPr/>
                    <a:lstStyle/>
                    <a:p>
                      <a:pPr marL="14604" algn="ctr">
                        <a:lnSpc>
                          <a:spcPct val="100000"/>
                        </a:lnSpc>
                        <a:spcBef>
                          <a:spcPts val="455"/>
                        </a:spcBef>
                      </a:pPr>
                      <a:r>
                        <a:rPr lang="ru-RU" sz="1000" b="1" dirty="0" smtClean="0">
                          <a:latin typeface="Times New Roman" pitchFamily="18" charset="0"/>
                          <a:cs typeface="Times New Roman" pitchFamily="18" charset="0"/>
                        </a:rPr>
                        <a:t>109,6</a:t>
                      </a:r>
                      <a:endParaRPr sz="1000" b="1">
                        <a:latin typeface="Times New Roman" pitchFamily="18" charset="0"/>
                        <a:cs typeface="Times New Roman" pitchFamily="18" charset="0"/>
                      </a:endParaRPr>
                    </a:p>
                  </a:txBody>
                  <a:tcPr marL="0" marR="0" marT="53340" marB="0"/>
                </a:tc>
                <a:tc>
                  <a:txBody>
                    <a:bodyPr/>
                    <a:lstStyle/>
                    <a:p>
                      <a:pPr marL="14604" algn="l">
                        <a:lnSpc>
                          <a:spcPct val="100000"/>
                        </a:lnSpc>
                        <a:spcBef>
                          <a:spcPts val="455"/>
                        </a:spcBef>
                      </a:pPr>
                      <a:r>
                        <a:rPr lang="ru-RU" sz="1000" dirty="0" smtClean="0">
                          <a:latin typeface="Times New Roman" pitchFamily="18" charset="0"/>
                          <a:cs typeface="Times New Roman" pitchFamily="18" charset="0"/>
                        </a:rPr>
                        <a:t>В связи</a:t>
                      </a:r>
                      <a:r>
                        <a:rPr lang="ru-RU" sz="1000" baseline="0" dirty="0" smtClean="0">
                          <a:latin typeface="Times New Roman" pitchFamily="18" charset="0"/>
                          <a:cs typeface="Times New Roman" pitchFamily="18" charset="0"/>
                        </a:rPr>
                        <a:t> с увеличением потребления горюче-смазочных материалов.</a:t>
                      </a:r>
                      <a:endParaRPr sz="1000">
                        <a:latin typeface="Times New Roman" pitchFamily="18" charset="0"/>
                        <a:cs typeface="Times New Roman" pitchFamily="18" charset="0"/>
                      </a:endParaRPr>
                    </a:p>
                  </a:txBody>
                  <a:tcPr marL="0" marR="0" marT="53340" marB="0"/>
                </a:tc>
              </a:tr>
              <a:tr h="1670338">
                <a:tc>
                  <a:txBody>
                    <a:bodyPr/>
                    <a:lstStyle/>
                    <a:p>
                      <a:pPr marL="63500">
                        <a:lnSpc>
                          <a:spcPct val="100000"/>
                        </a:lnSpc>
                        <a:spcBef>
                          <a:spcPts val="365"/>
                        </a:spcBef>
                      </a:pPr>
                      <a:r>
                        <a:rPr lang="ru-RU" sz="1000" b="0" spc="-10" dirty="0" smtClean="0">
                          <a:latin typeface="Times New Roman" pitchFamily="18" charset="0"/>
                          <a:cs typeface="Times New Roman" pitchFamily="18" charset="0"/>
                        </a:rPr>
                        <a:t>Налог</a:t>
                      </a:r>
                      <a:r>
                        <a:rPr lang="ru-RU" sz="1000" b="0" spc="-10" baseline="0" dirty="0" smtClean="0">
                          <a:latin typeface="Times New Roman" pitchFamily="18" charset="0"/>
                          <a:cs typeface="Times New Roman" pitchFamily="18" charset="0"/>
                        </a:rPr>
                        <a:t> на совокупный доход (ЕНВД, ЕСХН, патент)</a:t>
                      </a:r>
                      <a:endParaRPr sz="1000" b="0" spc="-10">
                        <a:latin typeface="Times New Roman" pitchFamily="18" charset="0"/>
                        <a:cs typeface="Times New Roman" pitchFamily="18" charset="0"/>
                      </a:endParaRPr>
                    </a:p>
                  </a:txBody>
                  <a:tcPr marL="0" marR="0" marT="42789" marB="0">
                    <a:solidFill>
                      <a:schemeClr val="tx2">
                        <a:lumMod val="20000"/>
                        <a:lumOff val="80000"/>
                      </a:schemeClr>
                    </a:solidFill>
                  </a:tcPr>
                </a:tc>
                <a:tc>
                  <a:txBody>
                    <a:bodyPr/>
                    <a:lstStyle/>
                    <a:p>
                      <a:pPr marL="169545">
                        <a:lnSpc>
                          <a:spcPct val="100000"/>
                        </a:lnSpc>
                        <a:spcBef>
                          <a:spcPts val="455"/>
                        </a:spcBef>
                      </a:pPr>
                      <a:r>
                        <a:rPr lang="ru-RU" sz="1000" b="0" spc="-5" dirty="0" smtClean="0">
                          <a:latin typeface="Times New Roman" pitchFamily="18" charset="0"/>
                          <a:cs typeface="Times New Roman" pitchFamily="18" charset="0"/>
                        </a:rPr>
                        <a:t>  2</a:t>
                      </a:r>
                      <a:r>
                        <a:rPr lang="ru-RU" sz="1000" b="0" spc="-5" baseline="0" dirty="0" smtClean="0">
                          <a:latin typeface="Times New Roman" pitchFamily="18" charset="0"/>
                          <a:cs typeface="Times New Roman" pitchFamily="18" charset="0"/>
                        </a:rPr>
                        <a:t> 932,80</a:t>
                      </a:r>
                      <a:endParaRPr sz="1000" b="0">
                        <a:latin typeface="Times New Roman" pitchFamily="18" charset="0"/>
                        <a:cs typeface="Times New Roman" pitchFamily="18" charset="0"/>
                      </a:endParaRPr>
                    </a:p>
                  </a:txBody>
                  <a:tcPr marL="0" marR="0" marT="53340" marB="0">
                    <a:solidFill>
                      <a:schemeClr val="tx2">
                        <a:lumMod val="20000"/>
                        <a:lumOff val="80000"/>
                      </a:schemeClr>
                    </a:solidFill>
                  </a:tcPr>
                </a:tc>
                <a:tc>
                  <a:txBody>
                    <a:bodyPr/>
                    <a:lstStyle/>
                    <a:p>
                      <a:pPr marL="14604" algn="ctr">
                        <a:lnSpc>
                          <a:spcPct val="100000"/>
                        </a:lnSpc>
                        <a:spcBef>
                          <a:spcPts val="455"/>
                        </a:spcBef>
                      </a:pPr>
                      <a:r>
                        <a:rPr lang="ru-RU" sz="1000" b="0" spc="-5" dirty="0" smtClean="0">
                          <a:latin typeface="Times New Roman" pitchFamily="18" charset="0"/>
                          <a:cs typeface="Times New Roman" pitchFamily="18" charset="0"/>
                        </a:rPr>
                        <a:t>3</a:t>
                      </a:r>
                      <a:r>
                        <a:rPr lang="ru-RU" sz="1000" b="0" spc="-5" baseline="0" dirty="0" smtClean="0">
                          <a:latin typeface="Times New Roman" pitchFamily="18" charset="0"/>
                          <a:cs typeface="Times New Roman" pitchFamily="18" charset="0"/>
                        </a:rPr>
                        <a:t> 170,11</a:t>
                      </a:r>
                      <a:endParaRPr sz="1000" b="0">
                        <a:latin typeface="Times New Roman" pitchFamily="18" charset="0"/>
                        <a:cs typeface="Times New Roman" pitchFamily="18" charset="0"/>
                      </a:endParaRPr>
                    </a:p>
                  </a:txBody>
                  <a:tcPr marL="0" marR="0" marT="53340" marB="0">
                    <a:solidFill>
                      <a:schemeClr val="tx2">
                        <a:lumMod val="20000"/>
                        <a:lumOff val="80000"/>
                      </a:schemeClr>
                    </a:solidFill>
                  </a:tcPr>
                </a:tc>
                <a:tc>
                  <a:txBody>
                    <a:bodyPr/>
                    <a:lstStyle/>
                    <a:p>
                      <a:pPr marL="14604" algn="ctr">
                        <a:lnSpc>
                          <a:spcPct val="100000"/>
                        </a:lnSpc>
                        <a:spcBef>
                          <a:spcPts val="455"/>
                        </a:spcBef>
                      </a:pPr>
                      <a:r>
                        <a:rPr lang="ru-RU" sz="1000" b="1" dirty="0" smtClean="0">
                          <a:latin typeface="Times New Roman" pitchFamily="18" charset="0"/>
                          <a:cs typeface="Times New Roman" pitchFamily="18" charset="0"/>
                        </a:rPr>
                        <a:t>108,1</a:t>
                      </a:r>
                      <a:endParaRPr sz="1000" b="1">
                        <a:latin typeface="Times New Roman" pitchFamily="18" charset="0"/>
                        <a:cs typeface="Times New Roman" pitchFamily="18" charset="0"/>
                      </a:endParaRPr>
                    </a:p>
                  </a:txBody>
                  <a:tcPr marL="0" marR="0" marT="53340" marB="0">
                    <a:solidFill>
                      <a:schemeClr val="tx2">
                        <a:lumMod val="20000"/>
                        <a:lumOff val="80000"/>
                      </a:schemeClr>
                    </a:solidFill>
                  </a:tcPr>
                </a:tc>
                <a:tc>
                  <a:txBody>
                    <a:bodyPr/>
                    <a:lstStyle/>
                    <a:p>
                      <a:pPr marL="14604" algn="l">
                        <a:lnSpc>
                          <a:spcPct val="100000"/>
                        </a:lnSpc>
                        <a:spcBef>
                          <a:spcPts val="455"/>
                        </a:spcBef>
                      </a:pPr>
                      <a:r>
                        <a:rPr lang="ru-RU" sz="1000" b="0" dirty="0" smtClean="0">
                          <a:latin typeface="Times New Roman" pitchFamily="18" charset="0"/>
                          <a:cs typeface="Times New Roman" pitchFamily="18" charset="0"/>
                        </a:rPr>
                        <a:t>За счет увеличения</a:t>
                      </a:r>
                      <a:r>
                        <a:rPr lang="ru-RU" sz="1000" b="0" baseline="0" dirty="0" smtClean="0">
                          <a:latin typeface="Times New Roman" pitchFamily="18" charset="0"/>
                          <a:cs typeface="Times New Roman" pitchFamily="18" charset="0"/>
                        </a:rPr>
                        <a:t> поступлений по налогу взимаемому в связи с применением патентной системы </a:t>
                      </a:r>
                      <a:r>
                        <a:rPr lang="ru-RU" sz="1000" b="0" baseline="0" dirty="0" smtClean="0">
                          <a:latin typeface="Times New Roman" pitchFamily="18" charset="0"/>
                          <a:cs typeface="Times New Roman" pitchFamily="18" charset="0"/>
                        </a:rPr>
                        <a:t>налогообложения</a:t>
                      </a:r>
                      <a:r>
                        <a:rPr lang="ru-RU" sz="1000" b="0" baseline="0" dirty="0" smtClean="0">
                          <a:latin typeface="Times New Roman" pitchFamily="18" charset="0"/>
                          <a:cs typeface="Times New Roman" pitchFamily="18" charset="0"/>
                        </a:rPr>
                        <a:t>. </a:t>
                      </a:r>
                    </a:p>
                    <a:p>
                      <a:pPr marL="14604" algn="l">
                        <a:lnSpc>
                          <a:spcPct val="100000"/>
                        </a:lnSpc>
                        <a:spcBef>
                          <a:spcPts val="455"/>
                        </a:spcBef>
                      </a:pPr>
                      <a:r>
                        <a:rPr lang="ru-RU" sz="1000" b="0" baseline="0" dirty="0" smtClean="0">
                          <a:latin typeface="Times New Roman" pitchFamily="18" charset="0"/>
                          <a:cs typeface="Times New Roman" pitchFamily="18" charset="0"/>
                        </a:rPr>
                        <a:t>После отмены ЕНВД большинство предпринимателей выбрали патентной систему.</a:t>
                      </a:r>
                      <a:endParaRPr sz="1000" b="0">
                        <a:latin typeface="Times New Roman" pitchFamily="18" charset="0"/>
                        <a:cs typeface="Times New Roman" pitchFamily="18" charset="0"/>
                      </a:endParaRPr>
                    </a:p>
                  </a:txBody>
                  <a:tcPr marL="0" marR="0" marT="53340" marB="0">
                    <a:solidFill>
                      <a:schemeClr val="tx2">
                        <a:lumMod val="20000"/>
                        <a:lumOff val="80000"/>
                      </a:schemeClr>
                    </a:solidFill>
                  </a:tcPr>
                </a:tc>
              </a:tr>
              <a:tr h="365301">
                <a:tc>
                  <a:txBody>
                    <a:bodyPr/>
                    <a:lstStyle/>
                    <a:p>
                      <a:pPr marL="51435" marR="114935">
                        <a:lnSpc>
                          <a:spcPct val="114599"/>
                        </a:lnSpc>
                        <a:spcBef>
                          <a:spcPts val="260"/>
                        </a:spcBef>
                      </a:pPr>
                      <a:r>
                        <a:rPr lang="ru-RU" sz="1000" spc="-10" dirty="0" smtClean="0">
                          <a:latin typeface="Times New Roman" pitchFamily="18" charset="0"/>
                          <a:cs typeface="Times New Roman" pitchFamily="18" charset="0"/>
                        </a:rPr>
                        <a:t>Государственная</a:t>
                      </a:r>
                      <a:r>
                        <a:rPr lang="ru-RU" sz="1000" spc="-10" baseline="0" dirty="0" smtClean="0">
                          <a:latin typeface="Times New Roman" pitchFamily="18" charset="0"/>
                          <a:cs typeface="Times New Roman" pitchFamily="18" charset="0"/>
                        </a:rPr>
                        <a:t>  пошлина</a:t>
                      </a:r>
                      <a:endParaRPr sz="1000" spc="-10">
                        <a:latin typeface="Times New Roman" pitchFamily="18" charset="0"/>
                        <a:cs typeface="Times New Roman" pitchFamily="18" charset="0"/>
                      </a:endParaRPr>
                    </a:p>
                  </a:txBody>
                  <a:tcPr marL="0" marR="0" marT="30480" marB="0">
                    <a:solidFill>
                      <a:schemeClr val="tx2">
                        <a:lumMod val="20000"/>
                        <a:lumOff val="80000"/>
                      </a:schemeClr>
                    </a:solidFill>
                  </a:tcPr>
                </a:tc>
                <a:tc>
                  <a:txBody>
                    <a:bodyPr/>
                    <a:lstStyle/>
                    <a:p>
                      <a:pPr algn="ctr">
                        <a:lnSpc>
                          <a:spcPct val="100000"/>
                        </a:lnSpc>
                        <a:spcBef>
                          <a:spcPts val="40"/>
                        </a:spcBef>
                      </a:pPr>
                      <a:r>
                        <a:rPr lang="ru-RU" sz="1000" dirty="0" smtClean="0">
                          <a:latin typeface="Times New Roman" pitchFamily="18" charset="0"/>
                          <a:cs typeface="Times New Roman" pitchFamily="18" charset="0"/>
                        </a:rPr>
                        <a:t>1 500,00</a:t>
                      </a:r>
                      <a:endParaRPr sz="1000">
                        <a:latin typeface="Times New Roman" pitchFamily="18" charset="0"/>
                        <a:cs typeface="Times New Roman" pitchFamily="18" charset="0"/>
                      </a:endParaRPr>
                    </a:p>
                  </a:txBody>
                  <a:tcPr marL="0" marR="0" marT="4689" marB="0">
                    <a:solidFill>
                      <a:schemeClr val="tx2">
                        <a:lumMod val="20000"/>
                        <a:lumOff val="80000"/>
                      </a:schemeClr>
                    </a:solidFill>
                  </a:tcPr>
                </a:tc>
                <a:tc>
                  <a:txBody>
                    <a:bodyPr/>
                    <a:lstStyle/>
                    <a:p>
                      <a:pPr marL="16510" algn="ctr">
                        <a:lnSpc>
                          <a:spcPct val="100000"/>
                        </a:lnSpc>
                      </a:pPr>
                      <a:r>
                        <a:rPr lang="ru-RU" sz="1000" dirty="0" smtClean="0">
                          <a:latin typeface="Times New Roman" pitchFamily="18" charset="0"/>
                          <a:cs typeface="Times New Roman" pitchFamily="18" charset="0"/>
                        </a:rPr>
                        <a:t>1 489,78</a:t>
                      </a:r>
                      <a:endParaRPr sz="1000">
                        <a:latin typeface="Times New Roman" pitchFamily="18" charset="0"/>
                        <a:cs typeface="Times New Roman" pitchFamily="18" charset="0"/>
                      </a:endParaRPr>
                    </a:p>
                  </a:txBody>
                  <a:tcPr marL="0" marR="0" marT="1758" marB="0">
                    <a:solidFill>
                      <a:schemeClr val="tx2">
                        <a:lumMod val="20000"/>
                        <a:lumOff val="80000"/>
                      </a:schemeClr>
                    </a:solidFill>
                  </a:tcPr>
                </a:tc>
                <a:tc>
                  <a:txBody>
                    <a:bodyPr/>
                    <a:lstStyle/>
                    <a:p>
                      <a:pPr marL="16510" algn="ctr">
                        <a:lnSpc>
                          <a:spcPct val="100000"/>
                        </a:lnSpc>
                      </a:pPr>
                      <a:r>
                        <a:rPr lang="ru-RU" sz="1000" b="1" dirty="0" smtClean="0">
                          <a:latin typeface="Times New Roman" pitchFamily="18" charset="0"/>
                          <a:cs typeface="Times New Roman" pitchFamily="18" charset="0"/>
                        </a:rPr>
                        <a:t>99,3</a:t>
                      </a:r>
                      <a:endParaRPr sz="1000" b="1">
                        <a:latin typeface="Times New Roman" pitchFamily="18" charset="0"/>
                        <a:cs typeface="Times New Roman" pitchFamily="18" charset="0"/>
                      </a:endParaRPr>
                    </a:p>
                  </a:txBody>
                  <a:tcPr marL="0" marR="0" marT="1758" marB="0">
                    <a:solidFill>
                      <a:schemeClr val="tx2">
                        <a:lumMod val="20000"/>
                        <a:lumOff val="80000"/>
                      </a:schemeClr>
                    </a:solidFill>
                  </a:tcPr>
                </a:tc>
                <a:tc>
                  <a:txBody>
                    <a:bodyPr/>
                    <a:lstStyle/>
                    <a:p>
                      <a:pPr marL="16510" algn="ctr">
                        <a:lnSpc>
                          <a:spcPct val="100000"/>
                        </a:lnSpc>
                      </a:pPr>
                      <a:endParaRPr sz="1000">
                        <a:latin typeface="Times New Roman" pitchFamily="18" charset="0"/>
                        <a:cs typeface="Times New Roman" pitchFamily="18" charset="0"/>
                      </a:endParaRPr>
                    </a:p>
                  </a:txBody>
                  <a:tcPr marL="0" marR="0" marT="1758" marB="0">
                    <a:solidFill>
                      <a:schemeClr val="tx2">
                        <a:lumMod val="20000"/>
                        <a:lumOff val="80000"/>
                      </a:schemeClr>
                    </a:solidFill>
                  </a:tcPr>
                </a:tc>
              </a:tr>
              <a:tr h="313063">
                <a:tc>
                  <a:txBody>
                    <a:bodyPr/>
                    <a:lstStyle/>
                    <a:p>
                      <a:pPr marL="51435">
                        <a:lnSpc>
                          <a:spcPct val="100000"/>
                        </a:lnSpc>
                        <a:spcBef>
                          <a:spcPts val="185"/>
                        </a:spcBef>
                      </a:pPr>
                      <a:r>
                        <a:rPr lang="ru-RU" sz="1000" spc="-10" dirty="0" smtClean="0">
                          <a:latin typeface="Times New Roman" pitchFamily="18" charset="0"/>
                          <a:cs typeface="Times New Roman" pitchFamily="18" charset="0"/>
                        </a:rPr>
                        <a:t>Доходы</a:t>
                      </a:r>
                      <a:r>
                        <a:rPr lang="ru-RU" sz="1000" spc="-10" baseline="0" dirty="0" smtClean="0">
                          <a:latin typeface="Times New Roman" pitchFamily="18" charset="0"/>
                          <a:cs typeface="Times New Roman" pitchFamily="18" charset="0"/>
                        </a:rPr>
                        <a:t> от  использования  имущества</a:t>
                      </a:r>
                      <a:endParaRPr sz="1000" spc="-10">
                        <a:latin typeface="Times New Roman" pitchFamily="18" charset="0"/>
                        <a:cs typeface="Times New Roman" pitchFamily="18" charset="0"/>
                      </a:endParaRPr>
                    </a:p>
                  </a:txBody>
                  <a:tcPr marL="0" marR="0" marT="21688" marB="0"/>
                </a:tc>
                <a:tc>
                  <a:txBody>
                    <a:bodyPr/>
                    <a:lstStyle/>
                    <a:p>
                      <a:pPr marL="233045">
                        <a:lnSpc>
                          <a:spcPct val="100000"/>
                        </a:lnSpc>
                        <a:spcBef>
                          <a:spcPts val="265"/>
                        </a:spcBef>
                      </a:pPr>
                      <a:r>
                        <a:rPr lang="ru-RU" sz="1000" dirty="0" smtClean="0">
                          <a:latin typeface="Times New Roman" pitchFamily="18" charset="0"/>
                          <a:cs typeface="Times New Roman" pitchFamily="18" charset="0"/>
                        </a:rPr>
                        <a:t>5</a:t>
                      </a:r>
                      <a:r>
                        <a:rPr lang="ru-RU" sz="1000" baseline="0" dirty="0" smtClean="0">
                          <a:latin typeface="Times New Roman" pitchFamily="18" charset="0"/>
                          <a:cs typeface="Times New Roman" pitchFamily="18" charset="0"/>
                        </a:rPr>
                        <a:t> 467,00</a:t>
                      </a:r>
                      <a:endParaRPr sz="1000">
                        <a:latin typeface="Times New Roman" pitchFamily="18" charset="0"/>
                        <a:cs typeface="Times New Roman" pitchFamily="18" charset="0"/>
                      </a:endParaRPr>
                    </a:p>
                  </a:txBody>
                  <a:tcPr marL="0" marR="0" marT="31066" marB="0"/>
                </a:tc>
                <a:tc>
                  <a:txBody>
                    <a:bodyPr/>
                    <a:lstStyle/>
                    <a:p>
                      <a:pPr marL="16510" algn="ctr">
                        <a:lnSpc>
                          <a:spcPct val="100000"/>
                        </a:lnSpc>
                        <a:spcBef>
                          <a:spcPts val="185"/>
                        </a:spcBef>
                      </a:pPr>
                      <a:r>
                        <a:rPr lang="ru-RU" sz="1000" dirty="0" smtClean="0">
                          <a:latin typeface="Times New Roman" pitchFamily="18" charset="0"/>
                          <a:cs typeface="Times New Roman" pitchFamily="18" charset="0"/>
                        </a:rPr>
                        <a:t>5</a:t>
                      </a:r>
                      <a:r>
                        <a:rPr lang="ru-RU" sz="1000" baseline="0" dirty="0" smtClean="0">
                          <a:latin typeface="Times New Roman" pitchFamily="18" charset="0"/>
                          <a:cs typeface="Times New Roman" pitchFamily="18" charset="0"/>
                        </a:rPr>
                        <a:t> 381,49</a:t>
                      </a:r>
                      <a:endParaRPr sz="1000">
                        <a:latin typeface="Times New Roman" pitchFamily="18" charset="0"/>
                        <a:cs typeface="Times New Roman" pitchFamily="18" charset="0"/>
                      </a:endParaRPr>
                    </a:p>
                  </a:txBody>
                  <a:tcPr marL="0" marR="0" marT="21688" marB="0"/>
                </a:tc>
                <a:tc>
                  <a:txBody>
                    <a:bodyPr/>
                    <a:lstStyle/>
                    <a:p>
                      <a:pPr marL="16510" algn="ctr">
                        <a:lnSpc>
                          <a:spcPct val="100000"/>
                        </a:lnSpc>
                        <a:spcBef>
                          <a:spcPts val="185"/>
                        </a:spcBef>
                      </a:pPr>
                      <a:r>
                        <a:rPr lang="ru-RU" sz="1000" b="1" dirty="0" smtClean="0">
                          <a:latin typeface="Times New Roman" pitchFamily="18" charset="0"/>
                          <a:cs typeface="Times New Roman" pitchFamily="18" charset="0"/>
                        </a:rPr>
                        <a:t>98,4</a:t>
                      </a:r>
                      <a:endParaRPr sz="1000" b="1">
                        <a:latin typeface="Times New Roman" pitchFamily="18" charset="0"/>
                        <a:cs typeface="Times New Roman" pitchFamily="18" charset="0"/>
                      </a:endParaRPr>
                    </a:p>
                  </a:txBody>
                  <a:tcPr marL="0" marR="0" marT="21688" marB="0"/>
                </a:tc>
                <a:tc>
                  <a:txBody>
                    <a:bodyPr/>
                    <a:lstStyle/>
                    <a:p>
                      <a:pPr marL="16510" algn="ctr">
                        <a:lnSpc>
                          <a:spcPct val="100000"/>
                        </a:lnSpc>
                        <a:spcBef>
                          <a:spcPts val="185"/>
                        </a:spcBef>
                      </a:pPr>
                      <a:endParaRPr sz="1000">
                        <a:latin typeface="Times New Roman" pitchFamily="18" charset="0"/>
                        <a:cs typeface="Times New Roman" pitchFamily="18" charset="0"/>
                      </a:endParaRPr>
                    </a:p>
                  </a:txBody>
                  <a:tcPr marL="0" marR="0" marT="21688" marB="0"/>
                </a:tc>
              </a:tr>
              <a:tr h="3776740">
                <a:tc>
                  <a:txBody>
                    <a:bodyPr/>
                    <a:lstStyle/>
                    <a:p>
                      <a:pPr marL="51435">
                        <a:lnSpc>
                          <a:spcPct val="100000"/>
                        </a:lnSpc>
                        <a:spcBef>
                          <a:spcPts val="185"/>
                        </a:spcBef>
                      </a:pPr>
                      <a:r>
                        <a:rPr lang="ru-RU" sz="1000" spc="-10" dirty="0" smtClean="0">
                          <a:latin typeface="Times New Roman" pitchFamily="18" charset="0"/>
                          <a:cs typeface="Times New Roman" pitchFamily="18" charset="0"/>
                        </a:rPr>
                        <a:t>Плата  за  негативное  воздействие на ОС</a:t>
                      </a:r>
                    </a:p>
                    <a:p>
                      <a:pPr marL="51435">
                        <a:lnSpc>
                          <a:spcPct val="100000"/>
                        </a:lnSpc>
                        <a:spcBef>
                          <a:spcPts val="185"/>
                        </a:spcBef>
                      </a:pPr>
                      <a:endParaRPr lang="ru-RU" sz="1000" spc="-10" dirty="0" smtClean="0">
                        <a:latin typeface="Times New Roman" pitchFamily="18" charset="0"/>
                        <a:cs typeface="Times New Roman" pitchFamily="18" charset="0"/>
                      </a:endParaRPr>
                    </a:p>
                    <a:p>
                      <a:pPr marL="51435">
                        <a:lnSpc>
                          <a:spcPct val="100000"/>
                        </a:lnSpc>
                        <a:spcBef>
                          <a:spcPts val="185"/>
                        </a:spcBef>
                      </a:pPr>
                      <a:r>
                        <a:rPr lang="ru-RU" sz="1000" spc="-10" dirty="0" smtClean="0">
                          <a:latin typeface="Times New Roman" pitchFamily="18" charset="0"/>
                          <a:cs typeface="Times New Roman" pitchFamily="18" charset="0"/>
                        </a:rPr>
                        <a:t>Доходы</a:t>
                      </a:r>
                      <a:r>
                        <a:rPr lang="ru-RU" sz="1000" spc="-10" baseline="0" dirty="0" smtClean="0">
                          <a:latin typeface="Times New Roman" pitchFamily="18" charset="0"/>
                          <a:cs typeface="Times New Roman" pitchFamily="18" charset="0"/>
                        </a:rPr>
                        <a:t> от  оказания  платных  услуг</a:t>
                      </a:r>
                      <a:endParaRPr lang="ru-RU" sz="1000" spc="-10" dirty="0" smtClean="0">
                        <a:latin typeface="Times New Roman" pitchFamily="18" charset="0"/>
                        <a:cs typeface="Times New Roman" pitchFamily="18" charset="0"/>
                      </a:endParaRPr>
                    </a:p>
                    <a:p>
                      <a:pPr marL="51435">
                        <a:lnSpc>
                          <a:spcPct val="100000"/>
                        </a:lnSpc>
                        <a:spcBef>
                          <a:spcPts val="185"/>
                        </a:spcBef>
                      </a:pPr>
                      <a:endParaRPr lang="ru-RU" sz="1000" spc="-10" dirty="0" smtClean="0">
                        <a:latin typeface="Times New Roman" pitchFamily="18" charset="0"/>
                        <a:cs typeface="Times New Roman" pitchFamily="18" charset="0"/>
                      </a:endParaRPr>
                    </a:p>
                    <a:p>
                      <a:pPr marL="51435">
                        <a:lnSpc>
                          <a:spcPct val="100000"/>
                        </a:lnSpc>
                        <a:spcBef>
                          <a:spcPts val="185"/>
                        </a:spcBef>
                      </a:pPr>
                      <a:r>
                        <a:rPr lang="ru-RU" sz="1000" spc="-10" dirty="0" smtClean="0">
                          <a:latin typeface="Times New Roman" pitchFamily="18" charset="0"/>
                          <a:cs typeface="Times New Roman" pitchFamily="18" charset="0"/>
                        </a:rPr>
                        <a:t>Доходы от  продажи  имущества</a:t>
                      </a:r>
                    </a:p>
                    <a:p>
                      <a:pPr marL="51435">
                        <a:lnSpc>
                          <a:spcPct val="100000"/>
                        </a:lnSpc>
                        <a:spcBef>
                          <a:spcPts val="185"/>
                        </a:spcBef>
                      </a:pPr>
                      <a:endParaRPr lang="ru-RU" sz="1000" spc="-10" dirty="0" smtClean="0">
                        <a:latin typeface="Times New Roman" pitchFamily="18" charset="0"/>
                        <a:cs typeface="Times New Roman" pitchFamily="18" charset="0"/>
                      </a:endParaRPr>
                    </a:p>
                    <a:p>
                      <a:pPr marL="51435">
                        <a:lnSpc>
                          <a:spcPct val="100000"/>
                        </a:lnSpc>
                        <a:spcBef>
                          <a:spcPts val="185"/>
                        </a:spcBef>
                      </a:pPr>
                      <a:r>
                        <a:rPr lang="ru-RU" sz="1000" spc="-10" dirty="0" smtClean="0">
                          <a:latin typeface="Times New Roman" pitchFamily="18" charset="0"/>
                          <a:cs typeface="Times New Roman" pitchFamily="18" charset="0"/>
                        </a:rPr>
                        <a:t>Штрафы</a:t>
                      </a:r>
                    </a:p>
                    <a:p>
                      <a:pPr marL="51435">
                        <a:lnSpc>
                          <a:spcPct val="100000"/>
                        </a:lnSpc>
                        <a:spcBef>
                          <a:spcPts val="185"/>
                        </a:spcBef>
                      </a:pPr>
                      <a:endParaRPr lang="ru-RU" sz="1000" spc="-10" dirty="0" smtClean="0">
                        <a:latin typeface="Times New Roman" pitchFamily="18" charset="0"/>
                        <a:cs typeface="Times New Roman" pitchFamily="18" charset="0"/>
                      </a:endParaRPr>
                    </a:p>
                    <a:p>
                      <a:pPr marL="51435">
                        <a:lnSpc>
                          <a:spcPct val="100000"/>
                        </a:lnSpc>
                        <a:spcBef>
                          <a:spcPts val="185"/>
                        </a:spcBef>
                      </a:pPr>
                      <a:r>
                        <a:rPr lang="ru-RU" sz="1000" spc="-10" dirty="0" smtClean="0">
                          <a:latin typeface="Times New Roman" pitchFamily="18" charset="0"/>
                          <a:cs typeface="Times New Roman" pitchFamily="18" charset="0"/>
                        </a:rPr>
                        <a:t>Прочие</a:t>
                      </a:r>
                    </a:p>
                    <a:p>
                      <a:pPr marL="51435">
                        <a:lnSpc>
                          <a:spcPct val="100000"/>
                        </a:lnSpc>
                        <a:spcBef>
                          <a:spcPts val="185"/>
                        </a:spcBef>
                      </a:pPr>
                      <a:endParaRPr lang="ru-RU" sz="1000" spc="-10" dirty="0" smtClean="0">
                        <a:latin typeface="Times New Roman" pitchFamily="18" charset="0"/>
                        <a:cs typeface="Times New Roman" pitchFamily="18" charset="0"/>
                      </a:endParaRPr>
                    </a:p>
                    <a:p>
                      <a:pPr marL="51435">
                        <a:lnSpc>
                          <a:spcPct val="100000"/>
                        </a:lnSpc>
                        <a:spcBef>
                          <a:spcPts val="185"/>
                        </a:spcBef>
                      </a:pPr>
                      <a:r>
                        <a:rPr lang="ru-RU" sz="1000" b="1" spc="-10" dirty="0" smtClean="0">
                          <a:latin typeface="Times New Roman" pitchFamily="18" charset="0"/>
                          <a:cs typeface="Times New Roman" pitchFamily="18" charset="0"/>
                        </a:rPr>
                        <a:t>БЕЗВОЗМЕЗДНЫЕ</a:t>
                      </a:r>
                      <a:r>
                        <a:rPr lang="ru-RU" sz="1000" b="1" spc="-10" baseline="0" dirty="0" smtClean="0">
                          <a:latin typeface="Times New Roman" pitchFamily="18" charset="0"/>
                          <a:cs typeface="Times New Roman" pitchFamily="18" charset="0"/>
                        </a:rPr>
                        <a:t> ПОСТУПЛЕНИЯ</a:t>
                      </a:r>
                    </a:p>
                    <a:p>
                      <a:pPr marL="51435">
                        <a:lnSpc>
                          <a:spcPct val="100000"/>
                        </a:lnSpc>
                        <a:spcBef>
                          <a:spcPts val="185"/>
                        </a:spcBef>
                      </a:pPr>
                      <a:endParaRPr lang="ru-RU" sz="1000" spc="-10" baseline="0" dirty="0" smtClean="0">
                        <a:latin typeface="Times New Roman" pitchFamily="18" charset="0"/>
                        <a:cs typeface="Times New Roman" pitchFamily="18" charset="0"/>
                      </a:endParaRPr>
                    </a:p>
                    <a:p>
                      <a:pPr marL="51435">
                        <a:lnSpc>
                          <a:spcPct val="100000"/>
                        </a:lnSpc>
                        <a:spcBef>
                          <a:spcPts val="185"/>
                        </a:spcBef>
                      </a:pPr>
                      <a:r>
                        <a:rPr lang="ru-RU" sz="1000" spc="-10" baseline="0" dirty="0" smtClean="0">
                          <a:latin typeface="Times New Roman" pitchFamily="18" charset="0"/>
                          <a:cs typeface="Times New Roman" pitchFamily="18" charset="0"/>
                        </a:rPr>
                        <a:t>Дотации</a:t>
                      </a:r>
                    </a:p>
                    <a:p>
                      <a:pPr marL="51435">
                        <a:lnSpc>
                          <a:spcPct val="100000"/>
                        </a:lnSpc>
                        <a:spcBef>
                          <a:spcPts val="185"/>
                        </a:spcBef>
                      </a:pPr>
                      <a:endParaRPr lang="ru-RU" sz="1000" spc="-10" baseline="0" dirty="0" smtClean="0">
                        <a:latin typeface="Times New Roman" pitchFamily="18" charset="0"/>
                        <a:cs typeface="Times New Roman" pitchFamily="18" charset="0"/>
                      </a:endParaRPr>
                    </a:p>
                    <a:p>
                      <a:pPr marL="51435">
                        <a:lnSpc>
                          <a:spcPct val="100000"/>
                        </a:lnSpc>
                        <a:spcBef>
                          <a:spcPts val="185"/>
                        </a:spcBef>
                      </a:pPr>
                      <a:r>
                        <a:rPr lang="ru-RU" sz="1000" spc="-10" baseline="0" dirty="0" smtClean="0">
                          <a:latin typeface="Times New Roman" pitchFamily="18" charset="0"/>
                          <a:cs typeface="Times New Roman" pitchFamily="18" charset="0"/>
                        </a:rPr>
                        <a:t>Субсидии</a:t>
                      </a:r>
                    </a:p>
                    <a:p>
                      <a:pPr marL="51435">
                        <a:lnSpc>
                          <a:spcPct val="100000"/>
                        </a:lnSpc>
                        <a:spcBef>
                          <a:spcPts val="185"/>
                        </a:spcBef>
                      </a:pPr>
                      <a:endParaRPr lang="ru-RU" sz="1000" spc="-10" baseline="0" dirty="0" smtClean="0">
                        <a:latin typeface="Times New Roman" pitchFamily="18" charset="0"/>
                        <a:cs typeface="Times New Roman" pitchFamily="18" charset="0"/>
                      </a:endParaRPr>
                    </a:p>
                    <a:p>
                      <a:pPr marL="51435">
                        <a:lnSpc>
                          <a:spcPct val="100000"/>
                        </a:lnSpc>
                        <a:spcBef>
                          <a:spcPts val="185"/>
                        </a:spcBef>
                      </a:pPr>
                      <a:r>
                        <a:rPr lang="ru-RU" sz="1000" spc="-10" baseline="0" dirty="0" smtClean="0">
                          <a:latin typeface="Times New Roman" pitchFamily="18" charset="0"/>
                          <a:cs typeface="Times New Roman" pitchFamily="18" charset="0"/>
                        </a:rPr>
                        <a:t>Субвенции</a:t>
                      </a:r>
                    </a:p>
                    <a:p>
                      <a:pPr marL="51435">
                        <a:lnSpc>
                          <a:spcPct val="100000"/>
                        </a:lnSpc>
                        <a:spcBef>
                          <a:spcPts val="185"/>
                        </a:spcBef>
                      </a:pPr>
                      <a:endParaRPr lang="ru-RU" sz="1000" spc="-10" baseline="0" dirty="0" smtClean="0">
                        <a:latin typeface="Times New Roman" pitchFamily="18" charset="0"/>
                        <a:cs typeface="Times New Roman" pitchFamily="18" charset="0"/>
                      </a:endParaRPr>
                    </a:p>
                    <a:p>
                      <a:pPr marL="51435">
                        <a:lnSpc>
                          <a:spcPct val="100000"/>
                        </a:lnSpc>
                        <a:spcBef>
                          <a:spcPts val="185"/>
                        </a:spcBef>
                      </a:pPr>
                      <a:r>
                        <a:rPr lang="ru-RU" sz="1000" b="1" spc="-10" baseline="0" dirty="0" smtClean="0">
                          <a:latin typeface="Times New Roman" pitchFamily="18" charset="0"/>
                          <a:cs typeface="Times New Roman" pitchFamily="18" charset="0"/>
                        </a:rPr>
                        <a:t>ДОХОДЫ  ВСЕГО</a:t>
                      </a:r>
                    </a:p>
                  </a:txBody>
                  <a:tcPr marL="0" marR="0" marT="21688" marB="0">
                    <a:solidFill>
                      <a:schemeClr val="accent1">
                        <a:lumMod val="40000"/>
                        <a:lumOff val="60000"/>
                      </a:schemeClr>
                    </a:solidFill>
                  </a:tcPr>
                </a:tc>
                <a:tc>
                  <a:txBody>
                    <a:bodyPr/>
                    <a:lstStyle/>
                    <a:p>
                      <a:pPr marL="200660">
                        <a:lnSpc>
                          <a:spcPct val="100000"/>
                        </a:lnSpc>
                        <a:spcBef>
                          <a:spcPts val="265"/>
                        </a:spcBef>
                      </a:pPr>
                      <a:r>
                        <a:rPr lang="ru-RU" sz="1000" spc="-5" dirty="0" smtClean="0">
                          <a:latin typeface="Times New Roman" pitchFamily="18" charset="0"/>
                          <a:cs typeface="Times New Roman" pitchFamily="18" charset="0"/>
                        </a:rPr>
                        <a:t> 1445,00</a:t>
                      </a:r>
                    </a:p>
                    <a:p>
                      <a:pPr marL="200660">
                        <a:lnSpc>
                          <a:spcPct val="100000"/>
                        </a:lnSpc>
                        <a:spcBef>
                          <a:spcPts val="265"/>
                        </a:spcBef>
                      </a:pPr>
                      <a:endParaRPr lang="ru-RU" sz="1000" spc="-5" dirty="0" smtClean="0">
                        <a:latin typeface="Times New Roman" pitchFamily="18" charset="0"/>
                        <a:cs typeface="Times New Roman" pitchFamily="18" charset="0"/>
                      </a:endParaRPr>
                    </a:p>
                    <a:p>
                      <a:pPr marL="200660">
                        <a:lnSpc>
                          <a:spcPct val="100000"/>
                        </a:lnSpc>
                        <a:spcBef>
                          <a:spcPts val="265"/>
                        </a:spcBef>
                      </a:pPr>
                      <a:r>
                        <a:rPr lang="ru-RU" sz="1000" spc="-5" dirty="0" smtClean="0">
                          <a:latin typeface="Times New Roman" pitchFamily="18" charset="0"/>
                          <a:cs typeface="Times New Roman" pitchFamily="18" charset="0"/>
                        </a:rPr>
                        <a:t>15,00</a:t>
                      </a:r>
                    </a:p>
                    <a:p>
                      <a:pPr marL="200660">
                        <a:lnSpc>
                          <a:spcPct val="100000"/>
                        </a:lnSpc>
                        <a:spcBef>
                          <a:spcPts val="265"/>
                        </a:spcBef>
                      </a:pPr>
                      <a:endParaRPr lang="ru-RU" sz="1000" spc="-5" dirty="0" smtClean="0">
                        <a:latin typeface="Times New Roman" pitchFamily="18" charset="0"/>
                        <a:cs typeface="Times New Roman" pitchFamily="18" charset="0"/>
                      </a:endParaRPr>
                    </a:p>
                    <a:p>
                      <a:pPr marL="200660">
                        <a:lnSpc>
                          <a:spcPct val="100000"/>
                        </a:lnSpc>
                        <a:spcBef>
                          <a:spcPts val="265"/>
                        </a:spcBef>
                      </a:pPr>
                      <a:r>
                        <a:rPr lang="ru-RU" sz="1000" spc="-5" dirty="0" smtClean="0">
                          <a:latin typeface="Times New Roman" pitchFamily="18" charset="0"/>
                          <a:cs typeface="Times New Roman" pitchFamily="18" charset="0"/>
                        </a:rPr>
                        <a:t>329,00</a:t>
                      </a:r>
                    </a:p>
                    <a:p>
                      <a:pPr marL="200660">
                        <a:lnSpc>
                          <a:spcPct val="100000"/>
                        </a:lnSpc>
                        <a:spcBef>
                          <a:spcPts val="265"/>
                        </a:spcBef>
                      </a:pPr>
                      <a:endParaRPr lang="ru-RU" sz="1000" spc="-5" dirty="0" smtClean="0">
                        <a:latin typeface="Times New Roman" pitchFamily="18" charset="0"/>
                        <a:cs typeface="Times New Roman" pitchFamily="18" charset="0"/>
                      </a:endParaRPr>
                    </a:p>
                    <a:p>
                      <a:pPr marL="200660">
                        <a:lnSpc>
                          <a:spcPct val="100000"/>
                        </a:lnSpc>
                        <a:spcBef>
                          <a:spcPts val="265"/>
                        </a:spcBef>
                      </a:pPr>
                      <a:r>
                        <a:rPr lang="ru-RU" sz="1000" spc="-5" dirty="0" smtClean="0">
                          <a:latin typeface="Times New Roman" pitchFamily="18" charset="0"/>
                          <a:cs typeface="Times New Roman" pitchFamily="18" charset="0"/>
                        </a:rPr>
                        <a:t>952,00</a:t>
                      </a:r>
                    </a:p>
                    <a:p>
                      <a:pPr marL="200660">
                        <a:lnSpc>
                          <a:spcPct val="100000"/>
                        </a:lnSpc>
                        <a:spcBef>
                          <a:spcPts val="265"/>
                        </a:spcBef>
                      </a:pPr>
                      <a:r>
                        <a:rPr lang="ru-RU" sz="1000" spc="-5" dirty="0" smtClean="0">
                          <a:latin typeface="Times New Roman" pitchFamily="18" charset="0"/>
                          <a:cs typeface="Times New Roman" pitchFamily="18" charset="0"/>
                        </a:rPr>
                        <a:t>     -</a:t>
                      </a:r>
                    </a:p>
                    <a:p>
                      <a:pPr marL="200660">
                        <a:lnSpc>
                          <a:spcPct val="100000"/>
                        </a:lnSpc>
                        <a:spcBef>
                          <a:spcPts val="265"/>
                        </a:spcBef>
                      </a:pPr>
                      <a:endParaRPr lang="ru-RU" sz="1000" spc="-5" dirty="0" smtClean="0">
                        <a:latin typeface="Times New Roman" pitchFamily="18" charset="0"/>
                        <a:cs typeface="Times New Roman" pitchFamily="18" charset="0"/>
                      </a:endParaRPr>
                    </a:p>
                    <a:p>
                      <a:pPr marL="429260" indent="-228600">
                        <a:lnSpc>
                          <a:spcPct val="100000"/>
                        </a:lnSpc>
                        <a:spcBef>
                          <a:spcPts val="265"/>
                        </a:spcBef>
                        <a:buAutoNum type="arabicPlain" startAt="368"/>
                      </a:pPr>
                      <a:r>
                        <a:rPr lang="ru-RU" sz="1000" b="1" spc="-5" dirty="0" smtClean="0">
                          <a:latin typeface="Times New Roman" pitchFamily="18" charset="0"/>
                          <a:cs typeface="Times New Roman" pitchFamily="18" charset="0"/>
                        </a:rPr>
                        <a:t>271,06</a:t>
                      </a:r>
                    </a:p>
                    <a:p>
                      <a:pPr marL="429260" indent="-228600">
                        <a:lnSpc>
                          <a:spcPct val="100000"/>
                        </a:lnSpc>
                        <a:spcBef>
                          <a:spcPts val="265"/>
                        </a:spcBef>
                        <a:buAutoNum type="arabicPlain" startAt="368"/>
                      </a:pPr>
                      <a:endParaRPr lang="ru-RU" sz="1000" spc="-5" dirty="0" smtClean="0">
                        <a:latin typeface="Times New Roman" pitchFamily="18" charset="0"/>
                        <a:cs typeface="Times New Roman" pitchFamily="18" charset="0"/>
                      </a:endParaRPr>
                    </a:p>
                    <a:p>
                      <a:pPr marL="429260" indent="-228600">
                        <a:lnSpc>
                          <a:spcPct val="100000"/>
                        </a:lnSpc>
                        <a:spcBef>
                          <a:spcPts val="265"/>
                        </a:spcBef>
                        <a:buNone/>
                      </a:pPr>
                      <a:r>
                        <a:rPr lang="ru-RU" sz="1000" spc="-5" dirty="0" smtClean="0">
                          <a:latin typeface="Times New Roman" pitchFamily="18" charset="0"/>
                          <a:cs typeface="Times New Roman" pitchFamily="18" charset="0"/>
                        </a:rPr>
                        <a:t>27</a:t>
                      </a:r>
                      <a:r>
                        <a:rPr lang="ru-RU" sz="1000" spc="-5" baseline="0" dirty="0" smtClean="0">
                          <a:latin typeface="Times New Roman" pitchFamily="18" charset="0"/>
                          <a:cs typeface="Times New Roman" pitchFamily="18" charset="0"/>
                        </a:rPr>
                        <a:t> 853,42</a:t>
                      </a:r>
                    </a:p>
                    <a:p>
                      <a:pPr marL="429260" indent="-228600">
                        <a:lnSpc>
                          <a:spcPct val="100000"/>
                        </a:lnSpc>
                        <a:spcBef>
                          <a:spcPts val="265"/>
                        </a:spcBef>
                        <a:buNone/>
                      </a:pPr>
                      <a:endParaRPr lang="ru-RU" sz="1000" spc="-5" baseline="0" dirty="0" smtClean="0">
                        <a:latin typeface="Times New Roman" pitchFamily="18" charset="0"/>
                        <a:cs typeface="Times New Roman" pitchFamily="18" charset="0"/>
                      </a:endParaRPr>
                    </a:p>
                    <a:p>
                      <a:pPr marL="429260" indent="-228600">
                        <a:lnSpc>
                          <a:spcPct val="100000"/>
                        </a:lnSpc>
                        <a:spcBef>
                          <a:spcPts val="265"/>
                        </a:spcBef>
                        <a:buNone/>
                      </a:pPr>
                      <a:r>
                        <a:rPr lang="ru-RU" sz="1000" spc="-5" baseline="0" dirty="0" smtClean="0">
                          <a:latin typeface="Times New Roman" pitchFamily="18" charset="0"/>
                          <a:cs typeface="Times New Roman" pitchFamily="18" charset="0"/>
                        </a:rPr>
                        <a:t>61 292,81</a:t>
                      </a:r>
                    </a:p>
                    <a:p>
                      <a:pPr marL="429260" indent="-228600">
                        <a:lnSpc>
                          <a:spcPct val="100000"/>
                        </a:lnSpc>
                        <a:spcBef>
                          <a:spcPts val="265"/>
                        </a:spcBef>
                        <a:buNone/>
                      </a:pPr>
                      <a:endParaRPr lang="ru-RU" sz="1000" spc="-5" baseline="0" dirty="0" smtClean="0">
                        <a:latin typeface="Times New Roman" pitchFamily="18" charset="0"/>
                        <a:cs typeface="Times New Roman" pitchFamily="18" charset="0"/>
                      </a:endParaRPr>
                    </a:p>
                    <a:p>
                      <a:pPr marL="429260" indent="-228600">
                        <a:lnSpc>
                          <a:spcPct val="100000"/>
                        </a:lnSpc>
                        <a:spcBef>
                          <a:spcPts val="265"/>
                        </a:spcBef>
                        <a:buNone/>
                      </a:pPr>
                      <a:r>
                        <a:rPr lang="ru-RU" sz="1000" spc="-5" baseline="0" dirty="0" smtClean="0">
                          <a:latin typeface="Times New Roman" pitchFamily="18" charset="0"/>
                          <a:cs typeface="Times New Roman" pitchFamily="18" charset="0"/>
                        </a:rPr>
                        <a:t>266 970,54</a:t>
                      </a:r>
                    </a:p>
                    <a:p>
                      <a:pPr marL="429260" indent="-228600">
                        <a:lnSpc>
                          <a:spcPct val="100000"/>
                        </a:lnSpc>
                        <a:spcBef>
                          <a:spcPts val="265"/>
                        </a:spcBef>
                        <a:buNone/>
                      </a:pPr>
                      <a:endParaRPr lang="ru-RU" sz="1000" spc="-5" baseline="0" dirty="0" smtClean="0">
                        <a:latin typeface="Times New Roman" pitchFamily="18" charset="0"/>
                        <a:cs typeface="Times New Roman" pitchFamily="18" charset="0"/>
                      </a:endParaRPr>
                    </a:p>
                    <a:p>
                      <a:pPr marL="429260" indent="-228600">
                        <a:lnSpc>
                          <a:spcPct val="100000"/>
                        </a:lnSpc>
                        <a:spcBef>
                          <a:spcPts val="265"/>
                        </a:spcBef>
                        <a:buNone/>
                      </a:pPr>
                      <a:r>
                        <a:rPr lang="ru-RU" sz="1000" b="1" spc="-5" dirty="0" smtClean="0">
                          <a:latin typeface="Times New Roman" pitchFamily="18" charset="0"/>
                          <a:cs typeface="Times New Roman" pitchFamily="18" charset="0"/>
                        </a:rPr>
                        <a:t>582 427,36</a:t>
                      </a:r>
                    </a:p>
                  </a:txBody>
                  <a:tcPr marL="0" marR="0" marT="31066" marB="0">
                    <a:solidFill>
                      <a:schemeClr val="accent1">
                        <a:lumMod val="40000"/>
                        <a:lumOff val="60000"/>
                      </a:schemeClr>
                    </a:solidFill>
                  </a:tcPr>
                </a:tc>
                <a:tc>
                  <a:txBody>
                    <a:bodyPr/>
                    <a:lstStyle/>
                    <a:p>
                      <a:pPr marL="16510" algn="ctr">
                        <a:lnSpc>
                          <a:spcPct val="100000"/>
                        </a:lnSpc>
                        <a:spcBef>
                          <a:spcPts val="185"/>
                        </a:spcBef>
                      </a:pPr>
                      <a:r>
                        <a:rPr lang="ru-RU" sz="1000" spc="-5" dirty="0" smtClean="0">
                          <a:latin typeface="Times New Roman" pitchFamily="18" charset="0"/>
                          <a:cs typeface="Times New Roman" pitchFamily="18" charset="0"/>
                        </a:rPr>
                        <a:t>1 442,24</a:t>
                      </a:r>
                    </a:p>
                    <a:p>
                      <a:pPr marL="16510" algn="ctr">
                        <a:lnSpc>
                          <a:spcPct val="100000"/>
                        </a:lnSpc>
                        <a:spcBef>
                          <a:spcPts val="185"/>
                        </a:spcBef>
                      </a:pPr>
                      <a:endParaRPr lang="ru-RU" sz="1000" spc="-5" dirty="0" smtClean="0">
                        <a:latin typeface="Times New Roman" pitchFamily="18" charset="0"/>
                        <a:cs typeface="Times New Roman" pitchFamily="18" charset="0"/>
                      </a:endParaRPr>
                    </a:p>
                    <a:p>
                      <a:pPr marL="16510" algn="ctr">
                        <a:lnSpc>
                          <a:spcPct val="100000"/>
                        </a:lnSpc>
                        <a:spcBef>
                          <a:spcPts val="185"/>
                        </a:spcBef>
                      </a:pPr>
                      <a:r>
                        <a:rPr lang="ru-RU" sz="1000" spc="-5" dirty="0" smtClean="0">
                          <a:latin typeface="Times New Roman" pitchFamily="18" charset="0"/>
                          <a:cs typeface="Times New Roman" pitchFamily="18" charset="0"/>
                        </a:rPr>
                        <a:t>15,00</a:t>
                      </a:r>
                    </a:p>
                    <a:p>
                      <a:pPr marL="16510" algn="ctr">
                        <a:lnSpc>
                          <a:spcPct val="100000"/>
                        </a:lnSpc>
                        <a:spcBef>
                          <a:spcPts val="185"/>
                        </a:spcBef>
                      </a:pPr>
                      <a:endParaRPr lang="ru-RU" sz="1000" spc="-5" dirty="0" smtClean="0">
                        <a:latin typeface="Times New Roman" pitchFamily="18" charset="0"/>
                        <a:cs typeface="Times New Roman" pitchFamily="18" charset="0"/>
                      </a:endParaRPr>
                    </a:p>
                    <a:p>
                      <a:pPr marL="16510" algn="ctr">
                        <a:lnSpc>
                          <a:spcPct val="100000"/>
                        </a:lnSpc>
                        <a:spcBef>
                          <a:spcPts val="185"/>
                        </a:spcBef>
                      </a:pPr>
                      <a:r>
                        <a:rPr lang="ru-RU" sz="1000" spc="-5" dirty="0" smtClean="0">
                          <a:latin typeface="Times New Roman" pitchFamily="18" charset="0"/>
                          <a:cs typeface="Times New Roman" pitchFamily="18" charset="0"/>
                        </a:rPr>
                        <a:t>328,95</a:t>
                      </a:r>
                    </a:p>
                    <a:p>
                      <a:pPr marL="16510" algn="ctr">
                        <a:lnSpc>
                          <a:spcPct val="100000"/>
                        </a:lnSpc>
                        <a:spcBef>
                          <a:spcPts val="185"/>
                        </a:spcBef>
                      </a:pPr>
                      <a:endParaRPr lang="ru-RU" sz="1000" spc="-5" dirty="0" smtClean="0">
                        <a:latin typeface="Times New Roman" pitchFamily="18" charset="0"/>
                        <a:cs typeface="Times New Roman" pitchFamily="18" charset="0"/>
                      </a:endParaRPr>
                    </a:p>
                    <a:p>
                      <a:pPr marL="16510" algn="ctr">
                        <a:lnSpc>
                          <a:spcPct val="100000"/>
                        </a:lnSpc>
                        <a:spcBef>
                          <a:spcPts val="185"/>
                        </a:spcBef>
                      </a:pPr>
                      <a:r>
                        <a:rPr lang="ru-RU" sz="1000" spc="-5" dirty="0" smtClean="0">
                          <a:latin typeface="Times New Roman" pitchFamily="18" charset="0"/>
                          <a:cs typeface="Times New Roman" pitchFamily="18" charset="0"/>
                        </a:rPr>
                        <a:t>965,57</a:t>
                      </a:r>
                    </a:p>
                    <a:p>
                      <a:pPr marL="16510" algn="ctr">
                        <a:lnSpc>
                          <a:spcPct val="100000"/>
                        </a:lnSpc>
                        <a:spcBef>
                          <a:spcPts val="185"/>
                        </a:spcBef>
                      </a:pPr>
                      <a:endParaRPr lang="ru-RU" sz="1000" spc="-5" dirty="0" smtClean="0">
                        <a:latin typeface="Times New Roman" pitchFamily="18" charset="0"/>
                        <a:cs typeface="Times New Roman" pitchFamily="18" charset="0"/>
                      </a:endParaRPr>
                    </a:p>
                    <a:p>
                      <a:pPr marL="16510" algn="ctr">
                        <a:lnSpc>
                          <a:spcPct val="100000"/>
                        </a:lnSpc>
                        <a:spcBef>
                          <a:spcPts val="185"/>
                        </a:spcBef>
                      </a:pPr>
                      <a:r>
                        <a:rPr lang="ru-RU" sz="1000" spc="-5" dirty="0" smtClean="0">
                          <a:latin typeface="Times New Roman" pitchFamily="18" charset="0"/>
                          <a:cs typeface="Times New Roman" pitchFamily="18" charset="0"/>
                        </a:rPr>
                        <a:t>3,34</a:t>
                      </a:r>
                    </a:p>
                    <a:p>
                      <a:pPr marL="16510" algn="ctr">
                        <a:lnSpc>
                          <a:spcPct val="100000"/>
                        </a:lnSpc>
                        <a:spcBef>
                          <a:spcPts val="185"/>
                        </a:spcBef>
                      </a:pPr>
                      <a:endParaRPr lang="ru-RU" sz="1000" spc="-5" dirty="0" smtClean="0">
                        <a:latin typeface="Times New Roman" pitchFamily="18" charset="0"/>
                        <a:cs typeface="Times New Roman" pitchFamily="18" charset="0"/>
                      </a:endParaRPr>
                    </a:p>
                    <a:p>
                      <a:pPr marL="16510" algn="ctr">
                        <a:lnSpc>
                          <a:spcPct val="100000"/>
                        </a:lnSpc>
                        <a:spcBef>
                          <a:spcPts val="185"/>
                        </a:spcBef>
                      </a:pPr>
                      <a:r>
                        <a:rPr lang="ru-RU" sz="1000" b="1" dirty="0" smtClean="0">
                          <a:latin typeface="Times New Roman" pitchFamily="18" charset="0"/>
                          <a:cs typeface="Times New Roman" pitchFamily="18" charset="0"/>
                        </a:rPr>
                        <a:t>366 645,11</a:t>
                      </a:r>
                    </a:p>
                    <a:p>
                      <a:pPr marL="16510" algn="ctr">
                        <a:lnSpc>
                          <a:spcPct val="100000"/>
                        </a:lnSpc>
                        <a:spcBef>
                          <a:spcPts val="185"/>
                        </a:spcBef>
                      </a:pPr>
                      <a:endParaRPr lang="ru-RU" sz="1000" dirty="0" smtClean="0">
                        <a:latin typeface="Times New Roman" pitchFamily="18" charset="0"/>
                        <a:cs typeface="Times New Roman" pitchFamily="18" charset="0"/>
                      </a:endParaRPr>
                    </a:p>
                    <a:p>
                      <a:pPr marL="16510" algn="ctr">
                        <a:lnSpc>
                          <a:spcPct val="100000"/>
                        </a:lnSpc>
                        <a:spcBef>
                          <a:spcPts val="185"/>
                        </a:spcBef>
                      </a:pPr>
                      <a:r>
                        <a:rPr lang="ru-RU" sz="1000" dirty="0" smtClean="0">
                          <a:latin typeface="Times New Roman" pitchFamily="18" charset="0"/>
                          <a:cs typeface="Times New Roman" pitchFamily="18" charset="0"/>
                        </a:rPr>
                        <a:t>27 853,42</a:t>
                      </a:r>
                    </a:p>
                    <a:p>
                      <a:pPr marL="16510" algn="ctr">
                        <a:lnSpc>
                          <a:spcPct val="100000"/>
                        </a:lnSpc>
                        <a:spcBef>
                          <a:spcPts val="185"/>
                        </a:spcBef>
                      </a:pPr>
                      <a:endParaRPr lang="ru-RU" sz="1000" dirty="0" smtClean="0">
                        <a:latin typeface="Times New Roman" pitchFamily="18" charset="0"/>
                        <a:cs typeface="Times New Roman" pitchFamily="18" charset="0"/>
                      </a:endParaRPr>
                    </a:p>
                    <a:p>
                      <a:pPr marL="16510" algn="ctr">
                        <a:lnSpc>
                          <a:spcPct val="100000"/>
                        </a:lnSpc>
                        <a:spcBef>
                          <a:spcPts val="185"/>
                        </a:spcBef>
                      </a:pPr>
                      <a:r>
                        <a:rPr lang="ru-RU" sz="1000" dirty="0" smtClean="0">
                          <a:latin typeface="Times New Roman" pitchFamily="18" charset="0"/>
                          <a:cs typeface="Times New Roman" pitchFamily="18" charset="0"/>
                        </a:rPr>
                        <a:t>60 878,96</a:t>
                      </a:r>
                    </a:p>
                    <a:p>
                      <a:pPr marL="16510" algn="ctr">
                        <a:lnSpc>
                          <a:spcPct val="100000"/>
                        </a:lnSpc>
                        <a:spcBef>
                          <a:spcPts val="185"/>
                        </a:spcBef>
                      </a:pPr>
                      <a:endParaRPr lang="ru-RU" sz="1000" dirty="0" smtClean="0">
                        <a:latin typeface="Times New Roman" pitchFamily="18" charset="0"/>
                        <a:cs typeface="Times New Roman" pitchFamily="18" charset="0"/>
                      </a:endParaRPr>
                    </a:p>
                    <a:p>
                      <a:pPr marL="16510" algn="ctr">
                        <a:lnSpc>
                          <a:spcPct val="100000"/>
                        </a:lnSpc>
                        <a:spcBef>
                          <a:spcPts val="185"/>
                        </a:spcBef>
                      </a:pPr>
                      <a:r>
                        <a:rPr lang="ru-RU" sz="1000" dirty="0" smtClean="0">
                          <a:latin typeface="Times New Roman" pitchFamily="18" charset="0"/>
                          <a:cs typeface="Times New Roman" pitchFamily="18" charset="0"/>
                        </a:rPr>
                        <a:t>266 177,78</a:t>
                      </a:r>
                    </a:p>
                    <a:p>
                      <a:pPr marL="16510" algn="ctr">
                        <a:lnSpc>
                          <a:spcPct val="100000"/>
                        </a:lnSpc>
                        <a:spcBef>
                          <a:spcPts val="185"/>
                        </a:spcBef>
                      </a:pPr>
                      <a:endParaRPr lang="ru-RU" sz="1000" dirty="0" smtClean="0">
                        <a:latin typeface="Times New Roman" pitchFamily="18" charset="0"/>
                        <a:cs typeface="Times New Roman" pitchFamily="18" charset="0"/>
                      </a:endParaRPr>
                    </a:p>
                    <a:p>
                      <a:pPr marL="16510" algn="ctr">
                        <a:lnSpc>
                          <a:spcPct val="100000"/>
                        </a:lnSpc>
                        <a:spcBef>
                          <a:spcPts val="185"/>
                        </a:spcBef>
                      </a:pPr>
                      <a:r>
                        <a:rPr lang="ru-RU" sz="1000" b="1" dirty="0" smtClean="0">
                          <a:latin typeface="Times New Roman" pitchFamily="18" charset="0"/>
                          <a:cs typeface="Times New Roman" pitchFamily="18" charset="0"/>
                        </a:rPr>
                        <a:t>583 121,01</a:t>
                      </a:r>
                      <a:endParaRPr sz="1000" b="1">
                        <a:latin typeface="Times New Roman" pitchFamily="18" charset="0"/>
                        <a:cs typeface="Times New Roman" pitchFamily="18" charset="0"/>
                      </a:endParaRPr>
                    </a:p>
                  </a:txBody>
                  <a:tcPr marL="0" marR="0" marT="21688" marB="0">
                    <a:solidFill>
                      <a:schemeClr val="accent1">
                        <a:lumMod val="40000"/>
                        <a:lumOff val="60000"/>
                      </a:schemeClr>
                    </a:solidFill>
                  </a:tcPr>
                </a:tc>
                <a:tc>
                  <a:txBody>
                    <a:bodyPr/>
                    <a:lstStyle/>
                    <a:p>
                      <a:pPr marL="16510" algn="ctr">
                        <a:lnSpc>
                          <a:spcPct val="100000"/>
                        </a:lnSpc>
                        <a:spcBef>
                          <a:spcPts val="185"/>
                        </a:spcBef>
                      </a:pPr>
                      <a:r>
                        <a:rPr lang="ru-RU" sz="1000" b="1" dirty="0" smtClean="0">
                          <a:latin typeface="Times New Roman" pitchFamily="18" charset="0"/>
                          <a:cs typeface="Times New Roman" pitchFamily="18" charset="0"/>
                        </a:rPr>
                        <a:t>99,8</a:t>
                      </a:r>
                    </a:p>
                    <a:p>
                      <a:pPr marL="16510" algn="ctr">
                        <a:lnSpc>
                          <a:spcPct val="100000"/>
                        </a:lnSpc>
                        <a:spcBef>
                          <a:spcPts val="185"/>
                        </a:spcBef>
                      </a:pPr>
                      <a:endParaRPr lang="ru-RU" sz="1000" b="1" dirty="0" smtClean="0">
                        <a:latin typeface="Times New Roman" pitchFamily="18" charset="0"/>
                        <a:cs typeface="Times New Roman" pitchFamily="18" charset="0"/>
                      </a:endParaRPr>
                    </a:p>
                    <a:p>
                      <a:pPr marL="16510" algn="ctr">
                        <a:lnSpc>
                          <a:spcPct val="100000"/>
                        </a:lnSpc>
                        <a:spcBef>
                          <a:spcPts val="185"/>
                        </a:spcBef>
                      </a:pPr>
                      <a:r>
                        <a:rPr lang="ru-RU" sz="1000" b="1" dirty="0" smtClean="0">
                          <a:latin typeface="Times New Roman" pitchFamily="18" charset="0"/>
                          <a:cs typeface="Times New Roman" pitchFamily="18" charset="0"/>
                        </a:rPr>
                        <a:t>100,0</a:t>
                      </a:r>
                    </a:p>
                    <a:p>
                      <a:pPr marL="16510" algn="ctr">
                        <a:lnSpc>
                          <a:spcPct val="100000"/>
                        </a:lnSpc>
                        <a:spcBef>
                          <a:spcPts val="185"/>
                        </a:spcBef>
                      </a:pPr>
                      <a:endParaRPr lang="ru-RU" sz="1000" b="1" dirty="0" smtClean="0">
                        <a:latin typeface="Times New Roman" pitchFamily="18" charset="0"/>
                        <a:cs typeface="Times New Roman" pitchFamily="18" charset="0"/>
                      </a:endParaRPr>
                    </a:p>
                    <a:p>
                      <a:pPr marL="16510" algn="ctr">
                        <a:lnSpc>
                          <a:spcPct val="100000"/>
                        </a:lnSpc>
                        <a:spcBef>
                          <a:spcPts val="185"/>
                        </a:spcBef>
                      </a:pPr>
                      <a:r>
                        <a:rPr lang="ru-RU" sz="1000" b="1" dirty="0" smtClean="0">
                          <a:latin typeface="Times New Roman" pitchFamily="18" charset="0"/>
                          <a:cs typeface="Times New Roman" pitchFamily="18" charset="0"/>
                        </a:rPr>
                        <a:t>99,9</a:t>
                      </a:r>
                    </a:p>
                    <a:p>
                      <a:pPr marL="16510" algn="ctr">
                        <a:lnSpc>
                          <a:spcPct val="100000"/>
                        </a:lnSpc>
                        <a:spcBef>
                          <a:spcPts val="185"/>
                        </a:spcBef>
                      </a:pPr>
                      <a:endParaRPr lang="ru-RU" sz="1000" b="1" dirty="0" smtClean="0">
                        <a:latin typeface="Times New Roman" pitchFamily="18" charset="0"/>
                        <a:cs typeface="Times New Roman" pitchFamily="18" charset="0"/>
                      </a:endParaRPr>
                    </a:p>
                    <a:p>
                      <a:pPr marL="16510" algn="ctr">
                        <a:lnSpc>
                          <a:spcPct val="100000"/>
                        </a:lnSpc>
                        <a:spcBef>
                          <a:spcPts val="185"/>
                        </a:spcBef>
                      </a:pPr>
                      <a:r>
                        <a:rPr lang="ru-RU" sz="1000" b="1" dirty="0" smtClean="0">
                          <a:latin typeface="Times New Roman" pitchFamily="18" charset="0"/>
                          <a:cs typeface="Times New Roman" pitchFamily="18" charset="0"/>
                        </a:rPr>
                        <a:t>101,4</a:t>
                      </a:r>
                    </a:p>
                    <a:p>
                      <a:pPr marL="16510" algn="ctr">
                        <a:lnSpc>
                          <a:spcPct val="100000"/>
                        </a:lnSpc>
                        <a:spcBef>
                          <a:spcPts val="185"/>
                        </a:spcBef>
                      </a:pPr>
                      <a:endParaRPr lang="ru-RU" sz="1000" b="1" dirty="0" smtClean="0">
                        <a:latin typeface="Times New Roman" pitchFamily="18" charset="0"/>
                        <a:cs typeface="Times New Roman" pitchFamily="18" charset="0"/>
                      </a:endParaRPr>
                    </a:p>
                    <a:p>
                      <a:pPr marL="16510" algn="ctr">
                        <a:lnSpc>
                          <a:spcPct val="100000"/>
                        </a:lnSpc>
                        <a:spcBef>
                          <a:spcPts val="185"/>
                        </a:spcBef>
                      </a:pPr>
                      <a:endParaRPr lang="ru-RU" sz="1000" b="1" dirty="0" smtClean="0">
                        <a:latin typeface="Times New Roman" pitchFamily="18" charset="0"/>
                        <a:cs typeface="Times New Roman" pitchFamily="18" charset="0"/>
                      </a:endParaRPr>
                    </a:p>
                    <a:p>
                      <a:pPr marL="16510" algn="ctr">
                        <a:lnSpc>
                          <a:spcPct val="100000"/>
                        </a:lnSpc>
                        <a:spcBef>
                          <a:spcPts val="185"/>
                        </a:spcBef>
                      </a:pPr>
                      <a:endParaRPr lang="ru-RU" sz="1000" b="1" dirty="0" smtClean="0">
                        <a:latin typeface="Times New Roman" pitchFamily="18" charset="0"/>
                        <a:cs typeface="Times New Roman" pitchFamily="18" charset="0"/>
                      </a:endParaRPr>
                    </a:p>
                    <a:p>
                      <a:pPr marL="16510" algn="ctr">
                        <a:lnSpc>
                          <a:spcPct val="100000"/>
                        </a:lnSpc>
                        <a:spcBef>
                          <a:spcPts val="185"/>
                        </a:spcBef>
                      </a:pPr>
                      <a:r>
                        <a:rPr lang="ru-RU" sz="1000" b="1" dirty="0" smtClean="0">
                          <a:latin typeface="Times New Roman" pitchFamily="18" charset="0"/>
                          <a:cs typeface="Times New Roman" pitchFamily="18" charset="0"/>
                        </a:rPr>
                        <a:t>99,5</a:t>
                      </a:r>
                    </a:p>
                    <a:p>
                      <a:pPr marL="16510" algn="ctr">
                        <a:lnSpc>
                          <a:spcPct val="100000"/>
                        </a:lnSpc>
                        <a:spcBef>
                          <a:spcPts val="185"/>
                        </a:spcBef>
                      </a:pPr>
                      <a:endParaRPr lang="ru-RU" sz="1000" b="1" dirty="0" smtClean="0">
                        <a:latin typeface="Times New Roman" pitchFamily="18" charset="0"/>
                        <a:cs typeface="Times New Roman" pitchFamily="18" charset="0"/>
                      </a:endParaRPr>
                    </a:p>
                    <a:p>
                      <a:pPr marL="16510" algn="ctr">
                        <a:lnSpc>
                          <a:spcPct val="100000"/>
                        </a:lnSpc>
                        <a:spcBef>
                          <a:spcPts val="185"/>
                        </a:spcBef>
                      </a:pPr>
                      <a:r>
                        <a:rPr lang="ru-RU" sz="1000" b="1" dirty="0" smtClean="0">
                          <a:latin typeface="Times New Roman" pitchFamily="18" charset="0"/>
                          <a:cs typeface="Times New Roman" pitchFamily="18" charset="0"/>
                        </a:rPr>
                        <a:t>100</a:t>
                      </a:r>
                    </a:p>
                    <a:p>
                      <a:pPr marL="16510" algn="ctr">
                        <a:lnSpc>
                          <a:spcPct val="100000"/>
                        </a:lnSpc>
                        <a:spcBef>
                          <a:spcPts val="185"/>
                        </a:spcBef>
                      </a:pPr>
                      <a:endParaRPr lang="ru-RU" sz="1000" b="1" dirty="0" smtClean="0">
                        <a:latin typeface="Times New Roman" pitchFamily="18" charset="0"/>
                        <a:cs typeface="Times New Roman" pitchFamily="18" charset="0"/>
                      </a:endParaRPr>
                    </a:p>
                    <a:p>
                      <a:pPr marL="16510" algn="ctr">
                        <a:lnSpc>
                          <a:spcPct val="100000"/>
                        </a:lnSpc>
                        <a:spcBef>
                          <a:spcPts val="185"/>
                        </a:spcBef>
                      </a:pPr>
                      <a:r>
                        <a:rPr lang="ru-RU" sz="1000" b="1" dirty="0" smtClean="0">
                          <a:latin typeface="Times New Roman" pitchFamily="18" charset="0"/>
                          <a:cs typeface="Times New Roman" pitchFamily="18" charset="0"/>
                        </a:rPr>
                        <a:t>99,3</a:t>
                      </a:r>
                    </a:p>
                    <a:p>
                      <a:pPr marL="16510" algn="ctr">
                        <a:lnSpc>
                          <a:spcPct val="100000"/>
                        </a:lnSpc>
                        <a:spcBef>
                          <a:spcPts val="185"/>
                        </a:spcBef>
                      </a:pPr>
                      <a:endParaRPr lang="ru-RU" sz="1000" b="1" dirty="0" smtClean="0">
                        <a:latin typeface="Times New Roman" pitchFamily="18" charset="0"/>
                        <a:cs typeface="Times New Roman" pitchFamily="18" charset="0"/>
                      </a:endParaRPr>
                    </a:p>
                    <a:p>
                      <a:pPr marL="16510" algn="ctr">
                        <a:lnSpc>
                          <a:spcPct val="100000"/>
                        </a:lnSpc>
                        <a:spcBef>
                          <a:spcPts val="185"/>
                        </a:spcBef>
                      </a:pPr>
                      <a:r>
                        <a:rPr lang="ru-RU" sz="1000" b="1" dirty="0" smtClean="0">
                          <a:latin typeface="Times New Roman" pitchFamily="18" charset="0"/>
                          <a:cs typeface="Times New Roman" pitchFamily="18" charset="0"/>
                        </a:rPr>
                        <a:t>99,7</a:t>
                      </a:r>
                    </a:p>
                    <a:p>
                      <a:pPr marL="16510" algn="ctr">
                        <a:lnSpc>
                          <a:spcPct val="100000"/>
                        </a:lnSpc>
                        <a:spcBef>
                          <a:spcPts val="185"/>
                        </a:spcBef>
                      </a:pPr>
                      <a:endParaRPr lang="ru-RU" sz="1000" b="1" dirty="0" smtClean="0">
                        <a:latin typeface="Times New Roman" pitchFamily="18" charset="0"/>
                        <a:cs typeface="Times New Roman" pitchFamily="18" charset="0"/>
                      </a:endParaRPr>
                    </a:p>
                    <a:p>
                      <a:pPr marL="16510" algn="ctr">
                        <a:lnSpc>
                          <a:spcPct val="100000"/>
                        </a:lnSpc>
                        <a:spcBef>
                          <a:spcPts val="185"/>
                        </a:spcBef>
                      </a:pPr>
                      <a:r>
                        <a:rPr lang="ru-RU" sz="1000" b="1" dirty="0" smtClean="0">
                          <a:latin typeface="Times New Roman" pitchFamily="18" charset="0"/>
                          <a:cs typeface="Times New Roman" pitchFamily="18" charset="0"/>
                        </a:rPr>
                        <a:t>100,1</a:t>
                      </a:r>
                      <a:endParaRPr sz="1000" b="1">
                        <a:latin typeface="Times New Roman" pitchFamily="18" charset="0"/>
                        <a:cs typeface="Times New Roman" pitchFamily="18" charset="0"/>
                      </a:endParaRPr>
                    </a:p>
                  </a:txBody>
                  <a:tcPr marL="0" marR="0" marT="21688" marB="0">
                    <a:solidFill>
                      <a:schemeClr val="accent1">
                        <a:lumMod val="40000"/>
                        <a:lumOff val="60000"/>
                      </a:schemeClr>
                    </a:solidFill>
                  </a:tcPr>
                </a:tc>
                <a:tc>
                  <a:txBody>
                    <a:bodyPr/>
                    <a:lstStyle/>
                    <a:p>
                      <a:pPr marL="16510" algn="ctr">
                        <a:lnSpc>
                          <a:spcPct val="100000"/>
                        </a:lnSpc>
                        <a:spcBef>
                          <a:spcPts val="185"/>
                        </a:spcBef>
                      </a:pPr>
                      <a:endParaRPr sz="1000" b="1">
                        <a:latin typeface="Times New Roman" pitchFamily="18" charset="0"/>
                        <a:cs typeface="Times New Roman" pitchFamily="18" charset="0"/>
                      </a:endParaRPr>
                    </a:p>
                  </a:txBody>
                  <a:tcPr marL="0" marR="0" marT="21688" marB="0">
                    <a:solidFill>
                      <a:schemeClr val="accent1">
                        <a:lumMod val="40000"/>
                        <a:lumOff val="60000"/>
                      </a:schemeClr>
                    </a:solidFill>
                  </a:tcPr>
                </a:tc>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Trek</Template>
  <TotalTime>24268</TotalTime>
  <Words>5048</Words>
  <Application>Microsoft Office PowerPoint</Application>
  <PresentationFormat>Экран (4:3)</PresentationFormat>
  <Paragraphs>762</Paragraphs>
  <Slides>40</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40</vt:i4>
      </vt:variant>
    </vt:vector>
  </HeadingPairs>
  <TitlesOfParts>
    <vt:vector size="42" baseType="lpstr">
      <vt:lpstr>Тема Office</vt:lpstr>
      <vt:lpstr>Worksheet</vt:lpstr>
      <vt:lpstr>Слайд 1</vt:lpstr>
      <vt:lpstr>Слайд 2</vt:lpstr>
      <vt:lpstr>Слайд 3</vt:lpstr>
      <vt:lpstr>Исполнение доходной части бюджета Яковлевского муниципального района  за 2021 год</vt:lpstr>
      <vt:lpstr>Слайд 5</vt:lpstr>
      <vt:lpstr>Слайд 6</vt:lpstr>
      <vt:lpstr>Слайд 7</vt:lpstr>
      <vt:lpstr>Слайд 8</vt:lpstr>
      <vt:lpstr>Слайд 9</vt:lpstr>
      <vt:lpstr>Слайд 10</vt:lpstr>
      <vt:lpstr>Слайд 11</vt:lpstr>
      <vt:lpstr>Единый сельскохозяйственный налог</vt:lpstr>
      <vt:lpstr>Слайд 13</vt:lpstr>
      <vt:lpstr>Слайд 14</vt:lpstr>
      <vt:lpstr>Слайд 15</vt:lpstr>
      <vt:lpstr>Слайд 16</vt:lpstr>
      <vt:lpstr>Доходы от использования имущества и прав, находящихся в государственной и муниципальной собственности</vt:lpstr>
      <vt:lpstr>Слайд 18</vt:lpstr>
      <vt:lpstr>Слайд 19</vt:lpstr>
      <vt:lpstr>Слайд 20</vt:lpstr>
      <vt:lpstr> РАСХОДЫ бюджета Яковлевского муниципального района за 2021 год</vt:lpstr>
      <vt:lpstr>Исполнение плана бюджета Яковлевского муниципального района по расходам в разрезе основных разделов и подразделов                  за  2021 год         тыс.руб. </vt:lpstr>
      <vt:lpstr>Структура расходов бюджета Яковлевского муниципального района  за  2021 год </vt:lpstr>
      <vt:lpstr>Слайд 24</vt:lpstr>
      <vt:lpstr>Слайд 25</vt:lpstr>
      <vt:lpstr>Слайд 26</vt:lpstr>
      <vt:lpstr>Расходы бюджета Яковлевского муниципального района за  2021 год на жилищно-коммунальное хозяйство</vt:lpstr>
      <vt:lpstr>Расходы бюджета Яковлевского муниципального района за 2021 год на образование</vt:lpstr>
      <vt:lpstr>Слайд 29</vt:lpstr>
      <vt:lpstr>Слайд 30</vt:lpstr>
      <vt:lpstr>Слайд 31</vt:lpstr>
      <vt:lpstr>Слайд 32</vt:lpstr>
      <vt:lpstr>Слайд 33</vt:lpstr>
      <vt:lpstr>Расходы бюджета Яковлевского муниципального района за  2021 год на культуру</vt:lpstr>
      <vt:lpstr>Расходы бюджета Яковлевского муниципального района за 2021 год   на социальную политику</vt:lpstr>
      <vt:lpstr>Расходы бюджета Яковлевского муниципального района за 2021 год на физическую культуру и спорт</vt:lpstr>
      <vt:lpstr>Слайд 37</vt:lpstr>
      <vt:lpstr>Слайд 38</vt:lpstr>
      <vt:lpstr>Слайд 39</vt:lpstr>
      <vt:lpstr>Слайд 40</vt:lpstr>
    </vt:vector>
  </TitlesOfParts>
  <Company>df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Лось</dc:creator>
  <cp:lastModifiedBy>фин</cp:lastModifiedBy>
  <cp:revision>2683</cp:revision>
  <cp:lastPrinted>2014-05-22T08:02:27Z</cp:lastPrinted>
  <dcterms:created xsi:type="dcterms:W3CDTF">2010-07-02T14:14:42Z</dcterms:created>
  <dcterms:modified xsi:type="dcterms:W3CDTF">2022-04-18T05:37:57Z</dcterms:modified>
</cp:coreProperties>
</file>