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64" r:id="rId2"/>
    <p:sldId id="539" r:id="rId3"/>
    <p:sldId id="496" r:id="rId4"/>
    <p:sldId id="546" r:id="rId5"/>
    <p:sldId id="482" r:id="rId6"/>
    <p:sldId id="549" r:id="rId7"/>
    <p:sldId id="550" r:id="rId8"/>
    <p:sldId id="551" r:id="rId9"/>
    <p:sldId id="563" r:id="rId10"/>
    <p:sldId id="564" r:id="rId11"/>
    <p:sldId id="565" r:id="rId12"/>
    <p:sldId id="568" r:id="rId13"/>
    <p:sldId id="566" r:id="rId14"/>
    <p:sldId id="570" r:id="rId15"/>
    <p:sldId id="569" r:id="rId16"/>
    <p:sldId id="572" r:id="rId17"/>
    <p:sldId id="557" r:id="rId18"/>
    <p:sldId id="548" r:id="rId19"/>
    <p:sldId id="512" r:id="rId20"/>
    <p:sldId id="511" r:id="rId21"/>
    <p:sldId id="507" r:id="rId22"/>
    <p:sldId id="561" r:id="rId23"/>
    <p:sldId id="559" r:id="rId24"/>
    <p:sldId id="553" r:id="rId25"/>
    <p:sldId id="552" r:id="rId26"/>
    <p:sldId id="542" r:id="rId27"/>
    <p:sldId id="555" r:id="rId28"/>
    <p:sldId id="558" r:id="rId29"/>
    <p:sldId id="554" r:id="rId30"/>
    <p:sldId id="562" r:id="rId31"/>
    <p:sldId id="573" r:id="rId32"/>
    <p:sldId id="560" r:id="rId33"/>
    <p:sldId id="541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B25693"/>
    <a:srgbClr val="922E62"/>
    <a:srgbClr val="E3D90D"/>
    <a:srgbClr val="4CEB13"/>
    <a:srgbClr val="0066FF"/>
    <a:srgbClr val="9BBB5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89770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5824E-2"/>
          <c:w val="0.95449844881075496"/>
          <c:h val="0.7755205570862585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Val val="1"/>
        </c:dLbls>
        <c:axId val="44357504"/>
        <c:axId val="44631936"/>
      </c:barChart>
      <c:catAx>
        <c:axId val="443575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4631936"/>
        <c:crosses val="autoZero"/>
        <c:auto val="1"/>
        <c:lblAlgn val="ctr"/>
        <c:lblOffset val="100"/>
        <c:tickLblSkip val="1"/>
        <c:tickMarkSkip val="1"/>
      </c:catAx>
      <c:valAx>
        <c:axId val="4463193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655E-2"/>
              <c:y val="0.53220338983048332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one"/>
        <c:crossAx val="44357504"/>
        <c:crosses val="autoZero"/>
        <c:crossBetween val="between"/>
      </c:valAx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6595462732253017"/>
          <c:y val="0.2354376444531544"/>
          <c:w val="0.50728155339805825"/>
          <c:h val="0.75724637681160001"/>
        </c:manualLayout>
      </c:layout>
      <c:pieChart>
        <c:varyColors val="1"/>
        <c:ser>
          <c:idx val="0"/>
          <c:order val="0"/>
          <c:explosion val="25"/>
          <c:dPt>
            <c:idx val="0"/>
            <c:explosion val="8"/>
          </c:dPt>
          <c:dLbls>
            <c:dLbl>
              <c:idx val="0"/>
              <c:layout>
                <c:manualLayout>
                  <c:x val="7.0635843916185062E-2"/>
                  <c:y val="-5.022238404569702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 smtClean="0"/>
                      <a:t>НДФЛ</a:t>
                    </a:r>
                    <a:r>
                      <a:rPr lang="ru-RU" sz="1309" dirty="0"/>
                      <a:t>
</a:t>
                    </a:r>
                    <a:r>
                      <a:rPr lang="ru-RU" sz="1309" dirty="0" smtClean="0"/>
                      <a:t>88,5</a:t>
                    </a:r>
                    <a:r>
                      <a:rPr lang="ru-RU" sz="1309" baseline="0" dirty="0" smtClean="0"/>
                      <a:t> </a:t>
                    </a:r>
                    <a:r>
                      <a:rPr lang="ru-RU" sz="1309" dirty="0" smtClean="0"/>
                      <a:t>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-0.11190976124484901"/>
                  <c:y val="7.976049939185908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35" dirty="0"/>
                      <a:t>налоги на </a:t>
                    </a:r>
                    <a:r>
                      <a:rPr lang="ru-RU" sz="1035" dirty="0" smtClean="0"/>
                      <a:t>товары, </a:t>
                    </a:r>
                    <a:r>
                      <a:rPr lang="ru-RU" sz="1035" dirty="0"/>
                      <a:t>релизуемые на территории РФ
</a:t>
                    </a:r>
                    <a:r>
                      <a:rPr lang="ru-RU" sz="1035" dirty="0" smtClean="0"/>
                      <a:t>5,0 %</a:t>
                    </a:r>
                    <a:endParaRPr lang="ru-RU" sz="1100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-0.14830318554826236"/>
                  <c:y val="7.916788179255414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Налоги на совокупный доход
</a:t>
                    </a:r>
                    <a:r>
                      <a:rPr lang="ru-RU" sz="1129" dirty="0" smtClean="0"/>
                      <a:t>1,4 %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-0.15197525962753014"/>
                  <c:y val="-9.795683872849346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baseline="0" dirty="0">
                        <a:solidFill>
                          <a:schemeClr val="tx1"/>
                        </a:solidFill>
                      </a:rPr>
                      <a:t>доходы от использования и продажи  имущества
</a:t>
                    </a:r>
                    <a:r>
                      <a:rPr lang="ru-RU" sz="1043" baseline="0" dirty="0" smtClean="0">
                        <a:solidFill>
                          <a:schemeClr val="tx1"/>
                        </a:solidFill>
                      </a:rPr>
                      <a:t>2,7  %</a:t>
                    </a:r>
                    <a:endParaRPr lang="ru-RU" dirty="0"/>
                  </a:p>
                </c:rich>
              </c:tx>
              <c:spPr/>
              <c:dLblPos val="bestFit"/>
            </c:dLbl>
            <c:dLbl>
              <c:idx val="4"/>
              <c:layout>
                <c:manualLayout>
                  <c:x val="-3.5597967734926146E-3"/>
                  <c:y val="-0.107444761735895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государственная пошлина
</a:t>
                    </a:r>
                    <a:r>
                      <a:rPr lang="ru-RU" sz="1129" dirty="0" smtClean="0"/>
                      <a:t>1,0 %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5"/>
              <c:layout>
                <c:manualLayout>
                  <c:x val="0.12326706208114023"/>
                  <c:y val="-0.121104819719352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Прочие 1,4 %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6"/>
              <c:layout>
                <c:manualLayout>
                  <c:x val="0.15019831547185084"/>
                  <c:y val="-7.1963956886908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/>
                      <a:t>прочие
</a:t>
                    </a:r>
                    <a:r>
                      <a:rPr lang="ru-RU" sz="1309" dirty="0" smtClean="0"/>
                      <a:t>1%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Pos val="bestFit"/>
            <c:showCatName val="1"/>
            <c:showPercent val="1"/>
            <c:showLeaderLines val="1"/>
          </c:dLbls>
          <c:cat>
            <c:strRef>
              <c:f>Лист2!$A$1:$A$6</c:f>
              <c:strCache>
                <c:ptCount val="6"/>
                <c:pt idx="0">
                  <c:v>НДФЛ</c:v>
                </c:pt>
                <c:pt idx="1">
                  <c:v>налоги на товар, релизуемые на территории РФ</c:v>
                </c:pt>
                <c:pt idx="2">
                  <c:v>Налоги на совокупный доход</c:v>
                </c:pt>
                <c:pt idx="3">
                  <c:v>доходы от использования и продажи  имущества</c:v>
                </c:pt>
                <c:pt idx="4">
                  <c:v>государственная пошлина</c:v>
                </c:pt>
                <c:pt idx="5">
                  <c:v>прочие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84.5</c:v>
                </c:pt>
                <c:pt idx="1">
                  <c:v>7.4</c:v>
                </c:pt>
                <c:pt idx="2">
                  <c:v>2.1</c:v>
                </c:pt>
                <c:pt idx="3">
                  <c:v>3.9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</c:ser>
        <c:firstSliceAng val="0"/>
      </c:pieChart>
      <c:spPr>
        <a:noFill/>
        <a:ln w="25407">
          <a:noFill/>
        </a:ln>
      </c:spPr>
    </c:plotArea>
    <c:plotVisOnly val="1"/>
    <c:dispBlanksAs val="zero"/>
  </c:chart>
  <c:txPr>
    <a:bodyPr/>
    <a:lstStyle/>
    <a:p>
      <a:pPr>
        <a:defRPr sz="16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hPercent val="104"/>
      <c:depthPercent val="100"/>
      <c:rAngAx val="1"/>
    </c:view3D>
    <c:plotArea>
      <c:layout>
        <c:manualLayout>
          <c:layoutTarget val="inner"/>
          <c:xMode val="edge"/>
          <c:yMode val="edge"/>
          <c:x val="0.19811320754717288"/>
          <c:y val="2.8517110266159811E-2"/>
          <c:w val="0.5911949685534591"/>
          <c:h val="0.8992395437262243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8628547801750736E-2"/>
                  <c:y val="-5.0879465728705629E-2"/>
                </c:manualLayout>
              </c:layout>
              <c:showVal val="1"/>
            </c:dLbl>
            <c:dLbl>
              <c:idx val="1"/>
              <c:layout>
                <c:manualLayout>
                  <c:x val="2.0445162303430041E-2"/>
                  <c:y val="-9.96429500366507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194</a:t>
                    </a:r>
                    <a:r>
                      <a:rPr lang="ru-RU" baseline="0" dirty="0" smtClean="0"/>
                      <a:t> 699,70</a:t>
                    </a:r>
                  </a:p>
                  <a:p>
                    <a:endParaRPr lang="en-US" dirty="0"/>
                  </a:p>
                </c:rich>
              </c:tx>
            </c:dLbl>
            <c:showVal val="1"/>
          </c:dLbls>
          <c:cat>
            <c:strRef>
              <c:f>Sheet1!$B$1:$C$1</c:f>
              <c:strCache>
                <c:ptCount val="2"/>
                <c:pt idx="0">
                  <c:v> 2 квартал 2020 года</c:v>
                </c:pt>
                <c:pt idx="1">
                  <c:v>2 квартал  2021 года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196136</c:v>
                </c:pt>
                <c:pt idx="1">
                  <c:v>194699.7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dLbls>
            <c:dLbl>
              <c:idx val="0"/>
              <c:layout>
                <c:manualLayout>
                  <c:x val="9.6915270206608686E-2"/>
                  <c:y val="3.5616561443333097E-2"/>
                </c:manualLayout>
              </c:layout>
              <c:showVal val="1"/>
            </c:dLbl>
            <c:dLbl>
              <c:idx val="1"/>
              <c:layout>
                <c:manualLayout>
                  <c:x val="8.6939722278304973E-2"/>
                  <c:y val="-6.6790570097656723E-2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 2 квартал 2020 года</c:v>
                </c:pt>
                <c:pt idx="1">
                  <c:v>2 квартал  2021 года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84855.1</c:v>
                </c:pt>
                <c:pt idx="1">
                  <c:v>80851.399999999994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0.57475299423998072"/>
                  <c:y val="-9.4403020497886528E-2"/>
                </c:manualLayout>
              </c:layout>
              <c:showVal val="1"/>
            </c:dLbl>
            <c:dLbl>
              <c:idx val="1"/>
              <c:layout>
                <c:manualLayout>
                  <c:x val="0.29606832115737364"/>
                  <c:y val="-9.4403020497886528E-2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 2 квартал 2020 года</c:v>
                </c:pt>
                <c:pt idx="1">
                  <c:v>2 квартал  2021 года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gapDepth val="0"/>
        <c:shape val="cylinder"/>
        <c:axId val="50292224"/>
        <c:axId val="50293760"/>
        <c:axId val="0"/>
      </c:bar3DChart>
      <c:catAx>
        <c:axId val="5029222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50293760"/>
        <c:crosses val="autoZero"/>
        <c:auto val="1"/>
        <c:lblAlgn val="ctr"/>
        <c:lblOffset val="100"/>
        <c:tickLblSkip val="1"/>
        <c:tickMarkSkip val="1"/>
      </c:catAx>
      <c:valAx>
        <c:axId val="50293760"/>
        <c:scaling>
          <c:orientation val="minMax"/>
        </c:scaling>
        <c:axPos val="l"/>
        <c:majorGridlines/>
        <c:numFmt formatCode="#,##0.0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0292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3.4920734908136478E-2"/>
          <c:w val="0.98222222222221856"/>
          <c:h val="0.68372753405824271"/>
        </c:manualLayout>
      </c:layout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План - 1 квартал 2021 года</c:v>
                </c:pt>
                <c:pt idx="1">
                  <c:v>Факт - 1 квартал 2021 года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603</c:v>
                </c:pt>
                <c:pt idx="1">
                  <c:v>604.29999999999995</c:v>
                </c:pt>
              </c:numCache>
            </c:numRef>
          </c:val>
        </c:ser>
        <c:shape val="cylinder"/>
        <c:axId val="75863936"/>
        <c:axId val="75865472"/>
        <c:axId val="0"/>
      </c:bar3DChart>
      <c:catAx>
        <c:axId val="75863936"/>
        <c:scaling>
          <c:orientation val="minMax"/>
        </c:scaling>
        <c:axPos val="b"/>
        <c:numFmt formatCode="General" sourceLinked="0"/>
        <c:tickLblPos val="nextTo"/>
        <c:crossAx val="75865472"/>
        <c:crosses val="autoZero"/>
        <c:auto val="1"/>
        <c:lblAlgn val="ctr"/>
        <c:lblOffset val="100"/>
      </c:catAx>
      <c:valAx>
        <c:axId val="75865472"/>
        <c:scaling>
          <c:orientation val="minMax"/>
          <c:min val="0"/>
        </c:scaling>
        <c:delete val="1"/>
        <c:axPos val="l"/>
        <c:numFmt formatCode="#,##0.0" sourceLinked="1"/>
        <c:tickLblPos val="nextTo"/>
        <c:crossAx val="75863936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14CBC5EB-7AA7-446C-A6B3-6316FB559CE1}" type="datetimeFigureOut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C470C9D4-7615-4E13-AE06-C1F368627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8566C1C-166D-4BD9-84E6-2EF6E134626D}" type="datetimeFigureOut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42CDD6E-9A07-4525-A23F-2E8BF2AE5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6" tIns="45353" rIns="90706" bIns="45353" anchor="b"/>
          <a:lstStyle/>
          <a:p>
            <a:pPr algn="r" defTabSz="906463"/>
            <a:fld id="{A0F2AD4F-FB1B-4193-9F15-EE8268F4A74E}" type="slidenum">
              <a:rPr lang="ru-RU" sz="1200">
                <a:latin typeface="Calibri" pitchFamily="34" charset="0"/>
              </a:rPr>
              <a:pPr algn="r" defTabSz="906463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4A341C2-2602-408F-A452-87B968E363C2}" type="slidenum">
              <a:rPr lang="ru-RU" smtClean="0"/>
              <a:pPr defTabSz="906463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983A1E7-8D56-4ADE-84BB-7D6B6DAD004C}" type="slidenum">
              <a:rPr lang="ru-RU" smtClean="0"/>
              <a:pPr defTabSz="906463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DF3C7114-A379-47E8-9EC1-40E0567C4DD2}" type="slidenum">
              <a:rPr lang="ru-RU" smtClean="0"/>
              <a:pPr defTabSz="906463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F9EED9A-053A-40E7-9C2E-D4513F551AD3}" type="slidenum">
              <a:rPr lang="ru-RU" smtClean="0"/>
              <a:pPr defTabSz="906463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дк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52F801F7-3084-4F3B-B532-AADAA52739C6}" type="slidenum">
              <a:rPr lang="ru-RU" smtClean="0">
                <a:solidFill>
                  <a:srgbClr val="000000"/>
                </a:solidFill>
              </a:rPr>
              <a:pPr defTabSz="906463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5D4FD69-64F6-4A4E-95D8-57A810BBCC73}" type="slidenum">
              <a:rPr lang="ru-RU" smtClean="0"/>
              <a:pPr defTabSz="906463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2CFB020-63E7-426A-84D9-30B18F005159}" type="slidenum">
              <a:rPr lang="ru-RU" smtClean="0"/>
              <a:pPr defTabSz="906463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3EAAFA6-6989-472E-84BA-54DFD75FC59A}" type="slidenum">
              <a:rPr lang="ru-RU" smtClean="0"/>
              <a:pPr defTabSz="906463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C77AA13-BE8A-4802-980A-6F47D13ECE25}" type="slidenum">
              <a:rPr lang="ru-RU" smtClean="0"/>
              <a:pPr defTabSz="906463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4FCA-0C7A-409D-9B32-9BEB1EBEBE99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0BFD-996A-4DC4-AD2C-33C14BB5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60C7-5390-4E08-ACFC-294C21549C9D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EE26-B775-4EF1-B9F3-4AB941FCB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6DB9-FA78-4B01-9580-D41C5BE79385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C961-AEB4-4BED-AD52-CEF2BECDA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E354-D081-4F19-88D9-B19DFF7FACE7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44F2-D849-4F5B-A230-C33EC8901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339C-AFF7-445F-9B95-03C80E4E388A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4057-A2F7-41A6-9734-7B3350BBC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F3FB-C99E-4A69-8885-D51656852FB9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2F6E-A61A-4527-B614-71774475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0E6-7449-40CA-91BE-CCB45C064595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FF33-7610-4902-B3AB-7B520E7C7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78A6-092F-40BE-936E-37DACD5B045E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D6AF-D5C1-4CFE-B25A-3B74EA5E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EB44-6BA8-4311-8C8B-EECB354B1CFC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E4B6-84B5-4698-8EE6-E9ADE7D68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8A5D-9CC8-4936-9CC9-0E0B2A9EE982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DDE5-2315-4694-B43B-ED0B4E64E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697C-A78A-4B5C-8C3F-93613607D6AB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DED4-FD1D-4EE8-A76B-89A1A656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F74D-1E46-4219-8879-11EA654FB5D1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6D56-DBB3-4491-99C8-DDBE35B07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2CCE53-7C97-4CAE-87E7-A719DF55463C}" type="datetime1">
              <a:rPr lang="ru-RU"/>
              <a:pPr>
                <a:defRPr/>
              </a:pPr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969D7B-AC37-409B-A7B3-50B02981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oleObject" Target="../embeddings/_____Microsoft_Office_Excel_97-2003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png"/><Relationship Id="rId4" Type="http://schemas.openxmlformats.org/officeDocument/2006/relationships/oleObject" Target="../embeddings/_____Microsoft_Office_Excel_97-2003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7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jpeg"/><Relationship Id="rId5" Type="http://schemas.openxmlformats.org/officeDocument/2006/relationships/oleObject" Target="../embeddings/_____Microsoft_Office_Excel_97-20038.xls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oleObject" Target="../embeddings/____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DSC099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05 августа 2021 </a:t>
            </a:r>
            <a:r>
              <a:rPr lang="ru-RU" b="1" dirty="0">
                <a:solidFill>
                  <a:srgbClr val="FFFF00"/>
                </a:solidFill>
              </a:rPr>
              <a:t>года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об исполнении бюджета </a:t>
            </a:r>
          </a:p>
          <a:p>
            <a:pPr algn="ctr"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квартал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2021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года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786188" y="1285875"/>
            <a:ext cx="4900612" cy="282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57200" y="142852"/>
            <a:ext cx="8258204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429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143375"/>
            <a:ext cx="37861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28625" y="3929063"/>
            <a:ext cx="40005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Налог зачисляется в бюджет    муниципального района по нормативу 100 процентов.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годовом 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1 485,8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фактические поступления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квартал 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1 200,8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80,8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pPr>
              <a:buFont typeface="Arial" charset="0"/>
              <a:buChar char="•"/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01038" cy="2357437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146" name="Содержимое 4"/>
          <p:cNvGraphicFramePr>
            <a:graphicFrameLocks/>
          </p:cNvGraphicFramePr>
          <p:nvPr/>
        </p:nvGraphicFramePr>
        <p:xfrm>
          <a:off x="5505450" y="3429000"/>
          <a:ext cx="3305175" cy="3105150"/>
        </p:xfrm>
        <a:graphic>
          <a:graphicData uri="http://schemas.openxmlformats.org/presentationml/2006/ole">
            <p:oleObj spid="_x0000_s6146" name="Worksheet" r:id="rId4" imgW="3305077" imgH="3105270" progId="Excel.Sheet.8">
              <p:embed/>
            </p:oleObj>
          </a:graphicData>
        </a:graphic>
      </p:graphicFrame>
      <p:sp>
        <p:nvSpPr>
          <p:cNvPr id="6150" name="Содержимое 2"/>
          <p:cNvSpPr txBox="1">
            <a:spLocks/>
          </p:cNvSpPr>
          <p:nvPr/>
        </p:nvSpPr>
        <p:spPr bwMode="auto">
          <a:xfrm>
            <a:off x="428625" y="3500438"/>
            <a:ext cx="5072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</a:p>
        </p:txBody>
      </p:sp>
      <p:pic>
        <p:nvPicPr>
          <p:cNvPr id="6151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714875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7148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7858125" y="3286125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214938"/>
            <a:ext cx="25717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oz-po.ru/assets/tpl/ozpo/im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225" y="2143125"/>
            <a:ext cx="1758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2844" y="142852"/>
            <a:ext cx="8786874" cy="20002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7414" name="Содержимое 5"/>
          <p:cNvSpPr>
            <a:spLocks noGrp="1"/>
          </p:cNvSpPr>
          <p:nvPr>
            <p:ph idx="1"/>
          </p:nvPr>
        </p:nvSpPr>
        <p:spPr>
          <a:xfrm>
            <a:off x="142875" y="2214563"/>
            <a:ext cx="7286625" cy="4429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Отделом по имущественным отношениям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района, являющимся отраслевым органом администрации района, в отчетном периоде, в пределах своих полномочий, осуществлялась деятельность по управлению и распоряжению имуществом, находящимся в собственности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аренды земельных участков в бюджет района поступило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1 374,3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рублей , что составило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44,3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утвержденного годового плана 3 100,0 тыс. рублей.</a:t>
            </a: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3000375" y="4857750"/>
            <a:ext cx="4143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аренды муниципального имущества поступило в бюджет 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598,6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при годовом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570,0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105,0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%. </a:t>
            </a:r>
          </a:p>
        </p:txBody>
      </p:sp>
      <p:pic>
        <p:nvPicPr>
          <p:cNvPr id="17416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000500"/>
            <a:ext cx="175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572000"/>
            <a:ext cx="25717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85720" y="285728"/>
            <a:ext cx="8429684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8437" name="Содержимое 6"/>
          <p:cNvSpPr txBox="1">
            <a:spLocks/>
          </p:cNvSpPr>
          <p:nvPr/>
        </p:nvSpPr>
        <p:spPr bwMode="auto">
          <a:xfrm>
            <a:off x="142875" y="1071563"/>
            <a:ext cx="8572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 1 января 2017 года, в соответствии со ст. 3.3 Федерального закона от 25.10.2001 года № 137-ФЗ «О введении в действие Земельного кодекса РФ» в редакции ФЗ от 03.07.2016 года № 334-ФЗ,  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предусмотренном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08.11.2011 г № 837-КЗ «О бесплатном предоставлении земельных участков гражданам, имеющим трех и более детей, в Приморском крае» и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27 сентября 2013 года № 250-КЗ «О бесплатном предоставлении земельных участков для индивидуального жилищного строительства на территории Приморского края».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286000" y="4429125"/>
            <a:ext cx="6429375" cy="140017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района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квартал 2021 года поступило доходов от оказания платных услуг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7,5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рублей, при годовом плане 15,0 тыс. рублей, что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0034" y="3286124"/>
            <a:ext cx="8229600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оказания платных услуг (работ)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0" name="Picture 6" descr="http://rbsel.ru/images/zayavk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214424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использования имущества и прав, находящихся 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2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2214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одержимое 6"/>
          <p:cNvSpPr txBox="1">
            <a:spLocks/>
          </p:cNvSpPr>
          <p:nvPr/>
        </p:nvSpPr>
        <p:spPr bwMode="auto">
          <a:xfrm>
            <a:off x="3000375" y="1571625"/>
            <a:ext cx="5657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в бюджет района поступило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162,1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при утвержденном годовом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рублей, что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49,1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к плану.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поступили от найма муниципального жилищного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фонда.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8429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годовом плане 160,0 тыс. рублей фактически поступило 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квартал 2021 года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55,5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34,7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%.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 отчислений в районный бюджет данного налога установлен федеральным законодательством в размере 55 %.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Федеральным законом от 21 июля 2014 года № 219-ФЗ с 2016 года отменены авансовые платежи по плате за негативное воздействие на окружающую среду.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74638"/>
            <a:ext cx="8501122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5929313" cy="5357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В общем, за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квартал 2021 года, поступило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189,8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тыс. рублей , исполнение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55,2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%  от плановых назначений  344,0 тыс. рублей.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274638"/>
            <a:ext cx="8429684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Штрафы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1509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714875"/>
            <a:ext cx="2928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85875"/>
            <a:ext cx="27860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357563"/>
            <a:ext cx="271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8643998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Поступление безвозмездных поступлений в бюджет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района за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квартал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года</a:t>
            </a:r>
          </a:p>
        </p:txBody>
      </p:sp>
      <p:graphicFrame>
        <p:nvGraphicFramePr>
          <p:cNvPr id="7170" name="Содержимое 6"/>
          <p:cNvGraphicFramePr>
            <a:graphicFrameLocks noGrp="1"/>
          </p:cNvGraphicFramePr>
          <p:nvPr>
            <p:ph idx="1"/>
          </p:nvPr>
        </p:nvGraphicFramePr>
        <p:xfrm>
          <a:off x="206375" y="1643050"/>
          <a:ext cx="8937625" cy="4772025"/>
        </p:xfrm>
        <a:graphic>
          <a:graphicData uri="http://schemas.openxmlformats.org/presentationml/2006/ole">
            <p:oleObj spid="_x0000_s7170" name="Worksheet" r:id="rId4" imgW="8848745" imgH="4724460" progId="Excel.Sheet.8">
              <p:embed/>
            </p:oleObj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071813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82613"/>
          </a:xfrm>
        </p:spPr>
        <p:txBody>
          <a:bodyPr/>
          <a:lstStyle/>
          <a:p>
            <a:r>
              <a:rPr lang="ru-RU" sz="2600" dirty="0" smtClean="0">
                <a:latin typeface="Arial" charset="0"/>
                <a:cs typeface="Arial" charset="0"/>
              </a:rPr>
              <a:t/>
            </a:r>
            <a:br>
              <a:rPr lang="ru-RU" sz="2600" dirty="0" smtClean="0">
                <a:latin typeface="Arial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РАСХОДЫ бюджета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муниципального района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квартал 2021 года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1285875"/>
            <a:ext cx="860107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388" indent="-179388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всего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254 750,8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881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0" y="4572000"/>
            <a:ext cx="1643063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28 625,9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642938" y="3357563"/>
            <a:ext cx="100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0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428625" y="3714750"/>
            <a:ext cx="171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7401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1000125" y="5500688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Национальная безопасность и правоохранительная деятельность – 0,00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57187" y="421481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Прямоугольник 24"/>
          <p:cNvSpPr>
            <a:spLocks noChangeArrowheads="1"/>
          </p:cNvSpPr>
          <p:nvPr/>
        </p:nvSpPr>
        <p:spPr bwMode="auto">
          <a:xfrm>
            <a:off x="1866900" y="3390900"/>
            <a:ext cx="1133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экономика –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4 034,7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73276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Прямоугольник 28"/>
          <p:cNvSpPr>
            <a:spLocks noChangeArrowheads="1"/>
          </p:cNvSpPr>
          <p:nvPr/>
        </p:nvSpPr>
        <p:spPr bwMode="auto">
          <a:xfrm>
            <a:off x="2428875" y="4429125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Жилищно-коммунальное хозяйство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5 623,5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321719" y="3607594"/>
            <a:ext cx="1500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Прямоугольник 31"/>
          <p:cNvSpPr>
            <a:spLocks noChangeArrowheads="1"/>
          </p:cNvSpPr>
          <p:nvPr/>
        </p:nvSpPr>
        <p:spPr bwMode="auto">
          <a:xfrm>
            <a:off x="3143250" y="3429000"/>
            <a:ext cx="1019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Охрана окружающей среды – 0,00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214687" y="3214688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Прямоугольник 34"/>
          <p:cNvSpPr>
            <a:spLocks noChangeArrowheads="1"/>
          </p:cNvSpPr>
          <p:nvPr/>
        </p:nvSpPr>
        <p:spPr bwMode="auto">
          <a:xfrm>
            <a:off x="3786188" y="5500688"/>
            <a:ext cx="12573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Образование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163 437,0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964656" y="4179094"/>
            <a:ext cx="264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Прямоугольник 37"/>
          <p:cNvSpPr>
            <a:spLocks noChangeArrowheads="1"/>
          </p:cNvSpPr>
          <p:nvPr/>
        </p:nvSpPr>
        <p:spPr bwMode="auto">
          <a:xfrm>
            <a:off x="4357688" y="3357563"/>
            <a:ext cx="10287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Культура –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10 004,9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536281" y="3178969"/>
            <a:ext cx="644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Прямоугольник 40"/>
          <p:cNvSpPr>
            <a:spLocks noChangeArrowheads="1"/>
          </p:cNvSpPr>
          <p:nvPr/>
        </p:nvSpPr>
        <p:spPr bwMode="auto">
          <a:xfrm>
            <a:off x="4786313" y="4143375"/>
            <a:ext cx="1233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Здравоохранение – 0,00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714875" y="3571875"/>
            <a:ext cx="142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Прямоугольник 46"/>
          <p:cNvSpPr>
            <a:spLocks noChangeArrowheads="1"/>
          </p:cNvSpPr>
          <p:nvPr/>
        </p:nvSpPr>
        <p:spPr bwMode="auto">
          <a:xfrm>
            <a:off x="5643563" y="4857750"/>
            <a:ext cx="1028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Социальная политика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50 684,7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143500" y="385762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3" name="Прямоугольник 50"/>
          <p:cNvSpPr>
            <a:spLocks noChangeArrowheads="1"/>
          </p:cNvSpPr>
          <p:nvPr/>
        </p:nvSpPr>
        <p:spPr bwMode="auto">
          <a:xfrm>
            <a:off x="6286500" y="4000500"/>
            <a:ext cx="1028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604,1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72200" y="3400425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Прямоугольник 53"/>
          <p:cNvSpPr>
            <a:spLocks noChangeArrowheads="1"/>
          </p:cNvSpPr>
          <p:nvPr/>
        </p:nvSpPr>
        <p:spPr bwMode="auto">
          <a:xfrm>
            <a:off x="6858000" y="4857750"/>
            <a:ext cx="10287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Средства массовой информации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1 659,9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6465888" y="3892550"/>
            <a:ext cx="1928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Прямоугольник 56"/>
          <p:cNvSpPr>
            <a:spLocks noChangeArrowheads="1"/>
          </p:cNvSpPr>
          <p:nvPr/>
        </p:nvSpPr>
        <p:spPr bwMode="auto">
          <a:xfrm>
            <a:off x="7286625" y="585787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148,1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6393657" y="4464844"/>
            <a:ext cx="307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Прямоугольник 61"/>
          <p:cNvSpPr>
            <a:spLocks noChangeArrowheads="1"/>
          </p:cNvSpPr>
          <p:nvPr/>
        </p:nvSpPr>
        <p:spPr bwMode="auto">
          <a:xfrm>
            <a:off x="7924800" y="3609975"/>
            <a:ext cx="1219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 –  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10 659,8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108950" y="3392488"/>
            <a:ext cx="9286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плана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расходам                           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2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2021 года, тыс. руб.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501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43" y="1213002"/>
          <a:ext cx="8858312" cy="5428619"/>
        </p:xfrm>
        <a:graphic>
          <a:graphicData uri="http://schemas.openxmlformats.org/drawingml/2006/table">
            <a:tbl>
              <a:tblPr/>
              <a:tblGrid>
                <a:gridCol w="594416"/>
                <a:gridCol w="3979959"/>
                <a:gridCol w="1916630"/>
                <a:gridCol w="1266555"/>
                <a:gridCol w="1100752"/>
              </a:tblGrid>
              <a:tr h="501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Исполненные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Процент исполнения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58 344,2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27 149,1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46,29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21 257,7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8 398,4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65 154,2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8 214,5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313 198,2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160 292,4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25 500,8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11 260,8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44,16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82 047,8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28 235,6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3 280,0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1 829,0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57,76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27,27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17 104,2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8 532,0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49,88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588 235,0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254 750,7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43,31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исполнения бюджета района за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2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2021 года </a:t>
            </a:r>
          </a:p>
        </p:txBody>
      </p:sp>
      <p:graphicFrame>
        <p:nvGraphicFramePr>
          <p:cNvPr id="8194" name="Объект 3"/>
          <p:cNvGraphicFramePr>
            <a:graphicFrameLocks noGrp="1"/>
          </p:cNvGraphicFramePr>
          <p:nvPr>
            <p:ph idx="1"/>
          </p:nvPr>
        </p:nvGraphicFramePr>
        <p:xfrm>
          <a:off x="2935288" y="1428736"/>
          <a:ext cx="6208712" cy="5429264"/>
        </p:xfrm>
        <a:graphic>
          <a:graphicData uri="http://schemas.openxmlformats.org/presentationml/2006/ole">
            <p:oleObj spid="_x0000_s8194" name="Worksheet" r:id="rId3" imgW="5000701" imgH="4257630" progId="Excel.Sheet.8">
              <p:embed/>
            </p:oleObj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http://mw2.google.com/mw-panoramio/photos/medium/21255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786188"/>
            <a:ext cx="25130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8910638" y="0"/>
            <a:ext cx="282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15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928688" y="142875"/>
            <a:ext cx="7724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Финансирование муниципальных  учреждений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5357813" y="1714500"/>
            <a:ext cx="3022600" cy="2214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Казённые учреждения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100 380,8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тыс. руб. 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571500" y="1643063"/>
            <a:ext cx="2857500" cy="214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Бюджетные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учреждения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175 101,8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тыс. руб.  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5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50056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 descr="https://go3.imgsmail.ru/imgpreview?key=78b0ab76e9ec038&amp;mb=imgdb_preview_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214938"/>
            <a:ext cx="22733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https://schoolotzyv.ru/images/schools/80824/7b16c52a4db7c3880aff41e1e8dd4b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143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357688"/>
            <a:ext cx="3929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  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 на общегосударственные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85725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42875" y="855663"/>
            <a:ext cx="8858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на общегосударственные вопросы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6 115,6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от плановых назначений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28 559,4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21,41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в том числе: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органов местного самоуправления района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направлено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9 245,1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учреждения МКУ «ХОЗУ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района», при 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18 656,0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направлено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6 170,0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федерального бюджета оплачено содержание Отдела ЗАГС района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247,5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краевого бюджета оплачено содержание: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комиссии по делам несовершеннолетних детей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276,23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административной комиссии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276,23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специалиста по охране труда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141,3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По данному разделу в отчетном периоде исполнялась программа «Экономическое развитие и инновационная экономика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на 2019-2025 годы» ,  подпрограмма «Повышение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муниципальными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финансами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муниципальном районе»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2019-2025 годы.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из резервного фонда администрации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по состоянию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июля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производились.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357688"/>
            <a:ext cx="31432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2021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года на национальную оборону и национальную экономику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9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25"/>
            <a:ext cx="26431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500563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3214688" y="1857375"/>
            <a:ext cx="4214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раздела «Национальная экономика» осуществлялось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районе» на 2019-2025 годы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на 2019-2025, исполнение программы предполагает ремонт  и благоустройство дорог местного значения, приобретение и установку дорожных знаков. Плановые назначения по разделу «национальная экономика»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-21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257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,7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рублей, исполнение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квартал 2021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–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8 398,4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39,51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ru-RU" sz="1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3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6963" y="2071688"/>
            <a:ext cx="1444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14313"/>
            <a:ext cx="8666162" cy="1071562"/>
          </a:xfrm>
          <a:ln>
            <a:solidFill>
              <a:schemeClr val="bg1">
                <a:alpha val="56862"/>
              </a:schemeClr>
            </a:solidFill>
          </a:ln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2021 года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6" name="AutoShape 6"/>
          <p:cNvSpPr>
            <a:spLocks noChangeArrowheads="1"/>
          </p:cNvSpPr>
          <p:nvPr/>
        </p:nvSpPr>
        <p:spPr bwMode="auto">
          <a:xfrm>
            <a:off x="428625" y="150018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r>
              <a:rPr lang="ru-RU" altLang="ru-RU" sz="4400" b="1" dirty="0" smtClean="0">
                <a:latin typeface="Times New Roman" pitchFamily="18" charset="0"/>
              </a:rPr>
              <a:t>8 214,5</a:t>
            </a:r>
            <a:endParaRPr lang="ru-RU" altLang="ru-RU" sz="4400" b="1" dirty="0">
              <a:latin typeface="Times New Roman" pitchFamily="18" charset="0"/>
            </a:endParaRPr>
          </a:p>
          <a:p>
            <a:pPr algn="ctr" defTabSz="912813"/>
            <a:r>
              <a:rPr lang="ru-RU" altLang="ru-RU" sz="4400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100" b="1" dirty="0"/>
              <a:t>Жилищное хозяйство  </a:t>
            </a:r>
          </a:p>
          <a:p>
            <a:pPr algn="ctr"/>
            <a:r>
              <a:rPr lang="ru-RU" altLang="ru-RU" sz="1100" b="1" dirty="0" smtClean="0"/>
              <a:t>772,1</a:t>
            </a:r>
            <a:r>
              <a:rPr lang="ru-RU" altLang="ru-RU" sz="1100" b="1" dirty="0" smtClean="0"/>
              <a:t>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Благоустройство – </a:t>
            </a:r>
          </a:p>
          <a:p>
            <a:pPr algn="ctr"/>
            <a:r>
              <a:rPr lang="ru-RU" altLang="ru-RU" sz="1100" b="1" dirty="0" smtClean="0"/>
              <a:t>197,7</a:t>
            </a:r>
            <a:r>
              <a:rPr lang="ru-RU" altLang="ru-RU" sz="1100" b="1" dirty="0" smtClean="0"/>
              <a:t>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ru-RU" altLang="ru-RU" sz="1100" b="1" dirty="0" smtClean="0"/>
              <a:t>1 377,8</a:t>
            </a:r>
            <a:r>
              <a:rPr lang="ru-RU" altLang="ru-RU" sz="1100" b="1" dirty="0" smtClean="0"/>
              <a:t>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pic>
        <p:nvPicPr>
          <p:cNvPr id="27661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4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Коммунальное хозяйство  </a:t>
            </a:r>
          </a:p>
          <a:p>
            <a:pPr algn="ctr"/>
            <a:r>
              <a:rPr lang="ru-RU" altLang="ru-RU" sz="1100" b="1" dirty="0" smtClean="0"/>
              <a:t>5 964,4</a:t>
            </a:r>
            <a:r>
              <a:rPr lang="ru-RU" altLang="ru-RU" sz="1100" b="1" dirty="0" smtClean="0"/>
              <a:t>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6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 b="1"/>
              <a:t>Средства направлены на уплату </a:t>
            </a:r>
          </a:p>
          <a:p>
            <a:pPr algn="just"/>
            <a:r>
              <a:rPr lang="ru-RU" altLang="ru-RU" sz="1100" b="1"/>
              <a:t>взносов за капитальный </a:t>
            </a:r>
          </a:p>
          <a:p>
            <a:pPr algn="just"/>
            <a:r>
              <a:rPr lang="ru-RU" altLang="ru-RU" sz="1100" b="1"/>
              <a:t>ремонт муниципального</a:t>
            </a:r>
          </a:p>
          <a:p>
            <a:pPr algn="just"/>
            <a:r>
              <a:rPr lang="ru-RU" altLang="ru-RU" sz="1100" b="1"/>
              <a:t> жилищного фонда.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 Данные средства  направлены на содержание и модернизацию </a:t>
            </a:r>
          </a:p>
          <a:p>
            <a:pPr algn="ctr"/>
            <a:r>
              <a:rPr lang="ru-RU" altLang="ru-RU" sz="1100" b="1"/>
              <a:t>коммунальной инфраструктуры.</a:t>
            </a:r>
          </a:p>
          <a:p>
            <a:pPr algn="ctr">
              <a:buFontTx/>
              <a:buChar char="-"/>
            </a:pPr>
            <a:endParaRPr lang="ru-RU" altLang="ru-RU" sz="1100" b="1"/>
          </a:p>
        </p:txBody>
      </p:sp>
      <p:sp>
        <p:nvSpPr>
          <p:cNvPr id="27668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Средства направлены на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2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2021 года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82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160 292,4 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8687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8688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28 315,9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Box 25"/>
          <p:cNvSpPr>
            <a:spLocks noChangeArrowheads="1"/>
          </p:cNvSpPr>
          <p:nvPr/>
        </p:nvSpPr>
        <p:spPr bwMode="auto">
          <a:xfrm>
            <a:off x="285750" y="4071938"/>
            <a:ext cx="2143125" cy="584200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defTabSz="912813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108 092,9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13 478,5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8 716,6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1 688,4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42875" y="500063"/>
            <a:ext cx="67865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Исполнение по разделу «Дошкольное образование»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28 315,9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тыс.рублей  от плана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54 131,85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52,31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  Сеть образовательных учреждений, реализующих в районе программу                                            дошкольного образования,  в настоящее время включает 4 учреждения.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По данному разделу реализуются: подпрограмма «Развитие системы дошкольного образования»; подпрограмма «Пожарная безопасность».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8072438" y="214313"/>
            <a:ext cx="73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/>
        </p:nvGraphicFramePr>
        <p:xfrm>
          <a:off x="6934200" y="142875"/>
          <a:ext cx="2162175" cy="1409700"/>
        </p:xfrm>
        <a:graphic>
          <a:graphicData uri="http://schemas.openxmlformats.org/presentationml/2006/ole">
            <p:oleObj spid="_x0000_s9218" name="Worksheet" r:id="rId3" imgW="2543302" imgH="1657260" progId="Excel.Sheet.8">
              <p:embed/>
            </p:oleObj>
          </a:graphicData>
        </a:graphic>
      </p:graphicFrame>
      <p:pic>
        <p:nvPicPr>
          <p:cNvPr id="7" name="Рисунок 6" descr="Дошколь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2712">
            <a:off x="51446" y="189338"/>
            <a:ext cx="1593261" cy="1299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357188" y="1928813"/>
            <a:ext cx="5572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ОБЩЕГО ОБРАЗОВАНИЯ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 образовательным учреждениям относятся 5 школ района.</a:t>
            </a:r>
          </a:p>
        </p:txBody>
      </p:sp>
      <p:graphicFrame>
        <p:nvGraphicFramePr>
          <p:cNvPr id="9219" name="Диаграмма 10"/>
          <p:cNvGraphicFramePr>
            <a:graphicFrameLocks/>
          </p:cNvGraphicFramePr>
          <p:nvPr/>
        </p:nvGraphicFramePr>
        <p:xfrm>
          <a:off x="1933575" y="3143248"/>
          <a:ext cx="2352675" cy="1643074"/>
        </p:xfrm>
        <a:graphic>
          <a:graphicData uri="http://schemas.openxmlformats.org/presentationml/2006/ole">
            <p:oleObj spid="_x0000_s9219" name="Worksheet" r:id="rId5" imgW="2028698" imgH="1286010" progId="Excel.Sheet.8">
              <p:embed/>
            </p:oleObj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86063"/>
            <a:ext cx="16430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500438" y="2643188"/>
            <a:ext cx="688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/>
              <a:t>.</a:t>
            </a:r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4429125" y="3000375"/>
            <a:ext cx="4714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Расходы осуществляют следующие учреждения района: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Дом детского творчества»;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ДО«Детский оздоровительно-образовательного спортивного центра» с. Яковлевка;</a:t>
            </a: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2000250" y="142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ДОШКОЛЬНОГО ОБРАЗОВАНИЯ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4429125" y="250031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</p:txBody>
      </p:sp>
      <p:graphicFrame>
        <p:nvGraphicFramePr>
          <p:cNvPr id="9220" name="Object 13"/>
          <p:cNvGraphicFramePr>
            <a:graphicFrameLocks/>
          </p:cNvGraphicFramePr>
          <p:nvPr/>
        </p:nvGraphicFramePr>
        <p:xfrm>
          <a:off x="6791325" y="3933825"/>
          <a:ext cx="1914525" cy="2581275"/>
        </p:xfrm>
        <a:graphic>
          <a:graphicData uri="http://schemas.openxmlformats.org/presentationml/2006/ole">
            <p:oleObj spid="_x0000_s9220" name="Worksheet" r:id="rId7" imgW="1771532" imgH="2390850" progId="Excel.Sheet.8">
              <p:embed/>
            </p:oleObj>
          </a:graphicData>
        </a:graphic>
      </p:graphicFrame>
      <p:sp>
        <p:nvSpPr>
          <p:cNvPr id="9230" name="TextBox 2"/>
          <p:cNvSpPr txBox="1">
            <a:spLocks noChangeArrowheads="1"/>
          </p:cNvSpPr>
          <p:nvPr/>
        </p:nvSpPr>
        <p:spPr bwMode="auto">
          <a:xfrm>
            <a:off x="4429125" y="3786188"/>
            <a:ext cx="2571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 загородное стационарное учреждение отдыха и оздоровления детей «Юность»;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 «Яковлевская детская школа искусств».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8143875" y="378618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214313" y="5214938"/>
            <a:ext cx="6072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Исполнение за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65,54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%. При плане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2 315,0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  произведены расходы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1 517,4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2643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857500"/>
            <a:ext cx="2857500" cy="19288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14422"/>
            <a:ext cx="2857520" cy="1571636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районе» на 2019-2025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годы расходы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составили 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3 574,5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тыс. рублей, при плане –  7 491,4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тыс. рублей,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исполнение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47,71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%</a:t>
            </a:r>
            <a:r>
              <a:rPr lang="ru-RU" altLang="ru-RU" sz="1200" b="1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4678" y="1571612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643050"/>
            <a:ext cx="2796313" cy="1857388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9 191,9</a:t>
            </a:r>
            <a:endParaRPr lang="ru-RU" altLang="ru-RU" sz="5400" b="1" dirty="0" smtClean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86512" y="3143248"/>
            <a:ext cx="2643206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составили –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5 590,8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тыс. рублей, от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плана 10 860,0 тыс. рублей или 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51,48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%.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/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квартал 2021 года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4929198"/>
            <a:ext cx="2786082" cy="171451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100,0 тыс. рублей, на отчетную дату исполнение составило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26,6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тыс. рублей,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исполнение –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26,63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%</a:t>
            </a:r>
            <a:r>
              <a:rPr lang="ru-RU" altLang="ru-RU" sz="1300" b="1" dirty="0" smtClean="0"/>
              <a:t>.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143240" y="3714752"/>
            <a:ext cx="2857520" cy="2214578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муниципальной программы «Развитие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 на обеспечение деятельности МКУ «Управление культуры»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Яковлевского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района было потрачено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9 165,4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тыс. рублей от плана 18 351,4 тыс. рублей, исполнение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49,94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%</a:t>
            </a:r>
            <a:r>
              <a:rPr lang="ru-RU" altLang="ru-RU" sz="1300" b="1" dirty="0" smtClean="0"/>
              <a:t>.</a:t>
            </a:r>
          </a:p>
        </p:txBody>
      </p:sp>
      <p:pic>
        <p:nvPicPr>
          <p:cNvPr id="29709" name="Picture 15" descr="https://sovminlnr.ru/uploads/posts/2017-10/1507104197_kulty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1500188"/>
            <a:ext cx="25336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428750"/>
            <a:ext cx="19716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00430" y="2143116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2021 года 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4287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857875" y="242887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8" y="2428875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857500" y="1500188"/>
            <a:ext cx="3901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28 235,6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0" y="3214688"/>
            <a:ext cx="278606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1 152,8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тыс. руб.                           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при плане 2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360,0 тыс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. рублей,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48,85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% (доплата к пенсии муниципальным служащим)</a:t>
            </a:r>
          </a:p>
        </p:txBody>
      </p:sp>
      <p:sp>
        <p:nvSpPr>
          <p:cNvPr id="30731" name="TextBox 9"/>
          <p:cNvSpPr txBox="1">
            <a:spLocks noChangeArrowheads="1"/>
          </p:cNvSpPr>
          <p:nvPr/>
        </p:nvSpPr>
        <p:spPr bwMode="auto">
          <a:xfrm>
            <a:off x="5786438" y="2786063"/>
            <a:ext cx="3357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474,8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тыс.руб. при плане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2 937,0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16,2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(компенсация части родительской платы 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 содержание ребенка в учреждениях образования) 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 данному разделу приобретено жилье детям-сиротам в сумме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8087829">
            <a:off x="2740025" y="3771900"/>
            <a:ext cx="95885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36296">
            <a:off x="5307806" y="3993357"/>
            <a:ext cx="9763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2786063" y="4500563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По разделу «Социальное обеспечение населения» исполнение составило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790,6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 при годовом плане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3 340,0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исполнение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23,67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В рамках данного раздела исполняются полномочия краевого бюджета по обеспечению мер социальной поддержки педагогическим работникам района. </a:t>
            </a:r>
          </a:p>
        </p:txBody>
      </p:sp>
      <p:pic>
        <p:nvPicPr>
          <p:cNvPr id="30735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86250"/>
            <a:ext cx="2500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5786438"/>
            <a:ext cx="3071813" cy="92868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МП «Доступная среда» –</a:t>
            </a:r>
            <a:r>
              <a:rPr lang="ru-RU" altLang="ru-RU" sz="1200" b="1" dirty="0" smtClean="0"/>
              <a:t> </a:t>
            </a:r>
            <a:r>
              <a:rPr lang="ru-RU" altLang="ru-RU" sz="1100" b="1" dirty="0" smtClean="0"/>
              <a:t>при плане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30,0 тыс. руб. исполнение </a:t>
            </a:r>
            <a:r>
              <a:rPr lang="ru-RU" altLang="ru-RU" sz="1100" b="1" dirty="0" smtClean="0"/>
              <a:t>во 2 </a:t>
            </a:r>
            <a:r>
              <a:rPr lang="ru-RU" altLang="ru-RU" sz="1100" b="1" dirty="0" smtClean="0"/>
              <a:t>квартале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не производилось (обеспечение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беспрепятственного доступа инвалидов к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объектам социальной инфраструктуры)</a:t>
            </a:r>
          </a:p>
        </p:txBody>
      </p:sp>
      <p:pic>
        <p:nvPicPr>
          <p:cNvPr id="30737" name="Picture 21" descr="http://avtohata.net/images/resized/images/stories/articles/2013/proishestviya/04-2013/03/pensioner_540_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4403725"/>
            <a:ext cx="21431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500688" y="5857875"/>
            <a:ext cx="3643312" cy="1000125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Социальная поддержка пенсионеров –</a:t>
            </a:r>
            <a:r>
              <a:rPr lang="ru-RU" altLang="ru-RU" sz="1200" b="1" dirty="0" smtClean="0"/>
              <a:t>  при плане </a:t>
            </a:r>
            <a:r>
              <a:rPr lang="ru-RU" altLang="ru-RU" sz="1200" b="1" dirty="0" smtClean="0"/>
              <a:t>120,0</a:t>
            </a:r>
            <a:r>
              <a:rPr lang="ru-RU" altLang="ru-RU" sz="1200" b="1" dirty="0" smtClean="0"/>
              <a:t> </a:t>
            </a:r>
            <a:r>
              <a:rPr lang="ru-RU" altLang="ru-RU" sz="1200" b="1" dirty="0" smtClean="0"/>
              <a:t>тыс. рублей, исполнение </a:t>
            </a:r>
            <a:r>
              <a:rPr lang="ru-RU" altLang="ru-RU" sz="1200" b="1" dirty="0" smtClean="0"/>
              <a:t>32,0 </a:t>
            </a:r>
            <a:r>
              <a:rPr lang="ru-RU" altLang="ru-RU" sz="1200" b="1" dirty="0" smtClean="0"/>
              <a:t>тыс. рублей или </a:t>
            </a:r>
            <a:r>
              <a:rPr lang="ru-RU" altLang="ru-RU" sz="1200" b="1" dirty="0" smtClean="0"/>
              <a:t>26,64</a:t>
            </a:r>
            <a:r>
              <a:rPr lang="ru-RU" altLang="ru-RU" sz="1200" b="1" dirty="0" smtClean="0"/>
              <a:t> </a:t>
            </a:r>
            <a:r>
              <a:rPr lang="ru-RU" altLang="ru-RU" sz="1200" b="1" dirty="0" smtClean="0"/>
              <a:t>% (мероприятия по социализации пожилых людей в обществе).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069556" y="3860007"/>
            <a:ext cx="7604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http://www.proprofs.com/quiz-school/topic_images/p18lq7ediepl816p6s04171vo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50"/>
            <a:ext cx="2143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00438"/>
            <a:ext cx="2257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86446" y="1357298"/>
            <a:ext cx="2981737" cy="185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57188"/>
            <a:ext cx="8709025" cy="465137"/>
          </a:xfrm>
        </p:spPr>
        <p:txBody>
          <a:bodyPr/>
          <a:lstStyle/>
          <a:p>
            <a:pPr defTabSz="912813"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2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квартал 2021 года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на физическую культуру и спорт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786438" y="1357313"/>
            <a:ext cx="3000375" cy="1879600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4 572,9 тыс. руб.</a:t>
            </a:r>
          </a:p>
        </p:txBody>
      </p:sp>
      <p:sp>
        <p:nvSpPr>
          <p:cNvPr id="31752" name="Прямоугольник 16"/>
          <p:cNvSpPr>
            <a:spLocks noChangeArrowheads="1"/>
          </p:cNvSpPr>
          <p:nvPr/>
        </p:nvSpPr>
        <p:spPr bwMode="auto">
          <a:xfrm>
            <a:off x="142875" y="1285875"/>
            <a:ext cx="54292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муниципальном районе» на 2019-2025 годы исполняется двумя учреждениями района: МКУ «Центр обеспечения и сопровождения образования» 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3,4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 и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Администрацией района-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266,5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Прямоугольник 17"/>
          <p:cNvSpPr>
            <a:spLocks noChangeArrowheads="1"/>
          </p:cNvSpPr>
          <p:nvPr/>
        </p:nvSpPr>
        <p:spPr bwMode="auto">
          <a:xfrm>
            <a:off x="2428875" y="3286125"/>
            <a:ext cx="6572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Средства были направлены на организацию, проведение и участие в спортивных мероприятиях. Исполнение составило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557,5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рублей от плана –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1 250,0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44,6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%.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 данному разделу запланировано строительство спортивных площадок на условиях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из средств краевого бюджета.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4" descr="http://hakasiya19.ru/_ph/14/595936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5143500"/>
            <a:ext cx="21304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5072063"/>
            <a:ext cx="2597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5286375"/>
            <a:ext cx="20716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года  тыс. рублей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85720" y="2857496"/>
          <a:ext cx="5286412" cy="3784173"/>
        </p:xfrm>
        <a:graphic>
          <a:graphicData uri="http://schemas.openxmlformats.org/drawingml/2006/table">
            <a:tbl>
              <a:tblPr/>
              <a:tblGrid>
                <a:gridCol w="338077"/>
                <a:gridCol w="1519311"/>
                <a:gridCol w="1357322"/>
                <a:gridCol w="1285884"/>
                <a:gridCol w="785818"/>
              </a:tblGrid>
              <a:tr h="75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квартал 2020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квартал 2021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60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96 813,4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91 647,8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94,7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80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183 322,9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148 174,1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4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280 136,3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239 821,8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85,6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35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275 482,6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254 750,7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92,5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288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4 653,7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- 14 928,9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2021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Расходы осуществляются в рамках муниципальной Программы «Информационное обеспечение органов местного самоуправления  района» на 2019-2025 годы на обеспечение деятельности  МБУ «Редакция районной газеты «Сельский труженик».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расходы составили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1 828,9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запланированных годовых ассигнованиях  –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3 280,0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55,75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3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4296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на обслуживание муниципального долга </a:t>
            </a:r>
          </a:p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2714625" y="1214438"/>
            <a:ext cx="61436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Структура муниципального долга представлена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бюджетными кредитами в размере 4 000,0 тыс. рублей, привлеченным в местный бюджет из краевого бюджета.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25 декабря 2017 года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03/17 о предоставлении бюджетного кредита в сумме 5 000,0 тыс. рублей сроком на три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года. 27.05.2020 заключено Соглашение о реструктуризации задолженности по бюджетному кредиту. В отчетном году осуществлен частичный возврат на сумму 1 000,0 рублей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Диаграмма 4"/>
          <p:cNvGraphicFramePr>
            <a:graphicFrameLocks/>
          </p:cNvGraphicFramePr>
          <p:nvPr/>
        </p:nvGraphicFramePr>
        <p:xfrm>
          <a:off x="285750" y="3571875"/>
          <a:ext cx="3071803" cy="1928827"/>
        </p:xfrm>
        <a:graphic>
          <a:graphicData uri="http://schemas.openxmlformats.org/presentationml/2006/ole">
            <p:oleObj spid="_x0000_s10242" name="Worksheet" r:id="rId3" imgW="4257675" imgH="2666905" progId="Excel.Sheet.8">
              <p:embed/>
            </p:oleObj>
          </a:graphicData>
        </a:graphic>
      </p:graphicFrame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3571875" y="3857625"/>
            <a:ext cx="535781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погашение процентов по муниципальному долгу было направлено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54 6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при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200,0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рублей. Исполнение составило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27,27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Проценты выплачиваются в рамках Муниципальной программы «Экономическое развитие и инновационная экономика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района» на 2019-2025 годы,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214313" y="5500688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подпрограмма «Повышение эффективности управления муниципальными финансами в Яковлевском муниципальном районе» на 2019-2025 годы.</a:t>
            </a:r>
          </a:p>
        </p:txBody>
      </p:sp>
      <p:pic>
        <p:nvPicPr>
          <p:cNvPr id="10248" name="Picture 12" descr="Картинки по запросу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5214938"/>
            <a:ext cx="2714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Картинки по запросу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357313"/>
            <a:ext cx="23002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3071813" y="2857500"/>
            <a:ext cx="5857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- 28 мая 2018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01/18 о предоставлении бюджетного кредита в сумме 3 170,0 тыс. рублей  сроком на три года. В отчетном году осуществлен возврат денежных средств по данному заимствованию в бюджет ПК в полном объеме.</a:t>
            </a:r>
            <a:endParaRPr lang="ru-RU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2021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 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межбюджетные трансферты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производилось в отчетном периоде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2019-2025 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2019-2025 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2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3800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214938"/>
            <a:ext cx="28908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3804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572125" y="3500438"/>
          <a:ext cx="3429024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928694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694,1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227,0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280,1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875,7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104,6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582,1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423,3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660,2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729,9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71563"/>
            <a:ext cx="877728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471487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доходной части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</a:t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за 2 квартал 2021 года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57313" y="1214438"/>
            <a:ext cx="6048375" cy="392112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b="1" dirty="0">
                <a:solidFill>
                  <a:srgbClr val="004442"/>
                </a:solidFill>
              </a:rPr>
              <a:t>Общий объем – </a:t>
            </a:r>
            <a:r>
              <a:rPr lang="ru-RU" altLang="ru-RU" b="1" dirty="0" smtClean="0">
                <a:solidFill>
                  <a:srgbClr val="004442"/>
                </a:solidFill>
              </a:rPr>
              <a:t>239 821,8 тыс.руб</a:t>
            </a:r>
            <a:r>
              <a:rPr lang="ru-RU" altLang="ru-RU" b="1" dirty="0">
                <a:solidFill>
                  <a:srgbClr val="004442"/>
                </a:solidFill>
              </a:rPr>
              <a:t>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313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57 903,4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43250" y="1857375"/>
            <a:ext cx="2738438" cy="542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1 974,5 тыс.руб</a:t>
            </a:r>
            <a:r>
              <a:rPr lang="ru-RU" sz="1400" b="1" dirty="0">
                <a:solidFill>
                  <a:srgbClr val="004442"/>
                </a:solidFill>
              </a:rPr>
              <a:t>.</a:t>
            </a:r>
            <a:endParaRPr lang="ru-RU" sz="1400" dirty="0">
              <a:solidFill>
                <a:srgbClr val="004442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143625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</a:rPr>
              <a:t>148 174,1 </a:t>
            </a:r>
            <a:r>
              <a:rPr lang="ru-RU" sz="13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14313" y="2643188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 на доходы физических лиц – 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3B3A"/>
                </a:solidFill>
              </a:rPr>
              <a:t>80 651,3 тыс</a:t>
            </a:r>
            <a:r>
              <a:rPr lang="ru-RU" altLang="ru-RU" sz="1100" b="1" dirty="0">
                <a:solidFill>
                  <a:srgbClr val="003B3A"/>
                </a:solidFill>
              </a:rPr>
              <a:t>. руб</a:t>
            </a:r>
            <a:r>
              <a:rPr lang="ru-RU" altLang="ru-RU" sz="1200" b="1" dirty="0">
                <a:solidFill>
                  <a:srgbClr val="003B3A"/>
                </a:solidFill>
              </a:rPr>
              <a:t>.</a:t>
            </a: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214313" y="42148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совокупный доход –    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2 090,4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14313" y="4786313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Государственная пошлина –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728,7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3214688" y="4214813"/>
            <a:ext cx="2736850" cy="5953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оказания платных услуг (работ) и компенсации затрат государства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– 7,5 тыс</a:t>
            </a:r>
            <a:r>
              <a:rPr lang="ru-RU" altLang="ru-RU" sz="11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3214688" y="3571875"/>
            <a:ext cx="2736850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Платежи при пользовании природными ресурсами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55,5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3214688" y="4929188"/>
            <a:ext cx="2736850" cy="515937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продажи материальных и нематериальных активов –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4442"/>
                </a:solidFill>
              </a:rPr>
              <a:t>222,3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6215063" y="3714750"/>
            <a:ext cx="2738437" cy="642938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126 672,8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5" name="Rectangle 31"/>
          <p:cNvSpPr>
            <a:spLocks noChangeArrowheads="1"/>
          </p:cNvSpPr>
          <p:nvPr/>
        </p:nvSpPr>
        <p:spPr bwMode="auto">
          <a:xfrm>
            <a:off x="6215063" y="2643188"/>
            <a:ext cx="2736850" cy="357187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Дотации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6 524,6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6" name="Line 32"/>
          <p:cNvSpPr>
            <a:spLocks noChangeShapeType="1"/>
          </p:cNvSpPr>
          <p:nvPr/>
        </p:nvSpPr>
        <p:spPr bwMode="auto">
          <a:xfrm>
            <a:off x="2071688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33"/>
          <p:cNvSpPr>
            <a:spLocks noChangeShapeType="1"/>
          </p:cNvSpPr>
          <p:nvPr/>
        </p:nvSpPr>
        <p:spPr bwMode="auto">
          <a:xfrm>
            <a:off x="4572000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34"/>
          <p:cNvSpPr>
            <a:spLocks noChangeShapeType="1"/>
          </p:cNvSpPr>
          <p:nvPr/>
        </p:nvSpPr>
        <p:spPr bwMode="auto">
          <a:xfrm>
            <a:off x="7000875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35"/>
          <p:cNvSpPr>
            <a:spLocks noChangeShapeType="1"/>
          </p:cNvSpPr>
          <p:nvPr/>
        </p:nvSpPr>
        <p:spPr bwMode="auto">
          <a:xfrm>
            <a:off x="1643063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36"/>
          <p:cNvSpPr>
            <a:spLocks noChangeShapeType="1"/>
          </p:cNvSpPr>
          <p:nvPr/>
        </p:nvSpPr>
        <p:spPr bwMode="auto">
          <a:xfrm>
            <a:off x="45720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37"/>
          <p:cNvSpPr>
            <a:spLocks noChangeShapeType="1"/>
          </p:cNvSpPr>
          <p:nvPr/>
        </p:nvSpPr>
        <p:spPr bwMode="auto">
          <a:xfrm>
            <a:off x="74295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214313" y="3357563"/>
            <a:ext cx="2736850" cy="7143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товары (работы, услуги), реализуемые на территории РФ –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5 566,6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3214688" y="2643188"/>
            <a:ext cx="2736850" cy="7858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использования имущества, находящегося в государственной и муниципальной собственности – 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1 536,4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3214688" y="5572125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Штрафы, санкции, возмещение ущерба– 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152,8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28625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8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500688"/>
            <a:ext cx="1720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Rectangle 31"/>
          <p:cNvSpPr>
            <a:spLocks noChangeArrowheads="1"/>
          </p:cNvSpPr>
          <p:nvPr/>
        </p:nvSpPr>
        <p:spPr bwMode="auto">
          <a:xfrm>
            <a:off x="6215063" y="3143250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Субсидии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8 904,0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88" name="Rectangle 31"/>
          <p:cNvSpPr>
            <a:spLocks noChangeArrowheads="1"/>
          </p:cNvSpPr>
          <p:nvPr/>
        </p:nvSpPr>
        <p:spPr bwMode="auto">
          <a:xfrm>
            <a:off x="6215063" y="4429125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Иные межбюджетные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6 072,6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89" name="Rectangle 26"/>
          <p:cNvSpPr>
            <a:spLocks noChangeArrowheads="1"/>
          </p:cNvSpPr>
          <p:nvPr/>
        </p:nvSpPr>
        <p:spPr bwMode="auto">
          <a:xfrm>
            <a:off x="3214688" y="6215063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Невыясненные поступления –  </a:t>
            </a:r>
          </a:p>
          <a:p>
            <a:pPr algn="ctr" defTabSz="912813"/>
            <a:r>
              <a:rPr lang="ru-RU" altLang="ru-RU" sz="1200" b="1" dirty="0" smtClean="0">
                <a:solidFill>
                  <a:srgbClr val="004442"/>
                </a:solidFill>
              </a:rPr>
              <a:t>0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pic>
        <p:nvPicPr>
          <p:cNvPr id="1539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5143500"/>
            <a:ext cx="24828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142875"/>
            <a:ext cx="8501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Структура налоговых и неналоговых  доходов  бюджета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муниципального района                                           за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квартал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2021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года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-360363" y="-360363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7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857250" y="1357313"/>
          <a:ext cx="750093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2008"/>
            <a:ext cx="2500298" cy="2100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00063" y="1285875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2500330" cy="3000396"/>
          </a:xfrm>
          <a:prstGeom prst="rect">
            <a:avLst/>
          </a:prstGeom>
          <a:blipFill>
            <a:blip r:embed="rId6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442913" y="728663"/>
            <a:ext cx="8258175" cy="54006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6236"/>
            <a:ext cx="6410325" cy="22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388" y="1785926"/>
            <a:ext cx="257173" cy="257174"/>
          </a:xfrm>
          <a:prstGeom prst="rect">
            <a:avLst/>
          </a:prstGeom>
          <a:solidFill>
            <a:srgbClr val="922E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63" y="1714500"/>
            <a:ext cx="1828800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357298"/>
            <a:ext cx="257173" cy="257174"/>
          </a:xfrm>
          <a:prstGeom prst="rect">
            <a:avLst/>
          </a:prstGeom>
          <a:solidFill>
            <a:srgbClr val="E3D9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1285875"/>
            <a:ext cx="1247775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2350" y="714356"/>
            <a:ext cx="17716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тыс.рублей</a:t>
            </a:r>
          </a:p>
        </p:txBody>
      </p:sp>
      <p:sp>
        <p:nvSpPr>
          <p:cNvPr id="26" name="Овал 25"/>
          <p:cNvSpPr/>
          <p:nvPr/>
        </p:nvSpPr>
        <p:spPr>
          <a:xfrm rot="21393797">
            <a:off x="5343525" y="3867150"/>
            <a:ext cx="790575" cy="49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2357430"/>
            <a:ext cx="3128993" cy="4286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Норматив отчислений по налогу на доходы физических лиц в бюджет района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64,03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Данный норматив сложился из дополнительного норматива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размере 51.03%,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применяемого для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соответствии с Законом Приморского края «О краевом бюджете на 2018 год и плановый период 2019 и 2020 годов»  и основного норматива отчислений от НДФЛ в бюджет района – 13 процентов. </a:t>
            </a: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428625" y="754063"/>
          <a:ext cx="5572125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571472" y="142853"/>
            <a:ext cx="8081831" cy="5000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на доходы физических лиц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142853"/>
            <a:ext cx="8081831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Акцизы по подакцизным товарам (продукции),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7" name="TextBox 25"/>
          <p:cNvSpPr>
            <a:spLocks noChangeArrowheads="1"/>
          </p:cNvSpPr>
          <p:nvPr/>
        </p:nvSpPr>
        <p:spPr bwMode="auto">
          <a:xfrm>
            <a:off x="357188" y="3214688"/>
            <a:ext cx="3571875" cy="3046412"/>
          </a:xfrm>
          <a:custGeom>
            <a:avLst/>
            <a:gdLst>
              <a:gd name="T0" fmla="*/ 0 w 3929090"/>
              <a:gd name="T1" fmla="*/ 0 h 2585323"/>
              <a:gd name="T2" fmla="*/ 170903 w 3929090"/>
              <a:gd name="T3" fmla="*/ 0 h 2585323"/>
              <a:gd name="T4" fmla="*/ 170903 w 3929090"/>
              <a:gd name="T5" fmla="*/ 1834354315 h 2585323"/>
              <a:gd name="T6" fmla="*/ 0 w 3929090"/>
              <a:gd name="T7" fmla="*/ 1834354315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1 января 2017 года</a:t>
            </a:r>
          </a:p>
          <a:p>
            <a:pPr algn="ct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РФ в размере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0,17894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078" name="Text Box 269"/>
          <p:cNvSpPr txBox="1">
            <a:spLocks noChangeArrowheads="1"/>
          </p:cNvSpPr>
          <p:nvPr/>
        </p:nvSpPr>
        <p:spPr bwMode="auto">
          <a:xfrm>
            <a:off x="7358063" y="1143000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3790950" y="1285875"/>
          <a:ext cx="2638425" cy="2981325"/>
        </p:xfrm>
        <a:graphic>
          <a:graphicData uri="http://schemas.openxmlformats.org/presentationml/2006/ole">
            <p:oleObj spid="_x0000_s3074" name="Worksheet" r:id="rId4" imgW="2533577" imgH="2867130" progId="Excel.Sheet.8">
              <p:embed/>
            </p:oleObj>
          </a:graphicData>
        </a:graphic>
      </p:graphicFrame>
      <p:sp>
        <p:nvSpPr>
          <p:cNvPr id="3079" name="Text Box 269"/>
          <p:cNvSpPr txBox="1">
            <a:spLocks noChangeArrowheads="1"/>
          </p:cNvSpPr>
          <p:nvPr/>
        </p:nvSpPr>
        <p:spPr bwMode="auto">
          <a:xfrm>
            <a:off x="4429125" y="4286250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2</a:t>
            </a:r>
            <a:r>
              <a:rPr lang="ru-RU" sz="1200" b="1" dirty="0" smtClean="0"/>
              <a:t> </a:t>
            </a:r>
            <a:r>
              <a:rPr lang="ru-RU" sz="1200" b="1" dirty="0"/>
              <a:t>квартал </a:t>
            </a:r>
            <a:r>
              <a:rPr lang="ru-RU" sz="1200" b="1" dirty="0" smtClean="0"/>
              <a:t>2020 </a:t>
            </a:r>
            <a:r>
              <a:rPr lang="ru-RU" sz="1200" b="1" dirty="0"/>
              <a:t>года</a:t>
            </a:r>
          </a:p>
        </p:txBody>
      </p:sp>
      <p:graphicFrame>
        <p:nvGraphicFramePr>
          <p:cNvPr id="3075" name="Диаграмма 10"/>
          <p:cNvGraphicFramePr>
            <a:graphicFrameLocks/>
          </p:cNvGraphicFramePr>
          <p:nvPr/>
        </p:nvGraphicFramePr>
        <p:xfrm>
          <a:off x="6572251" y="3357563"/>
          <a:ext cx="2428905" cy="2586038"/>
        </p:xfrm>
        <a:graphic>
          <a:graphicData uri="http://schemas.openxmlformats.org/presentationml/2006/ole">
            <p:oleObj spid="_x0000_s3075" name="Worksheet" r:id="rId5" imgW="2543302" imgH="2438370" progId="Excel.Sheet.8">
              <p:embed/>
            </p:oleObj>
          </a:graphicData>
        </a:graphic>
      </p:graphicFrame>
      <p:sp>
        <p:nvSpPr>
          <p:cNvPr id="3080" name="Text Box 269"/>
          <p:cNvSpPr txBox="1">
            <a:spLocks noChangeArrowheads="1"/>
          </p:cNvSpPr>
          <p:nvPr/>
        </p:nvSpPr>
        <p:spPr bwMode="auto">
          <a:xfrm>
            <a:off x="6786563" y="6143625"/>
            <a:ext cx="1928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2</a:t>
            </a:r>
            <a:r>
              <a:rPr lang="ru-RU" sz="1200" b="1" dirty="0" smtClean="0"/>
              <a:t> </a:t>
            </a:r>
            <a:r>
              <a:rPr lang="ru-RU" sz="1200" b="1" dirty="0"/>
              <a:t>квартал </a:t>
            </a:r>
            <a:r>
              <a:rPr lang="ru-RU" sz="1200" b="1" dirty="0" smtClean="0"/>
              <a:t>2021 </a:t>
            </a:r>
            <a:r>
              <a:rPr lang="ru-RU" sz="1200" b="1" dirty="0"/>
              <a:t>года</a:t>
            </a:r>
          </a:p>
        </p:txBody>
      </p:sp>
      <p:pic>
        <p:nvPicPr>
          <p:cNvPr id="3081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214438"/>
            <a:ext cx="35417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5000625"/>
            <a:ext cx="214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1571625"/>
            <a:ext cx="29225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налог </a:t>
            </a:r>
            <a:b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вмененный доход для отдельных видов деятельности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25"/>
          <p:cNvSpPr>
            <a:spLocks noChangeArrowheads="1"/>
          </p:cNvSpPr>
          <p:nvPr/>
        </p:nvSpPr>
        <p:spPr bwMode="auto">
          <a:xfrm>
            <a:off x="500063" y="1500188"/>
            <a:ext cx="4214812" cy="4801314"/>
          </a:xfrm>
          <a:custGeom>
            <a:avLst/>
            <a:gdLst>
              <a:gd name="T0" fmla="*/ 0 w 3929090"/>
              <a:gd name="T1" fmla="*/ 0 h 2585323"/>
              <a:gd name="T2" fmla="*/ 3438296 w 3929090"/>
              <a:gd name="T3" fmla="*/ 0 h 2585323"/>
              <a:gd name="T4" fmla="*/ 3438296 w 3929090"/>
              <a:gd name="T5" fmla="*/ 2147483647 h 2585323"/>
              <a:gd name="T6" fmla="*/ 0 w 3929090"/>
              <a:gd name="T7" fmla="*/ 214748364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 регулируется главой 26.3 Налогового кодекса и вводится в действие решением Думы района от 22.11.2005 года № 270 «О системе налогообложения в виде единого налога на вмененный доход для отдельных видов деятельности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В 1 квартале 2021 года поступления за 4 квартал 2020 года составили 568 689,46 руб. при плане 603 000 рублей.</a:t>
            </a:r>
          </a:p>
          <a:p>
            <a:pPr algn="ctr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01 января 2021 года в соответствии со статьей 2 Федерального закона от 02.06.2016 № 178-ФЗ налогового система в виде единого налога на вмененный доход для отдельных видов деятельности отмена.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72063" y="1500188"/>
          <a:ext cx="371475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7969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налог на вмененный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  для отдельных видов деятельности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929563" y="1643063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14625"/>
            <a:ext cx="26654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72000"/>
            <a:ext cx="2959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357313"/>
            <a:ext cx="2000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13573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единому сельскохозяйственному налогу поступления в бюджет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 за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квартал 2021 года составили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235,3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Годовой план – 210,0 тыс. рублей.  Исполнение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112,5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Задолженности по налогу на отчетную дату нет.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сельскохозяйственный налог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8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929188"/>
            <a:ext cx="204311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86313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5214938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9"/>
          <p:cNvSpPr txBox="1">
            <a:spLocks noChangeArrowheads="1"/>
          </p:cNvSpPr>
          <p:nvPr/>
        </p:nvSpPr>
        <p:spPr bwMode="auto">
          <a:xfrm>
            <a:off x="4143375" y="2357438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122" name="Диаграмма 9"/>
          <p:cNvGraphicFramePr>
            <a:graphicFrameLocks/>
          </p:cNvGraphicFramePr>
          <p:nvPr/>
        </p:nvGraphicFramePr>
        <p:xfrm>
          <a:off x="504825" y="2714625"/>
          <a:ext cx="3990975" cy="2209800"/>
        </p:xfrm>
        <a:graphic>
          <a:graphicData uri="http://schemas.openxmlformats.org/presentationml/2006/ole">
            <p:oleObj spid="_x0000_s5122" name="Worksheet" r:id="rId9" imgW="4810257" imgH="26670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19734</TotalTime>
  <Words>3274</Words>
  <Application>Microsoft Office PowerPoint</Application>
  <PresentationFormat>Экран (4:3)</PresentationFormat>
  <Paragraphs>411</Paragraphs>
  <Slides>33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Лист Microsoft Office Excel 97-2003</vt:lpstr>
      <vt:lpstr>Worksheet</vt:lpstr>
      <vt:lpstr>Слайд 1</vt:lpstr>
      <vt:lpstr>Слайд 2</vt:lpstr>
      <vt:lpstr>Слайд 3</vt:lpstr>
      <vt:lpstr>Исполнение доходной части бюджета Яковлевского муниципального района  за 2 квартал 2021 года</vt:lpstr>
      <vt:lpstr>Слайд 5</vt:lpstr>
      <vt:lpstr>Слайд 6</vt:lpstr>
      <vt:lpstr>Слайд 7</vt:lpstr>
      <vt:lpstr>Единый налог  на вмененный доход для отдельных видов деятельности</vt:lpstr>
      <vt:lpstr>Единый сельскохозяйственный налог</vt:lpstr>
      <vt:lpstr>Слайд 10</vt:lpstr>
      <vt:lpstr>Слайд 11</vt:lpstr>
      <vt:lpstr>Слайд 12</vt:lpstr>
      <vt:lpstr>Слайд 13</vt:lpstr>
      <vt:lpstr>Доходы от использования имущества и прав, находящихся в государственной и муниципальной собственности</vt:lpstr>
      <vt:lpstr>Слайд 15</vt:lpstr>
      <vt:lpstr>Слайд 16</vt:lpstr>
      <vt:lpstr>Слайд 17</vt:lpstr>
      <vt:lpstr> РАСХОДЫ бюджета Яковлевского муниципального района за 2 квартал 2021 года</vt:lpstr>
      <vt:lpstr>Исполнение плана бюджета Яковлевского муниципального района по расходам                            за 2 квартал 2021 года, тыс. руб.  </vt:lpstr>
      <vt:lpstr>Структура расходов бюджета Яковлевского муниципального района  за 2 квартал 2021 года </vt:lpstr>
      <vt:lpstr>Слайд 21</vt:lpstr>
      <vt:lpstr>Слайд 22</vt:lpstr>
      <vt:lpstr>Слайд 23</vt:lpstr>
      <vt:lpstr>Расходы бюджета Яковлевского муниципального района за 2 квартал 2021 года на жилищно-коммунальное хозяйство</vt:lpstr>
      <vt:lpstr>Расходы бюджета Яковлевского муниципального района за 2 квартал 2021 года на образование</vt:lpstr>
      <vt:lpstr>Слайд 26</vt:lpstr>
      <vt:lpstr>Расходы бюджета Яковлевского муниципального района за 2 квартал 2021 года на культуру</vt:lpstr>
      <vt:lpstr>Расходы бюджета Яковлевского муниципального района за 2 квартал 2021 года   на социальную политику</vt:lpstr>
      <vt:lpstr>Расходы бюджета Яковлевского муниципального района за 2 квартал 2021 года на физическую культуру и спорт</vt:lpstr>
      <vt:lpstr>Слайд 30</vt:lpstr>
      <vt:lpstr>Слайд 31</vt:lpstr>
      <vt:lpstr>Слайд 32</vt:lpstr>
      <vt:lpstr>Слайд 33</vt:lpstr>
    </vt:vector>
  </TitlesOfParts>
  <Company>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фин</cp:lastModifiedBy>
  <cp:revision>2245</cp:revision>
  <cp:lastPrinted>2014-05-22T08:02:27Z</cp:lastPrinted>
  <dcterms:created xsi:type="dcterms:W3CDTF">2010-07-02T14:14:42Z</dcterms:created>
  <dcterms:modified xsi:type="dcterms:W3CDTF">2021-09-14T05:45:56Z</dcterms:modified>
</cp:coreProperties>
</file>