
<file path=[Content_Types].xml><?xml version="1.0" encoding="utf-8"?>
<Types xmlns="http://schemas.openxmlformats.org/package/2006/content-types">
  <Default Extension="vml" ContentType="application/vnd.openxmlformats-officedocument.vmlDrawing"/>
  <Default Extension="xlsx" ContentType="application/vnd.openxmlformats-officedocument.spreadsheetml.sheet"/>
  <Default Extension="xls" ContentType="application/vnd.ms-excel"/>
  <Default Extension="png" ContentType="image/png"/>
  <Default Extension="jpeg" ContentType="image/jpeg"/>
  <Default Extension="JPG" ContentType="image/.jp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51"/>
  </p:handoutMasterIdLst>
  <p:sldIdLst>
    <p:sldId id="464" r:id="rId3"/>
    <p:sldId id="539" r:id="rId5"/>
    <p:sldId id="496" r:id="rId6"/>
    <p:sldId id="546" r:id="rId7"/>
    <p:sldId id="482" r:id="rId8"/>
    <p:sldId id="632" r:id="rId9"/>
    <p:sldId id="633" r:id="rId10"/>
    <p:sldId id="634" r:id="rId11"/>
    <p:sldId id="637" r:id="rId12"/>
    <p:sldId id="669" r:id="rId13"/>
    <p:sldId id="549" r:id="rId14"/>
    <p:sldId id="550" r:id="rId15"/>
    <p:sldId id="563" r:id="rId16"/>
    <p:sldId id="564" r:id="rId17"/>
    <p:sldId id="565" r:id="rId18"/>
    <p:sldId id="568" r:id="rId19"/>
    <p:sldId id="566" r:id="rId20"/>
    <p:sldId id="570" r:id="rId21"/>
    <p:sldId id="569" r:id="rId22"/>
    <p:sldId id="572" r:id="rId23"/>
    <p:sldId id="557" r:id="rId24"/>
    <p:sldId id="548" r:id="rId25"/>
    <p:sldId id="512" r:id="rId26"/>
    <p:sldId id="735" r:id="rId27"/>
    <p:sldId id="736" r:id="rId28"/>
    <p:sldId id="511" r:id="rId29"/>
    <p:sldId id="772" r:id="rId30"/>
    <p:sldId id="770" r:id="rId31"/>
    <p:sldId id="773" r:id="rId32"/>
    <p:sldId id="774" r:id="rId33"/>
    <p:sldId id="775" r:id="rId34"/>
    <p:sldId id="777" r:id="rId35"/>
    <p:sldId id="507" r:id="rId36"/>
    <p:sldId id="561" r:id="rId37"/>
    <p:sldId id="559" r:id="rId38"/>
    <p:sldId id="553" r:id="rId39"/>
    <p:sldId id="552" r:id="rId40"/>
    <p:sldId id="542" r:id="rId41"/>
    <p:sldId id="555" r:id="rId42"/>
    <p:sldId id="558" r:id="rId43"/>
    <p:sldId id="554" r:id="rId44"/>
    <p:sldId id="562" r:id="rId45"/>
    <p:sldId id="560" r:id="rId46"/>
    <p:sldId id="776" r:id="rId47"/>
    <p:sldId id="763" r:id="rId48"/>
    <p:sldId id="764" r:id="rId49"/>
    <p:sldId id="541" r:id="rId50"/>
  </p:sldIdLst>
  <p:sldSz cx="6858000" cy="9144000" type="screen4x3"/>
  <p:notesSz cx="6797675" cy="992632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фин" initials="ф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B25693"/>
    <a:srgbClr val="922E62"/>
    <a:srgbClr val="E3D90D"/>
    <a:srgbClr val="4CEB13"/>
    <a:srgbClr val="0066FF"/>
    <a:srgbClr val="9BBB5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9885" autoAdjust="0"/>
  </p:normalViewPr>
  <p:slideViewPr>
    <p:cSldViewPr>
      <p:cViewPr>
        <p:scale>
          <a:sx n="136" d="100"/>
          <a:sy n="136" d="100"/>
        </p:scale>
        <p:origin x="-138" y="3336"/>
      </p:cViewPr>
      <p:guideLst>
        <p:guide orient="horz" pos="2761"/>
        <p:guide pos="2160"/>
      </p:guideLst>
    </p:cSldViewPr>
  </p:slideViewPr>
  <p:outlineViewPr>
    <p:cViewPr>
      <p:scale>
        <a:sx n="33" d="100"/>
        <a:sy n="33" d="100"/>
      </p:scale>
      <p:origin x="0" y="2196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5" Type="http://schemas.openxmlformats.org/officeDocument/2006/relationships/commentAuthors" Target="commentAuthors.xml"/><Relationship Id="rId54" Type="http://schemas.openxmlformats.org/officeDocument/2006/relationships/tableStyles" Target="tableStyles.xml"/><Relationship Id="rId53" Type="http://schemas.openxmlformats.org/officeDocument/2006/relationships/viewProps" Target="viewProps.xml"/><Relationship Id="rId52" Type="http://schemas.openxmlformats.org/officeDocument/2006/relationships/presProps" Target="presProps.xml"/><Relationship Id="rId51" Type="http://schemas.openxmlformats.org/officeDocument/2006/relationships/handoutMaster" Target="handoutMasters/handoutMaster1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1.xml"/><Relationship Id="rId1" Type="http://schemas.openxmlformats.org/officeDocument/2006/relationships/oleObject" Target="file:///\\DFIBM\obmen$\_Bce\&#1051;&#1086;&#1089;&#1100;\&#1057;&#1086;&#1074;&#1077;&#1097;&#1072;&#1085;&#1080;&#1077;%20&#1071;&#1085;&#1074;&#1072;&#1088;&#1100;%202011\&#1054;&#1040;&#1044;&#1041;&#1041;\&#1057;&#1083;&#1072;&#1081;&#1076;&#1099;%20&#1054;&#1040;&#1044;&#1041;&#1041;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2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Workbook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268872802481904"/>
          <c:y val="0.0423728813559363"/>
          <c:w val="0.954498448810755"/>
          <c:h val="0.77552055708625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00" b="1" i="0" u="none" strike="noStrike" kern="1200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Лист1!$B$6:$B$10</c:f>
              <c:strCache>
                <c:ptCount val="5"/>
                <c:pt idx="0">
                  <c:v>2006г.</c:v>
                </c:pt>
                <c:pt idx="1">
                  <c:v>2007г.</c:v>
                </c:pt>
                <c:pt idx="2">
                  <c:v>2008г.</c:v>
                </c:pt>
                <c:pt idx="3">
                  <c:v>2009г.</c:v>
                </c:pt>
                <c:pt idx="4">
                  <c:v>2010г.</c:v>
                </c:pt>
              </c:strCache>
            </c:strRef>
          </c:cat>
          <c:val>
            <c:numRef>
              <c:f>Лист1!$C$6:$C$10</c:f>
              <c:numCache>
                <c:formatCode>#,##0</c:formatCode>
                <c:ptCount val="5"/>
                <c:pt idx="0">
                  <c:v>2586.8403917</c:v>
                </c:pt>
                <c:pt idx="1">
                  <c:v>3323.67279675</c:v>
                </c:pt>
                <c:pt idx="2">
                  <c:v>5791.54685783</c:v>
                </c:pt>
                <c:pt idx="3">
                  <c:v>6532.47444738</c:v>
                </c:pt>
                <c:pt idx="4">
                  <c:v>7146.278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1177088"/>
        <c:axId val="113449216"/>
      </c:barChart>
      <c:catAx>
        <c:axId val="111177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 cap="flat" cmpd="sng" algn="ctr">
            <a:solidFill>
              <a:srgbClr val="000000"/>
            </a:solidFill>
            <a:prstDash val="solid"/>
            <a:round/>
          </a:ln>
        </c:spPr>
        <c:txPr>
          <a:bodyPr rot="0" spcFirstLastPara="0" vertOverflow="ellipsis" vert="horz" wrap="square" anchor="ctr" anchorCtr="1"/>
          <a:lstStyle/>
          <a:p>
            <a:pPr>
              <a:defRPr lang="ru-RU" sz="1400" b="0" i="0" u="none" strike="noStrike" kern="1200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</a:p>
        </c:txPr>
        <c:crossAx val="113449216"/>
        <c:crosses val="autoZero"/>
        <c:auto val="1"/>
        <c:lblAlgn val="ctr"/>
        <c:lblOffset val="100"/>
        <c:tickLblSkip val="1"/>
        <c:noMultiLvlLbl val="0"/>
      </c:catAx>
      <c:valAx>
        <c:axId val="113449216"/>
        <c:scaling>
          <c:orientation val="minMax"/>
        </c:scaling>
        <c:delete val="1"/>
        <c:axPos val="l"/>
        <c:title>
          <c:tx>
            <c:rich>
              <a:bodyPr rot="-5400000" spcFirstLastPara="0" vertOverflow="ellipsis" vert="horz" wrap="square" anchor="ctr" anchorCtr="1"/>
              <a:lstStyle/>
              <a:p>
                <a:pPr>
                  <a:defRPr lang="ru-RU" sz="1000" b="1" i="0" u="none" strike="noStrike" kern="1200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/>
                  <a:t>млн.руб.</a:t>
                </a:r>
                <a:endParaRPr lang="ru-RU"/>
              </a:p>
            </c:rich>
          </c:tx>
          <c:layout>
            <c:manualLayout>
              <c:xMode val="edge"/>
              <c:yMode val="edge"/>
              <c:x val="0.0113753877973117"/>
              <c:y val="0.532203389830481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1"/>
        <c:majorTickMark val="out"/>
        <c:minorTickMark val="none"/>
        <c:tickLblPos val="none"/>
        <c:txPr>
          <a:bodyPr rot="-60000000" spcFirstLastPara="0" vertOverflow="ellipsis" vert="horz" wrap="square" anchor="ctr" anchorCtr="1"/>
          <a:lstStyle/>
          <a:p>
            <a:pPr>
              <a:defRPr lang="ru-RU" sz="1000" b="0" i="0" u="none" strike="noStrike" kern="1200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</a:p>
        </c:txPr>
        <c:crossAx val="111177088"/>
        <c:crosses val="autoZero"/>
        <c:crossBetween val="between"/>
      </c:valAx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lang="ru-RU"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5954627322531"/>
          <c:y val="0.235437644453154"/>
          <c:w val="0.507281553398058"/>
          <c:h val="0.7572463768116"/>
        </c:manualLayout>
      </c:layout>
      <c:pieChart>
        <c:varyColors val="1"/>
        <c:ser>
          <c:idx val="0"/>
          <c:order val="0"/>
          <c:explosion val="25"/>
          <c:dPt>
            <c:idx val="0"/>
            <c:bubble3D val="0"/>
            <c:explosion val="8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Lbls>
            <c:dLbl>
              <c:idx val="0"/>
              <c:layout>
                <c:manualLayout>
                  <c:x val="0.0706358439161851"/>
                  <c:y val="-0.0050222384045697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ru-RU" sz="1685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310" dirty="0" smtClean="0"/>
                      <a:t>НДФЛ</a:t>
                    </a:r>
                    <a:r>
                      <a:rPr lang="ru-RU" sz="1310" dirty="0"/>
                      <a:t>
</a:t>
                    </a:r>
                    <a:r>
                      <a:rPr lang="ru-RU" sz="1310" dirty="0" smtClean="0"/>
                      <a:t>88,1</a:t>
                    </a:r>
                    <a:r>
                      <a:rPr lang="ru-RU" sz="1310" baseline="0" dirty="0" smtClean="0"/>
                      <a:t> </a:t>
                    </a:r>
                    <a:r>
                      <a:rPr lang="ru-RU" sz="1310" dirty="0" smtClean="0"/>
                      <a:t>%</a:t>
                    </a:r>
                    <a:endParaRPr lang="ru-RU" sz="1400" dirty="0"/>
                  </a:p>
                </c:rich>
              </c:tx>
              <c:dLblPos val="bestFit"/>
              <c:showLegendKey val="0"/>
              <c:showVal val="0"/>
              <c:showCatName val="1"/>
              <c:showSerName val="1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15564057224004"/>
                  <c:y val="0.0797604993918591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ru-RU" sz="1685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035" dirty="0"/>
                      <a:t>налоги на </a:t>
                    </a:r>
                    <a:r>
                      <a:rPr lang="ru-RU" sz="1035" dirty="0" smtClean="0"/>
                      <a:t>товары, </a:t>
                    </a:r>
                    <a:r>
                      <a:rPr lang="ru-RU" sz="1035" dirty="0"/>
                      <a:t>релизуемые на территории РФ
4,6</a:t>
                    </a:r>
                    <a:r>
                      <a:rPr lang="ru-RU" sz="1035" dirty="0" smtClean="0"/>
                      <a:t> %</a:t>
                    </a:r>
                    <a:endParaRPr lang="ru-RU" sz="1100" dirty="0"/>
                  </a:p>
                </c:rich>
              </c:tx>
              <c:dLblPos val="bestFit"/>
              <c:showLegendKey val="0"/>
              <c:showVal val="0"/>
              <c:showCatName val="1"/>
              <c:showSerName val="1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48303185548263"/>
                  <c:y val="0.000791678817925542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ru-RU" sz="1685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130" dirty="0"/>
                      <a:t>Налоги на совокупный доход
4,0</a:t>
                    </a:r>
                    <a:r>
                      <a:rPr lang="ru-RU" sz="1130" dirty="0" smtClean="0"/>
                      <a:t> %</a:t>
                    </a:r>
                    <a:endParaRPr lang="ru-RU" sz="1200" dirty="0"/>
                  </a:p>
                </c:rich>
              </c:tx>
              <c:dLblPos val="bestFit"/>
              <c:showLegendKey val="0"/>
              <c:showVal val="0"/>
              <c:showCatName val="1"/>
              <c:showSerName val="1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51975259627531"/>
                  <c:y val="-0.0979568387284942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ru-RU" sz="1685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045" baseline="0" dirty="0">
                        <a:solidFill>
                          <a:schemeClr val="tx1"/>
                        </a:solidFill>
                      </a:rPr>
                      <a:t>доходы от использования и продажи  имущества
1,8</a:t>
                    </a:r>
                    <a:r>
                      <a:rPr lang="ru-RU" sz="1045" baseline="0" dirty="0" smtClean="0">
                        <a:solidFill>
                          <a:schemeClr val="tx1"/>
                        </a:solidFill>
                      </a:rPr>
                      <a:t> 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1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00355979677349263"/>
                  <c:y val="-0.107444761735896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ru-RU" sz="1685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130" dirty="0"/>
                      <a:t>государственная пошлина
</a:t>
                    </a:r>
                    <a:r>
                      <a:rPr lang="ru-RU" sz="1130" dirty="0" smtClean="0"/>
                      <a:t>1,0 %</a:t>
                    </a:r>
                    <a:endParaRPr lang="ru-RU" sz="1200" dirty="0"/>
                  </a:p>
                </c:rich>
              </c:tx>
              <c:dLblPos val="bestFit"/>
              <c:showLegendKey val="0"/>
              <c:showVal val="0"/>
              <c:showCatName val="1"/>
              <c:showSerName val="1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123267062081141"/>
                  <c:y val="-0.121104819719353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ru-RU" sz="1685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130" dirty="0" smtClean="0"/>
                      <a:t>Прочие 0,5</a:t>
                    </a:r>
                    <a:endParaRPr lang="ru-RU" sz="1130" dirty="0" smtClean="0"/>
                  </a:p>
                  <a:p>
                    <a:pPr>
                      <a:defRPr lang="ru-RU" sz="1685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130" dirty="0" smtClean="0"/>
                      <a:t> %</a:t>
                    </a:r>
                    <a:endParaRPr lang="ru-RU" sz="1200" dirty="0"/>
                  </a:p>
                </c:rich>
              </c:tx>
              <c:dLblPos val="bestFit"/>
              <c:showLegendKey val="0"/>
              <c:showVal val="0"/>
              <c:showCatName val="1"/>
              <c:showSerName val="1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685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Лист2!$A$1:$A$6</c:f>
              <c:strCache>
                <c:ptCount val="6"/>
                <c:pt idx="0">
                  <c:v>НДФЛ</c:v>
                </c:pt>
                <c:pt idx="1">
                  <c:v>налоги на товар, релизуемые на территории РФ</c:v>
                </c:pt>
                <c:pt idx="2">
                  <c:v>Налоги на совокупный доход</c:v>
                </c:pt>
                <c:pt idx="3">
                  <c:v>доходы от использования и продажи  имущества</c:v>
                </c:pt>
                <c:pt idx="4">
                  <c:v>государственная пошлина</c:v>
                </c:pt>
                <c:pt idx="5">
                  <c:v>прочие</c:v>
                </c:pt>
              </c:strCache>
            </c:strRef>
          </c:cat>
          <c:val>
            <c:numRef>
              <c:f>Лист2!$B$1:$B$6</c:f>
              <c:numCache>
                <c:formatCode>General</c:formatCode>
                <c:ptCount val="6"/>
                <c:pt idx="0">
                  <c:v>84.5</c:v>
                </c:pt>
                <c:pt idx="1">
                  <c:v>7.4</c:v>
                </c:pt>
                <c:pt idx="2">
                  <c:v>2.1</c:v>
                </c:pt>
                <c:pt idx="3">
                  <c:v>3.9</c:v>
                </c:pt>
                <c:pt idx="4">
                  <c:v>1</c:v>
                </c:pt>
                <c:pt idx="5">
                  <c:v>1.1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 w="25407">
          <a:noFill/>
        </a:ln>
      </c:spPr>
    </c:plotArea>
    <c:plotVisOnly val="1"/>
    <c:dispBlanksAs val="zero"/>
    <c:showDLblsOverMax val="0"/>
  </c:chart>
  <c:txPr>
    <a:bodyPr/>
    <a:lstStyle/>
    <a:p>
      <a:pPr>
        <a:defRPr lang="ru-RU" sz="1685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8113207547174"/>
          <c:y val="0.0285171102661598"/>
          <c:w val="0.683158119917858"/>
          <c:h val="0.8992395437262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0286285478017507"/>
                  <c:y val="-0.0508794657287056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ru-RU" sz="18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b="1" dirty="0" smtClean="0"/>
                      <a:t>190 512,4</a:t>
                    </a:r>
                    <a:endParaRPr lang="en-US" sz="1600" b="1" dirty="0"/>
                  </a:p>
                </c:rich>
              </c:tx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ru-RU"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0703025707644558"/>
                  <c:y val="0.0183849977873253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ru-RU" sz="18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b="1" baseline="0" dirty="0" smtClean="0"/>
                      <a:t>268 053,0</a:t>
                    </a:r>
                    <a:endParaRPr lang="ru-RU" sz="1600" b="1" baseline="0" dirty="0" smtClean="0"/>
                  </a:p>
                  <a:p>
                    <a:pPr>
                      <a:defRPr lang="ru-RU" sz="18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 sz="1600" b="1" dirty="0"/>
                  </a:p>
                </c:rich>
              </c:tx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ru-RU"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2021 год</c:v>
                </c:pt>
                <c:pt idx="1">
                  <c:v> 2022 год</c:v>
                </c:pt>
              </c:strCache>
            </c:strRef>
          </c:cat>
          <c:val>
            <c:numRef>
              <c:f>Sheet1!$B$2:$C$2</c:f>
              <c:numCache>
                <c:formatCode>#\ ##0.00</c:formatCode>
                <c:ptCount val="2"/>
                <c:pt idx="0">
                  <c:v>190512.4</c:v>
                </c:pt>
                <c:pt idx="1">
                  <c:v>268053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Исполнено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0969152702066087"/>
                  <c:y val="0.0356165614433331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ru-RU" sz="18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altLang="en-US" sz="1600" b="1" dirty="0"/>
                      <a:t>191 613,1</a:t>
                    </a:r>
                    <a:endParaRPr lang="ru-RU" altLang="en-US" sz="1600" b="1" dirty="0"/>
                  </a:p>
                </c:rich>
              </c:tx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ru-RU"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86939722278305"/>
                  <c:y val="-0.0667905700976567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ru-RU" sz="18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altLang="en-US" sz="1600" b="1" dirty="0"/>
                      <a:t>286 756,4</a:t>
                    </a:r>
                    <a:endParaRPr lang="ru-RU" altLang="en-US" sz="1600" b="1" dirty="0"/>
                  </a:p>
                </c:rich>
              </c:tx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ru-RU"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2021 год</c:v>
                </c:pt>
                <c:pt idx="1">
                  <c:v> 2022 год</c:v>
                </c:pt>
              </c:strCache>
            </c:strRef>
          </c:cat>
          <c:val>
            <c:numRef>
              <c:f>Sheet1!$B$3:$C$3</c:f>
              <c:numCache>
                <c:formatCode>#\ ##0.00</c:formatCode>
                <c:ptCount val="2"/>
                <c:pt idx="0">
                  <c:v>191613.1</c:v>
                </c:pt>
                <c:pt idx="1">
                  <c:v>286756.4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/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574752994239981"/>
                  <c:y val="-0.094403020497886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96068321157375"/>
                  <c:y val="-0.094403020497886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2021 год</c:v>
                </c:pt>
                <c:pt idx="1">
                  <c:v> 2022 год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7158400"/>
        <c:axId val="67159936"/>
      </c:barChart>
      <c:catAx>
        <c:axId val="67158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0" spcFirstLastPara="0" vertOverflow="ellipsis" vert="horz" wrap="square" anchor="ctr" anchorCtr="1"/>
          <a:lstStyle/>
          <a:p>
            <a:pPr>
              <a:defRPr lang="ru-RU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67159936"/>
        <c:crosses val="autoZero"/>
        <c:auto val="1"/>
        <c:lblAlgn val="ctr"/>
        <c:lblOffset val="100"/>
        <c:tickLblSkip val="1"/>
        <c:noMultiLvlLbl val="0"/>
      </c:catAx>
      <c:valAx>
        <c:axId val="67159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#\ ##0.0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0" spcFirstLastPara="0" vertOverflow="ellipsis" vert="horz" wrap="square" anchor="ctr" anchorCtr="1"/>
          <a:lstStyle/>
          <a:p>
            <a:pPr>
              <a:defRPr lang="ru-RU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67158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ru-RU" sz="1800"/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ru-RU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title>
    <c:autoTitleDeleted val="0"/>
    <c:plotArea>
      <c:layout>
        <c:manualLayout>
          <c:layoutTarget val="inner"/>
          <c:xMode val="edge"/>
          <c:yMode val="edge"/>
          <c:x val="0.309940783671412"/>
          <c:y val="0.0708838043965904"/>
          <c:w val="0.518079879047499"/>
          <c:h val="0.92238672050246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Столбец1</c:v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Программные 96,52%</c:v>
                </c:pt>
                <c:pt idx="1">
                  <c:v>Непрограммные 3,48%</c:v>
                </c:pt>
              </c:strCache>
            </c:strRef>
          </c:cat>
          <c:val>
            <c:numRef>
              <c:f>Sheet1!$B$2:$B$3</c:f>
              <c:numCache>
                <c:formatCode>#,000%</c:formatCode>
                <c:ptCount val="2"/>
                <c:pt idx="0">
                  <c:v>0.9652</c:v>
                </c:pt>
                <c:pt idx="1">
                  <c:v>0.0348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ru-RU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ru-RU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4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1.emf"/><Relationship Id="rId1" Type="http://schemas.openxmlformats.org/officeDocument/2006/relationships/image" Target="../media/image7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0706" tIns="45353" rIns="90706" bIns="45353" numCol="1" anchor="t" anchorCtr="0" compatLnSpc="1"/>
          <a:lstStyle>
            <a:lvl1pPr defTabSz="90805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0706" tIns="45353" rIns="90706" bIns="45353" numCol="1" anchor="t" anchorCtr="0" compatLnSpc="1"/>
          <a:lstStyle>
            <a:lvl1pPr algn="r" defTabSz="90805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4CBC5EB-7AA7-446C-A6B3-6316FB559CE1}" type="datetimeFigureOut">
              <a:rPr lang="ru-RU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0706" tIns="45353" rIns="90706" bIns="45353" numCol="1" anchor="b" anchorCtr="0" compatLnSpc="1"/>
          <a:lstStyle>
            <a:lvl1pPr defTabSz="90805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0706" tIns="45353" rIns="90706" bIns="45353" numCol="1" anchor="b" anchorCtr="0" compatLnSpc="1"/>
          <a:lstStyle>
            <a:lvl1pPr algn="r" defTabSz="90805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470C9D4-7615-4E13-AE06-C1F3686276F9}" type="slidenum">
              <a:rPr lang="ru-RU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0706" tIns="45353" rIns="90706" bIns="45353" numCol="1" anchor="t" anchorCtr="0" compatLnSpc="1"/>
          <a:lstStyle>
            <a:lvl1pPr defTabSz="908050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0706" tIns="45353" rIns="90706" bIns="45353" numCol="1" anchor="t" anchorCtr="0" compatLnSpc="1"/>
          <a:lstStyle>
            <a:lvl1pPr algn="r" defTabSz="908050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8566C1C-166D-4BD9-84E6-2EF6E134626D}" type="datetimeFigureOut">
              <a:rPr lang="ru-RU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4538"/>
            <a:ext cx="27908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0" tIns="45710" rIns="91420" bIns="4571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79450" y="4716463"/>
            <a:ext cx="5438775" cy="44656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0706" tIns="45353" rIns="90706" bIns="45353" numCol="1" anchor="t" anchorCtr="0" compatLnSpc="1"/>
          <a:lstStyle/>
          <a:p>
            <a:pPr lvl="0"/>
            <a:r>
              <a:rPr lang="ru-RU" noProof="0" smtClean="0"/>
              <a:t>Образец текста</a:t>
            </a:r>
            <a:endParaRPr lang="ru-RU" noProof="0" smtClean="0"/>
          </a:p>
          <a:p>
            <a:pPr lvl="1"/>
            <a:r>
              <a:rPr lang="ru-RU" noProof="0" smtClean="0"/>
              <a:t>Второй уровень</a:t>
            </a:r>
            <a:endParaRPr lang="ru-RU" noProof="0" smtClean="0"/>
          </a:p>
          <a:p>
            <a:pPr lvl="2"/>
            <a:r>
              <a:rPr lang="ru-RU" noProof="0" smtClean="0"/>
              <a:t>Третий уровень</a:t>
            </a:r>
            <a:endParaRPr lang="ru-RU" noProof="0" smtClean="0"/>
          </a:p>
          <a:p>
            <a:pPr lvl="3"/>
            <a:r>
              <a:rPr lang="ru-RU" noProof="0" smtClean="0"/>
              <a:t>Четвертый уровень</a:t>
            </a:r>
            <a:endParaRPr lang="ru-RU" noProof="0" smtClean="0"/>
          </a:p>
          <a:p>
            <a:pPr lvl="4"/>
            <a:r>
              <a:rPr lang="ru-RU" noProof="0" smtClean="0"/>
              <a:t>Пятый уровень</a:t>
            </a:r>
            <a:endParaRPr lang="ru-RU" noProof="0" smtClean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0706" tIns="45353" rIns="90706" bIns="45353" numCol="1" anchor="b" anchorCtr="0" compatLnSpc="1"/>
          <a:lstStyle>
            <a:lvl1pPr defTabSz="908050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0706" tIns="45353" rIns="90706" bIns="45353" numCol="1" anchor="b" anchorCtr="0" compatLnSpc="1"/>
          <a:lstStyle>
            <a:lvl1pPr algn="r" defTabSz="908050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42CDD6E-9A07-4525-A23F-2E8BF2AE51F7}" type="slidenum">
              <a:rPr lang="ru-RU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003425" y="744538"/>
            <a:ext cx="2790825" cy="37211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706" tIns="45353" rIns="90706" bIns="45353" anchor="b"/>
          <a:lstStyle/>
          <a:p>
            <a:pPr algn="r" defTabSz="906780"/>
            <a:fld id="{A0F2AD4F-FB1B-4193-9F15-EE8268F4A74E}" type="slidenum">
              <a:rPr lang="ru-RU" sz="1200">
                <a:latin typeface="Calibri" panose="020F0502020204030204" pitchFamily="34" charset="0"/>
              </a:rPr>
            </a:fld>
            <a:endParaRPr lang="ru-RU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31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 panose="020B0604020202020204"/>
            </a:endParaRPr>
          </a:p>
        </p:txBody>
      </p:sp>
      <p:sp>
        <p:nvSpPr>
          <p:cNvPr id="315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FB865CEE-97FA-4129-A441-8CD873483962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</a:fld>
            <a:endParaRPr lang="ru-RU" sz="1200" b="0" strike="noStrike" spc="-1">
              <a:latin typeface="Times New Roman" panose="02020603050405020304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64109D-3546-4EC6-9CA4-85CCF6A14DB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64109D-3546-4EC6-9CA4-85CCF6A14DBC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003425" y="744538"/>
            <a:ext cx="2790825" cy="37211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6780"/>
            <a:fld id="{EC77AA13-BE8A-4802-980A-6F47D13ECE25}" type="slidenum">
              <a:rPr lang="ru-RU" smtClean="0"/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003425" y="744538"/>
            <a:ext cx="2790825" cy="37211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6780"/>
            <a:fld id="{E4A341C2-2602-408F-A452-87B968E363C2}" type="slidenum">
              <a:rPr lang="ru-RU" smtClean="0"/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003425" y="744538"/>
            <a:ext cx="2790825" cy="37211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6780"/>
            <a:fld id="{9983A1E7-8D56-4ADE-84BB-7D6B6DAD004C}" type="slidenum">
              <a:rPr lang="ru-RU" smtClean="0"/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003425" y="744538"/>
            <a:ext cx="2790825" cy="37211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6780"/>
            <a:fld id="{DF3C7114-A379-47E8-9EC1-40E0567C4DD2}" type="slidenum">
              <a:rPr lang="ru-RU" smtClean="0"/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003425" y="744538"/>
            <a:ext cx="2790825" cy="37211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6780"/>
            <a:fld id="{6F9EED9A-053A-40E7-9C2E-D4513F551AD3}" type="slidenum">
              <a:rPr lang="ru-RU" smtClean="0"/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003425" y="744538"/>
            <a:ext cx="2790825" cy="37211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mtClean="0"/>
              <a:t>дк</a:t>
            </a:r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6780"/>
            <a:fld id="{52F801F7-3084-4F3B-B532-AADAA52739C6}" type="slidenum">
              <a:rPr lang="ru-RU" smtClean="0">
                <a:solidFill>
                  <a:srgbClr val="000000"/>
                </a:solidFill>
              </a:rPr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003425" y="744538"/>
            <a:ext cx="2790825" cy="37211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6780"/>
            <a:fld id="{65D4FD69-64F6-4A4E-95D8-57A810BBCC73}" type="slidenum">
              <a:rPr lang="ru-RU" smtClean="0"/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003425" y="744538"/>
            <a:ext cx="2790825" cy="37211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6780"/>
            <a:fld id="{92CFB020-63E7-426A-84D9-30B18F005159}" type="slidenum">
              <a:rPr lang="ru-RU" smtClean="0"/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003425" y="744538"/>
            <a:ext cx="2790825" cy="37211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6780"/>
            <a:fld id="{E3EAAFA6-6989-472E-84BA-54DFD75FC59A}" type="slidenum">
              <a:rPr lang="ru-RU" smtClean="0"/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34FCA-0C7A-409D-9B32-9BEB1EBEBE99}" type="datetime1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D0BFD-996A-4DC4-AD2C-33C14BB5CE18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660C7-5390-4E08-ACFC-294C21549C9D}" type="datetime1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AEE26-B775-4EF1-B9F3-4AB941FCBB99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6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46DB9-FA78-4B01-9580-D41C5BE79385}" type="datetime1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5C961-AEB4-4BED-AD52-CEF2BECDA70F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342900" y="366185"/>
            <a:ext cx="6172200" cy="780203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6E354-D081-4F19-88D9-B19DFF7FACE7}" type="datetime1">
              <a:rPr lang="ru-RU"/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E44F2-D849-4F5B-A230-C33EC89018FE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2CCE53-7C97-4CAE-87E7-A719DF55463C}" type="datetime1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69D7B-AC37-409B-A7B3-50B029810C91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2339C-AFF7-445F-9B95-03C80E4E388A}" type="datetime1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14057-A2F7-41A6-9734-7B3350BBC072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CF3FB-C99E-4A69-8885-D51656852FB9}" type="datetime1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22F6E-A61A-4527-B614-7177447525BD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6D0E6-7449-40CA-91BE-CCB45C064595}" type="datetime1">
              <a:rPr lang="ru-RU"/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2FF33-7610-4902-B3AB-7B520E7C7E51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F78A6-092F-40BE-936E-37DACD5B045E}" type="datetime1">
              <a:rPr lang="ru-RU"/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1D6AF-D5C1-4CFE-B25A-3B74EA5EDD0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FEB44-6BA8-4311-8C8B-EECB354B1CFC}" type="datetime1">
              <a:rPr lang="ru-RU"/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FE4B6-84B5-4698-8EE6-E9ADE7D687FD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C8A5D-9CC8-4936-9CC9-0E0B2A9EE982}" type="datetime1">
              <a:rPr lang="ru-RU"/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1DDE5-2315-4694-B43B-ED0B4E64E6EC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1913468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1697C-A78A-4B5C-8C3F-93613607D6AB}" type="datetime1">
              <a:rPr lang="ru-RU"/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CDED4-FD1D-4EE8-A76B-89A1A656A531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3F74D-1E46-4219-8879-11EA654FB5D1}" type="datetime1">
              <a:rPr lang="ru-RU"/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E6D56-DBB3-4491-99C8-DDBE35B07EDE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1.png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 bwMode="auto">
          <a:xfrm>
            <a:off x="342900" y="366184"/>
            <a:ext cx="6172200" cy="1524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 smtClean="0"/>
              <a:t>Образец заголовка</a:t>
            </a:r>
            <a:endParaRPr lang="ru-RU" smtClean="0"/>
          </a:p>
        </p:txBody>
      </p:sp>
      <p:sp>
        <p:nvSpPr>
          <p:cNvPr id="11267" name="Текст 2"/>
          <p:cNvSpPr>
            <a:spLocks noGrp="1"/>
          </p:cNvSpPr>
          <p:nvPr>
            <p:ph type="body" idx="1"/>
          </p:nvPr>
        </p:nvSpPr>
        <p:spPr bwMode="auto">
          <a:xfrm>
            <a:off x="342900" y="2133601"/>
            <a:ext cx="6172200" cy="603461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52CCE53-7C97-4CAE-87E7-A719DF55463C}" type="datetime1">
              <a:rPr lang="ru-RU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D969D7B-AC37-409B-A7B3-50B029810C91}" type="slidenum">
              <a:rPr lang="ru-RU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.v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9.jpeg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emf"/><Relationship Id="rId3" Type="http://schemas.openxmlformats.org/officeDocument/2006/relationships/oleObject" Target="../embeddings/Workbook4.xls"/><Relationship Id="rId2" Type="http://schemas.openxmlformats.org/officeDocument/2006/relationships/image" Target="../media/image15.emf"/><Relationship Id="rId10" Type="http://schemas.openxmlformats.org/officeDocument/2006/relationships/notesSlide" Target="../notesSlides/notesSlide6.xml"/><Relationship Id="rId1" Type="http://schemas.openxmlformats.org/officeDocument/2006/relationships/oleObject" Target="../embeddings/Workbook3.xls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6.emf"/><Relationship Id="rId7" Type="http://schemas.openxmlformats.org/officeDocument/2006/relationships/oleObject" Target="../embeddings/Workbook5.xls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0" Type="http://schemas.openxmlformats.org/officeDocument/2006/relationships/vmlDrawing" Target="../drawings/vmlDrawing2.vml"/><Relationship Id="rId1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vmlDrawing" Target="../drawings/vmlDrawing3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1.jpeg"/><Relationship Id="rId3" Type="http://schemas.openxmlformats.org/officeDocument/2006/relationships/image" Target="../media/image30.jpeg"/><Relationship Id="rId2" Type="http://schemas.openxmlformats.org/officeDocument/2006/relationships/image" Target="../media/image29.emf"/><Relationship Id="rId1" Type="http://schemas.openxmlformats.org/officeDocument/2006/relationships/oleObject" Target="../embeddings/Workbook6.xls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vmlDrawing" Target="../drawings/vmlDrawing4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3.png"/><Relationship Id="rId2" Type="http://schemas.openxmlformats.org/officeDocument/2006/relationships/image" Target="../media/image42.emf"/><Relationship Id="rId1" Type="http://schemas.openxmlformats.org/officeDocument/2006/relationships/oleObject" Target="../embeddings/Workbook7.xls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4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5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5.emf"/><Relationship Id="rId1" Type="http://schemas.openxmlformats.org/officeDocument/2006/relationships/oleObject" Target="../embeddings/Workbook9.xls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7.jpeg"/><Relationship Id="rId1" Type="http://schemas.openxmlformats.org/officeDocument/2006/relationships/hyperlink" Target="https://pib.primorsky.ru/Pib/Attachment/4846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8.jpeg"/></Relationships>
</file>

<file path=ppt/slides/_rels/slide3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4.jpeg"/></Relationships>
</file>

<file path=ppt/slides/_rels/slide3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8.jpeg"/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image" Target="../media/image55.jpeg"/></Relationships>
</file>

<file path=ppt/slides/_rels/slide3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image" Target="../media/image59.jpeg"/></Relationships>
</file>

<file path=ppt/slides/_rels/slide3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image" Target="../media/image64.jpeg"/></Relationships>
</file>

<file path=ppt/slides/_rels/slide38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6.v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73.emf"/><Relationship Id="rId6" Type="http://schemas.openxmlformats.org/officeDocument/2006/relationships/oleObject" Target="../embeddings/Workbook12.xls"/><Relationship Id="rId5" Type="http://schemas.openxmlformats.org/officeDocument/2006/relationships/image" Target="../media/image72.jpeg"/><Relationship Id="rId4" Type="http://schemas.openxmlformats.org/officeDocument/2006/relationships/image" Target="../media/image71.emf"/><Relationship Id="rId3" Type="http://schemas.openxmlformats.org/officeDocument/2006/relationships/oleObject" Target="../embeddings/Workbook11.xls"/><Relationship Id="rId2" Type="http://schemas.openxmlformats.org/officeDocument/2006/relationships/image" Target="../media/image70.emf"/><Relationship Id="rId1" Type="http://schemas.openxmlformats.org/officeDocument/2006/relationships/oleObject" Target="../embeddings/Workbook10.xls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5.jpeg"/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image" Target="../media/image74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83.jpeg"/><Relationship Id="rId4" Type="http://schemas.openxmlformats.org/officeDocument/2006/relationships/image" Target="../media/image82.jpeg"/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image" Target="../media/image79.jpeg"/></Relationships>
</file>

<file path=ppt/slides/_rels/slide4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87.jpeg"/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image" Target="../media/image8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1.jpeg"/><Relationship Id="rId1" Type="http://schemas.openxmlformats.org/officeDocument/2006/relationships/image" Target="../media/image90.jpeg"/></Relationships>
</file>

<file path=ppt/slides/_rels/slide4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image" Target="../media/image11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94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1.png"/><Relationship Id="rId3" Type="http://schemas.openxmlformats.org/officeDocument/2006/relationships/image" Target="../media/image10.jpeg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4" descr="DSC09972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-32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Box 7"/>
          <p:cNvSpPr txBox="1">
            <a:spLocks noChangeArrowheads="1"/>
          </p:cNvSpPr>
          <p:nvPr/>
        </p:nvSpPr>
        <p:spPr bwMode="auto">
          <a:xfrm>
            <a:off x="2294335" y="7810501"/>
            <a:ext cx="2647950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ru-RU" b="1" dirty="0" smtClean="0">
                <a:solidFill>
                  <a:srgbClr val="FFFF00"/>
                </a:solidFill>
              </a:rPr>
              <a:t>10</a:t>
            </a:r>
            <a:r>
              <a:rPr lang="ru-RU" b="1" dirty="0" smtClean="0">
                <a:solidFill>
                  <a:srgbClr val="FFFF00"/>
                </a:solidFill>
              </a:rPr>
              <a:t> марта 202</a:t>
            </a:r>
            <a:r>
              <a:rPr lang="en-US" altLang="ru-RU" b="1" dirty="0" smtClean="0">
                <a:solidFill>
                  <a:srgbClr val="FFFF00"/>
                </a:solidFill>
              </a:rPr>
              <a:t>3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>
                <a:solidFill>
                  <a:srgbClr val="FFFF00"/>
                </a:solidFill>
              </a:rPr>
              <a:t>года</a:t>
            </a:r>
            <a:endParaRPr lang="ru-RU" b="1" dirty="0">
              <a:solidFill>
                <a:srgbClr val="FFFF00"/>
              </a:solidFill>
            </a:endParaRPr>
          </a:p>
          <a:p>
            <a:pPr algn="ctr"/>
            <a:r>
              <a:rPr lang="ru-RU" b="1" dirty="0">
                <a:solidFill>
                  <a:srgbClr val="FFFF00"/>
                </a:solidFill>
              </a:rPr>
              <a:t>с. Яковлевка 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6217" name="Text Box 73"/>
          <p:cNvSpPr txBox="1">
            <a:spLocks noChangeArrowheads="1"/>
          </p:cNvSpPr>
          <p:nvPr/>
        </p:nvSpPr>
        <p:spPr bwMode="auto">
          <a:xfrm>
            <a:off x="1" y="571472"/>
            <a:ext cx="6841331" cy="41541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Отчет об исполнении бюджета </a:t>
            </a:r>
            <a:endParaRPr lang="ru-RU" sz="4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66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36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Яковлевского</a:t>
            </a:r>
            <a:r>
              <a:rPr lang="ru-RU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муниципального района </a:t>
            </a:r>
            <a:endParaRPr lang="ru-RU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66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4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за 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 202</a:t>
            </a:r>
            <a:r>
              <a:rPr lang="en-US" alt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2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 год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  <a:p>
            <a:pPr algn="ctr">
              <a:defRPr/>
            </a:pPr>
            <a:r>
              <a:rPr lang="ru-RU" sz="4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ДЛЯ ГРАЖДАН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6682978" y="0"/>
            <a:ext cx="234360" cy="2000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700" b="1"/>
              <a:t>0</a:t>
            </a:r>
            <a:endParaRPr lang="ru-RU" sz="7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1965" y="213995"/>
            <a:ext cx="5603875" cy="320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14195" marR="5080" indent="-1403985" algn="ctr">
              <a:lnSpc>
                <a:spcPct val="100000"/>
              </a:lnSpc>
            </a:pPr>
            <a:r>
              <a:rPr lang="ru-RU" sz="2000" b="1" spc="-1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endParaRPr lang="ru-RU" sz="2000" b="1" spc="-1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93776" y="3200400"/>
            <a:ext cx="5849620" cy="0"/>
          </a:xfrm>
          <a:custGeom>
            <a:avLst/>
            <a:gdLst/>
            <a:ahLst/>
            <a:cxnLst/>
            <a:rect l="l" t="t" r="r" b="b"/>
            <a:pathLst>
              <a:path w="5849620">
                <a:moveTo>
                  <a:pt x="0" y="0"/>
                </a:moveTo>
                <a:lnTo>
                  <a:pt x="5849112" y="0"/>
                </a:lnTo>
              </a:path>
            </a:pathLst>
          </a:custGeom>
          <a:ln w="9144">
            <a:solidFill>
              <a:srgbClr val="F1F1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 txBox="1"/>
          <p:nvPr/>
        </p:nvSpPr>
        <p:spPr>
          <a:xfrm>
            <a:off x="1821561" y="1774873"/>
            <a:ext cx="2271395" cy="557076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123190">
              <a:lnSpc>
                <a:spcPct val="143000"/>
              </a:lnSpc>
              <a:spcBef>
                <a:spcPts val="145"/>
              </a:spcBef>
            </a:pPr>
            <a:r>
              <a:rPr sz="1200" spc="-10" smtClean="0">
                <a:solidFill>
                  <a:srgbClr val="40404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200" spc="-5" smtClean="0">
                <a:solidFill>
                  <a:srgbClr val="40404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200" spc="-10" smtClean="0">
                <a:solidFill>
                  <a:srgbClr val="40404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200" spc="-5" smtClean="0">
                <a:solidFill>
                  <a:srgbClr val="404040"/>
                </a:solidFill>
                <a:latin typeface="Calibri" panose="020F0502020204030204"/>
                <a:cs typeface="Calibri" panose="020F0502020204030204"/>
              </a:rPr>
              <a:t> </a:t>
            </a:r>
            <a:endParaRPr sz="12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endParaRPr sz="12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59" name="object 59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476681" y="179997"/>
            <a:ext cx="646065" cy="785818"/>
          </a:xfrm>
          <a:prstGeom prst="rect">
            <a:avLst/>
          </a:prstGeom>
        </p:spPr>
      </p:pic>
      <p:sp>
        <p:nvSpPr>
          <p:cNvPr id="64" name="object 64"/>
          <p:cNvSpPr txBox="1"/>
          <p:nvPr/>
        </p:nvSpPr>
        <p:spPr>
          <a:xfrm>
            <a:off x="5993765" y="642620"/>
            <a:ext cx="791845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3A3838"/>
                </a:solidFill>
                <a:latin typeface="Calibri" panose="020F0502020204030204"/>
                <a:cs typeface="Calibri" panose="020F0502020204030204"/>
              </a:rPr>
              <a:t>(тыс.руб.):</a:t>
            </a:r>
            <a:endParaRPr sz="1200">
              <a:latin typeface="Calibri" panose="020F0502020204030204"/>
              <a:cs typeface="Calibri" panose="020F0502020204030204"/>
            </a:endParaRPr>
          </a:p>
        </p:txBody>
      </p:sp>
      <p:graphicFrame>
        <p:nvGraphicFramePr>
          <p:cNvPr id="66" name="object 66"/>
          <p:cNvGraphicFramePr>
            <a:graphicFrameLocks noGrp="1"/>
          </p:cNvGraphicFramePr>
          <p:nvPr/>
        </p:nvGraphicFramePr>
        <p:xfrm>
          <a:off x="481965" y="1090930"/>
          <a:ext cx="6304280" cy="57874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79675"/>
                <a:gridCol w="920115"/>
                <a:gridCol w="920750"/>
                <a:gridCol w="567055"/>
                <a:gridCol w="1416685"/>
              </a:tblGrid>
              <a:tr h="455930"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1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 за  негативное  воздействие на окружающую среду</a:t>
                      </a:r>
                      <a:endParaRPr lang="ru-RU" sz="1100" spc="-1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143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100" b="1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(КБК 1 12 010000 01 0000 120)</a:t>
                      </a:r>
                      <a:endParaRPr lang="ru-RU" sz="1100" b="1" spc="-1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143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endParaRPr lang="ru-RU" sz="1100" spc="-1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143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1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r>
                        <a:rPr lang="ru-RU" sz="1100" spc="-1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  оказания  платных  услуг</a:t>
                      </a:r>
                      <a:endParaRPr lang="ru-RU" sz="1100" spc="-1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143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100" b="1" spc="-1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(КБК 1 13 00000 00 000)</a:t>
                      </a:r>
                      <a:endParaRPr lang="ru-RU" sz="1100" b="1" spc="-1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143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endParaRPr lang="ru-RU" sz="1100" spc="-1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143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1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 продажи  имущества</a:t>
                      </a:r>
                      <a:endParaRPr lang="ru-RU" sz="1100" spc="-1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143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100" b="1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(КБК 1 11 09000 00 0000 120)</a:t>
                      </a:r>
                      <a:endParaRPr lang="ru-RU" sz="1100" b="1" spc="-1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143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endParaRPr lang="ru-RU" sz="1100" spc="-1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143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1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</a:t>
                      </a:r>
                      <a:endParaRPr lang="ru-RU" sz="1100" spc="-1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143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100" b="1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(КБК 1 16 00000 00 0000 000)</a:t>
                      </a:r>
                      <a:endParaRPr lang="ru-RU" sz="1100" b="1" spc="-1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143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endParaRPr lang="ru-RU" sz="1100" spc="-1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143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1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(невыясненные поступления)</a:t>
                      </a:r>
                      <a:endParaRPr lang="ru-RU" sz="1100" spc="-1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143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100" b="1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(КБК 1 17 01000 00 0000 180)</a:t>
                      </a:r>
                      <a:endParaRPr lang="ru-RU" sz="1100" b="1" spc="-1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143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endParaRPr lang="ru-RU" sz="1100" b="1" spc="-1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143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endParaRPr lang="ru-RU" sz="1100" b="1" spc="-1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143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100" b="1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</a:t>
                      </a:r>
                      <a:r>
                        <a:rPr lang="ru-RU" sz="1100" b="1" spc="-1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ПОСТУПЛЕНИЯ</a:t>
                      </a:r>
                      <a:endParaRPr lang="ru-RU" sz="1100" b="1" spc="-1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143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endParaRPr lang="ru-RU" sz="1100" spc="-1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143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100" spc="-1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</a:t>
                      </a:r>
                      <a:endParaRPr lang="ru-RU" sz="1100" spc="-1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143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endParaRPr lang="ru-RU" sz="1100" spc="-1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143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100" spc="-1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1100" spc="-1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143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endParaRPr lang="ru-RU" sz="1100" spc="-1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143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100" spc="-1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1100" spc="-1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143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endParaRPr lang="ru-RU" sz="1100" spc="-1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143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100" spc="-1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endParaRPr lang="ru-RU" sz="1100" spc="-1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143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endParaRPr lang="ru-RU" sz="1100" b="1" spc="-1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143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endParaRPr lang="ru-RU" sz="1100" b="1" spc="-1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143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endParaRPr lang="ru-RU" sz="1100" b="1" spc="-1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143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100" b="1" spc="-1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 ВСЕГО</a:t>
                      </a:r>
                      <a:endParaRPr lang="ru-RU" sz="1100" b="1" spc="-1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688" marB="0"/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ru-RU" sz="110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1 728,0</a:t>
                      </a:r>
                      <a:endParaRPr lang="ru-RU" sz="1100" spc="-5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0066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endParaRPr lang="ru-RU" sz="1100" spc="-5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0066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endParaRPr lang="ru-RU" sz="1100" spc="-5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0066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endParaRPr lang="ru-RU" sz="1100" spc="-5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0066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ru-RU" sz="110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15,00</a:t>
                      </a:r>
                      <a:endParaRPr lang="ru-RU" sz="1100" spc="-5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0066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endParaRPr lang="ru-RU" sz="1100" spc="-5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0066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endParaRPr lang="ru-RU" sz="1100" spc="-5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0066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ru-RU" sz="110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469,0</a:t>
                      </a:r>
                      <a:endParaRPr lang="ru-RU" sz="1100" spc="-5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0066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endParaRPr lang="ru-RU" sz="1100" spc="-5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0066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endParaRPr lang="ru-RU" sz="1100" spc="-5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0066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ru-RU" sz="110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404,72</a:t>
                      </a:r>
                      <a:endParaRPr lang="ru-RU" sz="1100" spc="-5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0066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ru-RU" sz="110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endParaRPr lang="ru-RU" sz="1100" spc="-5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0066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ru-RU" sz="110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 spc="-5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0066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ru-RU" sz="110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spc="-5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0066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endParaRPr lang="ru-RU" sz="1100" spc="-5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00660" indent="0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endParaRPr lang="ru-RU" sz="1100" b="1" spc="-5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00660" indent="0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ru-RU" sz="11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322 160,81</a:t>
                      </a:r>
                      <a:endParaRPr lang="ru-RU" sz="1100" b="1" spc="-5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29260" indent="-228600">
                        <a:lnSpc>
                          <a:spcPct val="100000"/>
                        </a:lnSpc>
                        <a:spcBef>
                          <a:spcPts val="265"/>
                        </a:spcBef>
                        <a:buAutoNum type="arabicPlain" startAt="368"/>
                      </a:pPr>
                      <a:endParaRPr lang="ru-RU" sz="1100" spc="-5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29260" indent="-228600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ru-RU" sz="1100" spc="-5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14 831,69</a:t>
                      </a:r>
                      <a:endParaRPr lang="ru-RU" sz="1100" spc="-5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29260" indent="-228600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endParaRPr lang="ru-RU" sz="1100" spc="-5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29260" indent="-228600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ru-RU" sz="1100" spc="-5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35 736,74</a:t>
                      </a:r>
                      <a:endParaRPr lang="ru-RU" sz="1100" spc="-5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29260" indent="-228600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endParaRPr lang="ru-RU" sz="1100" spc="-5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29260" indent="-228600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ru-RU" sz="1100" spc="-5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259 953,0</a:t>
                      </a:r>
                      <a:endParaRPr lang="ru-RU" sz="1100" spc="-5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29260" indent="-228600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endParaRPr lang="ru-RU" sz="1100" b="0" spc="-5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29260" indent="-228600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ru-RU" sz="1100" b="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11 636,39</a:t>
                      </a:r>
                      <a:endParaRPr lang="ru-RU" sz="1100" b="0" spc="-5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29260" indent="-228600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endParaRPr lang="ru-RU" sz="1100" b="1" spc="-5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29260" indent="-228600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endParaRPr lang="ru-RU" sz="1100" b="1" spc="-5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29260" indent="-228600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ru-RU" sz="1100" b="1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625 763,53</a:t>
                      </a:r>
                      <a:endParaRPr lang="ru-RU" sz="1100" b="1" spc="-5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1066" marB="0"/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10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1 727,07</a:t>
                      </a:r>
                      <a:endParaRPr lang="ru-RU" sz="1100" spc="-5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endParaRPr lang="ru-RU" sz="1100" spc="-5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endParaRPr lang="ru-RU" sz="1100" spc="-5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endParaRPr lang="ru-RU" sz="1100" spc="-5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10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15,00</a:t>
                      </a:r>
                      <a:endParaRPr lang="ru-RU" sz="1100" spc="-5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endParaRPr lang="ru-RU" sz="1100" spc="-5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endParaRPr lang="ru-RU" sz="1100" spc="-5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10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468,99</a:t>
                      </a:r>
                      <a:endParaRPr lang="ru-RU" sz="1100" spc="-5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endParaRPr lang="ru-RU" sz="1100" spc="-5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endParaRPr lang="ru-RU" sz="1100" spc="-5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10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397,87</a:t>
                      </a:r>
                      <a:endParaRPr lang="ru-RU" sz="1100" spc="-5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endParaRPr lang="ru-RU" sz="1100" spc="-5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endParaRPr lang="ru-RU" sz="1100" spc="-5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10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8,48</a:t>
                      </a:r>
                      <a:endParaRPr lang="ru-RU" sz="1100" spc="-5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endParaRPr lang="ru-RU" sz="1100" b="1" spc="-5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endParaRPr lang="ru-RU" sz="11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endParaRPr lang="ru-RU" sz="11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320 233,23</a:t>
                      </a:r>
                      <a:endParaRPr lang="ru-RU" sz="11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14 831,69</a:t>
                      </a:r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35 736,74</a:t>
                      </a:r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258 069,61</a:t>
                      </a:r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endParaRPr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11 595,20</a:t>
                      </a:r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endParaRPr lang="ru-RU" sz="11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645 </a:t>
                      </a:r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596,32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688" marB="0"/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1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endParaRPr lang="ru-RU" sz="11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endParaRPr lang="ru-RU" sz="11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endParaRPr lang="ru-RU" sz="11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endParaRPr lang="ru-RU" sz="11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endParaRPr lang="ru-RU" sz="11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11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endParaRPr lang="ru-RU" sz="11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endParaRPr lang="ru-RU" sz="11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98,3</a:t>
                      </a:r>
                      <a:endParaRPr lang="ru-RU" sz="11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endParaRPr lang="ru-RU" sz="11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endParaRPr lang="ru-RU" sz="11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endParaRPr lang="ru-RU" sz="11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endParaRPr lang="ru-RU" sz="11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endParaRPr lang="ru-RU" sz="11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99,4</a:t>
                      </a:r>
                      <a:endParaRPr lang="ru-RU" sz="11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endParaRPr lang="ru-RU" sz="11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endParaRPr lang="ru-RU" sz="11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endParaRPr lang="ru-RU" sz="11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99,3</a:t>
                      </a:r>
                      <a:endParaRPr lang="ru-RU" sz="11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endParaRPr lang="ru-RU" sz="11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99,6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endParaRPr lang="ru-RU" sz="11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103,2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688" marB="0"/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endParaRPr sz="1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688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Documents and Settings\Savina\Рабочий стол\Яна Савина\Савина (работа)\СЛАЙДЫ 2013\Бюджет для граждан 2016\картинки\ндфл\702cdae6ac97a00f8cf40da70eb38053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lum bright="10000" contrast="3000"/>
          </a:blip>
          <a:srcRect/>
          <a:stretch>
            <a:fillRect/>
          </a:stretch>
        </p:blipFill>
        <p:spPr bwMode="auto">
          <a:xfrm>
            <a:off x="332185" y="971551"/>
            <a:ext cx="6193631" cy="72009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08315"/>
            <a:ext cx="4807744" cy="2935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4822041" y="2381235"/>
            <a:ext cx="192880" cy="342899"/>
          </a:xfrm>
          <a:prstGeom prst="rect">
            <a:avLst/>
          </a:prstGeom>
          <a:solidFill>
            <a:schemeClr val="accent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089922" y="2286000"/>
            <a:ext cx="1371600" cy="4000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b="1" dirty="0" smtClean="0">
                <a:solidFill>
                  <a:schemeClr val="tx1"/>
                </a:solidFill>
              </a:rPr>
              <a:t>факт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822041" y="1809731"/>
            <a:ext cx="192880" cy="342899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089923" y="1714500"/>
            <a:ext cx="935831" cy="4000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b="1" dirty="0" smtClean="0">
                <a:solidFill>
                  <a:schemeClr val="tx1"/>
                </a:solidFill>
              </a:rPr>
              <a:t>план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529262" y="952475"/>
            <a:ext cx="1328738" cy="723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тыс.рублей</a:t>
            </a:r>
            <a:endParaRPr lang="ru-RU" sz="1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6" name="Овал 25"/>
          <p:cNvSpPr/>
          <p:nvPr/>
        </p:nvSpPr>
        <p:spPr>
          <a:xfrm rot="21393797">
            <a:off x="4007644" y="5156200"/>
            <a:ext cx="592931" cy="6604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393413" y="3143240"/>
            <a:ext cx="2346745" cy="571504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52000"/>
            </a:schemeClr>
          </a:solidFill>
          <a:ln>
            <a:noFill/>
          </a:ln>
          <a:effectLst>
            <a:outerShdw blurRad="292100" dist="1397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300" dirty="0">
              <a:solidFill>
                <a:srgbClr val="1737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300" b="1" dirty="0">
              <a:solidFill>
                <a:srgbClr val="1737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300" b="1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основным источником доходов бюджета </a:t>
            </a:r>
            <a:r>
              <a:rPr lang="ru-RU" sz="1300" b="1" dirty="0" err="1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Яковлевского</a:t>
            </a:r>
            <a:r>
              <a:rPr lang="ru-RU" sz="1300" b="1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района.</a:t>
            </a:r>
            <a:endParaRPr lang="ru-RU" sz="1300" b="1" dirty="0">
              <a:solidFill>
                <a:srgbClr val="1737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300" b="1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Норматив отчислений по налогу на доходы физических лиц в бюджет района в </a:t>
            </a:r>
            <a:r>
              <a:rPr lang="ru-RU" sz="1300" b="1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300" b="1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составляет 90,07</a:t>
            </a:r>
            <a:r>
              <a:rPr lang="ru-RU" sz="1300" b="1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  <a:endParaRPr lang="ru-RU" sz="1300" b="1" dirty="0">
              <a:solidFill>
                <a:srgbClr val="1737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300" b="1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Данный норматив сложился из дополнительного норматива в </a:t>
            </a:r>
            <a:r>
              <a:rPr lang="ru-RU" sz="1300" b="1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размере 77,07%, </a:t>
            </a:r>
            <a:r>
              <a:rPr lang="ru-RU" sz="1300" b="1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применяемого для </a:t>
            </a:r>
            <a:r>
              <a:rPr lang="ru-RU" sz="1300" b="1" dirty="0" err="1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Яковлевского</a:t>
            </a:r>
            <a:r>
              <a:rPr lang="ru-RU" sz="1300" b="1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в соответствии с Законом Приморского края «О краевом бюджете на </a:t>
            </a:r>
            <a:r>
              <a:rPr lang="ru-RU" sz="1300" b="1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300" b="1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sz="1300" b="1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300" b="1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300" b="1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300" b="1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годов»  и основного норматива отчислений от НДФЛ в бюджет района – 13 процентов. </a:t>
            </a:r>
            <a:endParaRPr lang="ru-RU" sz="1300" b="1" dirty="0">
              <a:solidFill>
                <a:srgbClr val="1737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600" dirty="0">
              <a:solidFill>
                <a:srgbClr val="1737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600" dirty="0">
              <a:solidFill>
                <a:srgbClr val="1737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8" name="Rectangle 2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7" dist="17961" dir="2700000">
              <a:schemeClr val="bg2"/>
            </a:prstShdw>
          </a:effec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8" name="Object 1"/>
          <p:cNvGraphicFramePr>
            <a:graphicFrameLocks noChangeAspect="1"/>
          </p:cNvGraphicFramePr>
          <p:nvPr/>
        </p:nvGraphicFramePr>
        <p:xfrm>
          <a:off x="184943" y="1070822"/>
          <a:ext cx="5464985" cy="4923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22" name="Скругленный прямоугольник 21"/>
          <p:cNvSpPr/>
          <p:nvPr/>
        </p:nvSpPr>
        <p:spPr>
          <a:xfrm>
            <a:off x="428605" y="190471"/>
            <a:ext cx="6061373" cy="666753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5" name="Диаграмма 10"/>
          <p:cNvGraphicFramePr/>
          <p:nvPr/>
        </p:nvGraphicFramePr>
        <p:xfrm>
          <a:off x="3477895" y="6061075"/>
          <a:ext cx="2763520" cy="27070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Worksheet" r:id="rId1" imgW="2457450" imgH="2076450" progId="Excel.Sheet.8">
                  <p:embed/>
                </p:oleObj>
              </mc:Choice>
              <mc:Fallback>
                <p:oleObj name="Worksheet" r:id="rId1" imgW="2457450" imgH="2076450" progId="Excel.Sheet.8">
                  <p:embed/>
                  <p:pic>
                    <p:nvPicPr>
                      <p:cNvPr id="0" name="Диаграмма 1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477895" y="6061075"/>
                        <a:ext cx="2763520" cy="270700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428605" y="190471"/>
            <a:ext cx="6061373" cy="1047757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</a:rPr>
              <a:t>Акцизы по подакцизным товарам (продукции), </a:t>
            </a:r>
            <a:endParaRPr lang="ru-RU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anose="020506040505050202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</a:rPr>
              <a:t>производимым на территории РФ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3077" name="TextBox 25"/>
          <p:cNvSpPr>
            <a:spLocks noChangeArrowheads="1"/>
          </p:cNvSpPr>
          <p:nvPr/>
        </p:nvSpPr>
        <p:spPr bwMode="auto">
          <a:xfrm>
            <a:off x="267891" y="4286250"/>
            <a:ext cx="2678906" cy="2123658"/>
          </a:xfrm>
          <a:custGeom>
            <a:avLst/>
            <a:gdLst>
              <a:gd name="T0" fmla="*/ 0 w 3929090"/>
              <a:gd name="T1" fmla="*/ 0 h 2585323"/>
              <a:gd name="T2" fmla="*/ 170903 w 3929090"/>
              <a:gd name="T3" fmla="*/ 0 h 2585323"/>
              <a:gd name="T4" fmla="*/ 170903 w 3929090"/>
              <a:gd name="T5" fmla="*/ 1834354315 h 2585323"/>
              <a:gd name="T6" fmla="*/ 0 w 3929090"/>
              <a:gd name="T7" fmla="*/ 1834354315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 января 2017 года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данный налог зачисляется в бюджет района по дифференцированному нормативу отчислений поступления от акцизов на автомобильный и прямогонный бензин, дизельное топливо, моторные масла для дизельных и (или) карбюраторных (</a:t>
            </a:r>
            <a:r>
              <a:rPr lang="ru-RU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инжекторных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двигателей, производимые на территории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РФ. В 2022 году норматив отчислений </a:t>
            </a:r>
            <a:r>
              <a:rPr lang="ru-RU" sz="1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сотавлял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0,174102 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8" name="Text Box 269"/>
          <p:cNvSpPr txBox="1">
            <a:spLocks noChangeArrowheads="1"/>
          </p:cNvSpPr>
          <p:nvPr/>
        </p:nvSpPr>
        <p:spPr bwMode="auto">
          <a:xfrm>
            <a:off x="5518548" y="1524001"/>
            <a:ext cx="1178719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тыс.</a:t>
            </a:r>
            <a:r>
              <a:rPr lang="en-US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74" name="Диаграмма 2"/>
          <p:cNvGraphicFramePr/>
          <p:nvPr/>
        </p:nvGraphicFramePr>
        <p:xfrm>
          <a:off x="2816225" y="1714500"/>
          <a:ext cx="2033270" cy="4082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Worksheet" r:id="rId3" imgW="2609850" imgH="2943225" progId="Excel.Sheet.8">
                  <p:embed/>
                </p:oleObj>
              </mc:Choice>
              <mc:Fallback>
                <p:oleObj name="Worksheet" r:id="rId3" imgW="2609850" imgH="2943225" progId="Excel.Sheet.8">
                  <p:embed/>
                  <p:pic>
                    <p:nvPicPr>
                      <p:cNvPr id="0" name="Диаграмма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16225" y="1714500"/>
                        <a:ext cx="2033270" cy="408241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9" name="Text Box 269"/>
          <p:cNvSpPr txBox="1">
            <a:spLocks noChangeArrowheads="1"/>
          </p:cNvSpPr>
          <p:nvPr/>
        </p:nvSpPr>
        <p:spPr bwMode="auto">
          <a:xfrm>
            <a:off x="3321844" y="5715001"/>
            <a:ext cx="1446610" cy="2755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sz="1200" b="1" dirty="0" smtClean="0"/>
              <a:t>за  2021 год</a:t>
            </a:r>
            <a:endParaRPr lang="ru-RU" sz="1200" b="1" dirty="0"/>
          </a:p>
        </p:txBody>
      </p:sp>
      <p:sp>
        <p:nvSpPr>
          <p:cNvPr id="3080" name="Text Box 269"/>
          <p:cNvSpPr txBox="1">
            <a:spLocks noChangeArrowheads="1"/>
          </p:cNvSpPr>
          <p:nvPr/>
        </p:nvSpPr>
        <p:spPr bwMode="auto">
          <a:xfrm>
            <a:off x="5089922" y="8745498"/>
            <a:ext cx="1446609" cy="2755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за 2022 год</a:t>
            </a:r>
            <a:endParaRPr lang="ru-RU" sz="1200" b="1" dirty="0"/>
          </a:p>
        </p:txBody>
      </p:sp>
      <p:pic>
        <p:nvPicPr>
          <p:cNvPr id="3081" name="Picture 2" descr="https://im0-tub-ru.yandex.net/i?id=9022a2c0152f3bf6a3b1a9a41ce7501e&amp;n=33&amp;h=215&amp;w=4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735" y="1619251"/>
            <a:ext cx="2656284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4" descr="https://im1-tub-ru.yandex.net/i?id=a9f310abff8a9cbd2bd30741162fae4a&amp;n=33&amp;h=215&amp;w=32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9" y="6667500"/>
            <a:ext cx="2643206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6" descr="https://im3-tub-ru.yandex.net/i?id=f5800e21260e789a6b3cc9d5d26ce402&amp;n=33&amp;h=215&amp;w=44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66060" y="1357290"/>
            <a:ext cx="219194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4" descr="http://stavropol.bezformata.ru/content/image145555255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214819" y="3619500"/>
            <a:ext cx="2445538" cy="2571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Y:\УПР ФИН ОТРАСЛЕЙ ЭКОНОМИКИ\ОТРАСЛЕВОГО ФИНАНСИРОВАНИЯ\-Общая отдела\Pictures\59c6fcf4-7c06-4d32-ac2e-9dd455715ab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6096000"/>
            <a:ext cx="22193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0" descr="http://images.elega.com.ua/8/7f/2161574/my-prodaem-svezhie-domashnie-perepelinye-myaso-f216157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0656" y="1809751"/>
            <a:ext cx="1500188" cy="1869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Содержимое 2"/>
          <p:cNvSpPr>
            <a:spLocks noGrp="1"/>
          </p:cNvSpPr>
          <p:nvPr>
            <p:ph idx="1"/>
          </p:nvPr>
        </p:nvSpPr>
        <p:spPr>
          <a:xfrm>
            <a:off x="321469" y="1524001"/>
            <a:ext cx="6172200" cy="1809751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единому сельскохозяйственному налогу поступления в бюджет района за 2022 год составили 388,9 тыс. рублей.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Годовой план – 390,0 тыс. рублей.  Исполнение 99,73 %.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Задолженности по налогу на отчетную дату нет.</a:t>
            </a:r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200" cy="872043"/>
          </a:xfrm>
          <a:prstGeom prst="roundRect">
            <a:avLst/>
          </a:prstGeom>
          <a:gradFill flip="none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</a:rPr>
              <a:t>Единый сельскохозяйственный налог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pic>
        <p:nvPicPr>
          <p:cNvPr id="5128" name="Picture 2" descr="D:\users\LitkevTP\Documents\Моя папка\о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7" y="6572251"/>
            <a:ext cx="1532335" cy="2034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2" descr="http://www.kz.all.biz/img/kz/catalog/313410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3219" y="6381751"/>
            <a:ext cx="1928813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6" descr="http://xallyava.ru/images/Ferma/Gusi/6befae48b9a5d4b21007dca1e9ae502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07344" y="6953251"/>
            <a:ext cx="1393031" cy="1748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22" name="Диаграмма 9"/>
          <p:cNvGraphicFramePr/>
          <p:nvPr/>
        </p:nvGraphicFramePr>
        <p:xfrm>
          <a:off x="115402" y="3589973"/>
          <a:ext cx="3983990" cy="2373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Worksheet" r:id="rId7" imgW="4924425" imgH="2733675" progId="Excel.Sheet.8">
                  <p:embed/>
                </p:oleObj>
              </mc:Choice>
              <mc:Fallback>
                <p:oleObj name="Worksheet" r:id="rId7" imgW="4924425" imgH="2733675" progId="Excel.Sheet.8">
                  <p:embed/>
                  <p:pic>
                    <p:nvPicPr>
                      <p:cNvPr id="0" name="Диаграмма 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5402" y="3589973"/>
                        <a:ext cx="3983990" cy="237363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2839641" y="1714501"/>
            <a:ext cx="3675459" cy="377190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Законом Приморского края от 13 ноября 2012 года № 122-КЗ «О патентной системе налогообложения на территории Приморского края» с 1 января 2013 года введена патентная система налогообложения.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Установлены размеры потенциально возможного к получению индивидуальным предпринимателем годового дохода по видам предпринимательской деятельности, в отношении которых применяется патентная система налогообложения.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 txBox="1"/>
          <p:nvPr/>
        </p:nvSpPr>
        <p:spPr bwMode="auto">
          <a:xfrm>
            <a:off x="342900" y="190469"/>
            <a:ext cx="6193653" cy="1524011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</a:rPr>
              <a:t>Налог, взимаемый в связи с применением патентной системы налогообложения, зачисляемый в бюджет муниципальных районов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pic>
        <p:nvPicPr>
          <p:cNvPr id="16389" name="Picture 6" descr="http://buhpomosch.ru/wp-content/uploads/2015/12/Originalpsn_0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21469" y="1809752"/>
            <a:ext cx="2571750" cy="3143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8" descr="http://gorod-uspeha.info/upload/iblock/726/72648b9f1ec2dfab7f5b093cdc5d2fe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96891" y="5524501"/>
            <a:ext cx="2839640" cy="3172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Прямоугольник 6"/>
          <p:cNvSpPr>
            <a:spLocks noChangeArrowheads="1"/>
          </p:cNvSpPr>
          <p:nvPr/>
        </p:nvSpPr>
        <p:spPr bwMode="auto">
          <a:xfrm>
            <a:off x="321469" y="5238751"/>
            <a:ext cx="3000375" cy="23069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Налог зачисляется в бюджет    муниципального района по нормативу 100 процентов.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годовом плане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2 100,0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 фактические поступления за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2022 год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составили 1 729,5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 исполнение 82,36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6148" name="Содержимое 2"/>
          <p:cNvSpPr>
            <a:spLocks noGrp="1"/>
          </p:cNvSpPr>
          <p:nvPr>
            <p:ph idx="1"/>
          </p:nvPr>
        </p:nvSpPr>
        <p:spPr>
          <a:xfrm>
            <a:off x="321469" y="1619251"/>
            <a:ext cx="6225779" cy="3143249"/>
          </a:xfrm>
        </p:spPr>
        <p:txBody>
          <a:bodyPr/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со ст. 333.16 Налогового Кодекса РФ, государственная пошлина – сбор, взимаемый с лиц, указанных в статье 333.17 Налогового кодекса РФ, при их обращении в государственные органы, органы местного самоуправления, иные органы и (или) к должностным лицам, которые уполномочены в соответствии с законодательными актами РФ, субъектов РФ и актами органов местного самоуправления, за совершением в отношении этих лиц юридически значимых действий, предусмотренных настоящей главой, за исключением действий, совершаемых консульскими учреждениями РФ.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со ст. 333.17 Налогового кодекса РФ, плательщиками государственной пошлины признаются: организации и физические лица.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 txBox="1"/>
          <p:nvPr/>
        </p:nvSpPr>
        <p:spPr bwMode="auto">
          <a:xfrm>
            <a:off x="321447" y="285720"/>
            <a:ext cx="6172200" cy="1238259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</a:rPr>
              <a:t>Государственная пошлина по делам, рассматриваемым в судах общей юрисдикции, мировыми судьями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6146" name="Содержимое 4"/>
          <p:cNvGraphicFramePr/>
          <p:nvPr/>
        </p:nvGraphicFramePr>
        <p:xfrm>
          <a:off x="3950018" y="4662646"/>
          <a:ext cx="2904490" cy="4293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Worksheet" r:id="rId1" imgW="2000250" imgH="2952750" progId="Excel.Sheet.8">
                  <p:embed/>
                </p:oleObj>
              </mc:Choice>
              <mc:Fallback>
                <p:oleObj name="Worksheet" r:id="rId1" imgW="2000250" imgH="2952750" progId="Excel.Sheet.8">
                  <p:embed/>
                  <p:pic>
                    <p:nvPicPr>
                      <p:cNvPr id="0" name="Содержимое 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950018" y="4662646"/>
                        <a:ext cx="2904490" cy="429387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Содержимое 2"/>
          <p:cNvSpPr txBox="1"/>
          <p:nvPr/>
        </p:nvSpPr>
        <p:spPr bwMode="auto">
          <a:xfrm>
            <a:off x="321469" y="4929190"/>
            <a:ext cx="3804047" cy="30718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районный бюджет поступает «Государственная пошлина по делам, рассматриваемым в судах общей юрисдикции, мировыми судьями» зачисляется по нормативу 100 %.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1" name="Picture 6" descr="http://image.advokatsidorov.ru/wp-content/uploads/2016/06/gosudarstvennaya-poshli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03860" y="6286500"/>
            <a:ext cx="1714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http://utmagazine.ru/uploads/content/953e2c0dd8b8cd31253a69b50a2bd5a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6286500"/>
            <a:ext cx="1714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TextBox 9"/>
          <p:cNvSpPr txBox="1">
            <a:spLocks noChangeArrowheads="1"/>
          </p:cNvSpPr>
          <p:nvPr/>
        </p:nvSpPr>
        <p:spPr bwMode="auto">
          <a:xfrm>
            <a:off x="5893594" y="4381500"/>
            <a:ext cx="686406" cy="2616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110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  <a:endParaRPr lang="ru-RU" sz="1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0" descr="http://www.vkpress.ru/upload/iblock/832/832cc54939d29f2cb18ecba55e4082ab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21469" y="6953250"/>
            <a:ext cx="1928813" cy="1964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6" descr="http://oz-po.ru/assets/tpl/ozpo/img/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45919" y="2857501"/>
            <a:ext cx="1319213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Заголовок 3"/>
          <p:cNvSpPr txBox="1"/>
          <p:nvPr/>
        </p:nvSpPr>
        <p:spPr bwMode="auto">
          <a:xfrm>
            <a:off x="107133" y="190469"/>
            <a:ext cx="6590156" cy="2667019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</a:rPr>
              <a:t>Доходы, получаемые в виде арендной либо иной платы за передачу в возмездное пользование государственного и муниципального имущества (за исключением имущества казенных, бюджетных, автономных, государственных и муниципальных унитарных предприятий)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17414" name="Содержимое 5"/>
          <p:cNvSpPr>
            <a:spLocks noGrp="1"/>
          </p:cNvSpPr>
          <p:nvPr>
            <p:ph idx="1"/>
          </p:nvPr>
        </p:nvSpPr>
        <p:spPr>
          <a:xfrm>
            <a:off x="107157" y="2952751"/>
            <a:ext cx="5464969" cy="5905500"/>
          </a:xfrm>
        </p:spPr>
        <p:txBody>
          <a:bodyPr/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Отделом по имущественным отношениям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Яковлевского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района, являющимся отраслевым органом администрации района, в отчетном периоде, в пределах своих полномочий, осуществлялась деятельность по управлению и распоряжению имуществом, находящимся в собственности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Яковлевского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района.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аренды земельных участков в бюджет района поступило       3 758,4 тыс. рублей , что составило 104,2 % от утвержденного годового плана 3 583,0 тыс. рублей. Увеличение поступлений от арендной платы по сравнению с 2021 годом объясняется тем, что в 2022 году арендаторами была произведена своевременная оплата за истекший период по действующим договорам аренды земельных участков, а также получением арендной платы в результате проведения притензионной работы по погашению задолженности за предшествующие преиоды.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5" name="Прямоугольник 9"/>
          <p:cNvSpPr>
            <a:spLocks noChangeArrowheads="1"/>
          </p:cNvSpPr>
          <p:nvPr/>
        </p:nvSpPr>
        <p:spPr bwMode="auto">
          <a:xfrm>
            <a:off x="2421255" y="6574790"/>
            <a:ext cx="2953385" cy="24612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аренды муниципального имущества поступило в бюджет  района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1 495,1 тыс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 при годовом плане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1 520,0 тыс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рублей, исполнение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98,4 %.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доходов от аренды муниципального имущества объясняется увеличением рыночной стоимости размера арендной платы по договорам аренды, заключенных на 2022 год.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6" name="Picture 12" descr="http://vestirama.ru/assets/templates/images/photo/a119b8d77464470ddf7a00c034befd3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64969" y="5334000"/>
            <a:ext cx="1315641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8" descr="http://territoriaprava.ru/wp-content/uploads/2015/02/domiiiiiiiik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661297" y="6096000"/>
            <a:ext cx="1928813" cy="2548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253067"/>
          </a:xfrm>
        </p:spPr>
        <p:txBody>
          <a:bodyPr/>
          <a:lstStyle/>
          <a:p>
            <a:endParaRPr lang="ru-RU" dirty="0" smtClean="0"/>
          </a:p>
        </p:txBody>
      </p:sp>
      <p:sp>
        <p:nvSpPr>
          <p:cNvPr id="9" name="Заголовок 3"/>
          <p:cNvSpPr txBox="1"/>
          <p:nvPr/>
        </p:nvSpPr>
        <p:spPr bwMode="auto">
          <a:xfrm>
            <a:off x="214290" y="380971"/>
            <a:ext cx="6322263" cy="1047757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</a:rPr>
              <a:t>Доходы от продажи земельных участков</a:t>
            </a:r>
            <a:endParaRPr lang="ru-RU" sz="2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18437" name="Содержимое 6"/>
          <p:cNvSpPr txBox="1"/>
          <p:nvPr/>
        </p:nvSpPr>
        <p:spPr bwMode="auto">
          <a:xfrm>
            <a:off x="107156" y="1428751"/>
            <a:ext cx="6429375" cy="6858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С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января 2017 года, в соответствии со ст. 3.3 Федерального закона от 25.10.2001 года № 137-ФЗ «О введении в действие Земельного кодекса РФ» в редакции ФЗ от 03.07.2016 года № 334-ФЗ,  Администрация района, в лице отдела по имущественным отношениям, приступила к исполнению полномочий по предоставлению земельных участков, государственная собственность на которые не разграничена, в том числе и в порядке,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предусмотренном Законом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Приморского края от 08.11.2011 г № 837-КЗ «О бесплатном предоставлении земельных участков гражданам, имеющим трех и более детей, в Приморском крае»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Законом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Приморского края от 27 сентября 2013 года № 250-КЗ «О бесплатном предоставлении земельных участков для индивидуального жилищного строительства на территории Приморского края».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фактически поступило за отчетный период - 468,9 тыс. руб. при плане 469,0 тыс. руб. процент исполнения составил 100%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1714500" y="5905500"/>
            <a:ext cx="4822031" cy="2095523"/>
          </a:xfrm>
        </p:spPr>
        <p:txBody>
          <a:bodyPr/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законодательством муниципальные казенные учреждения обязаны зачислять доходы от оказания платных услуг в бюджет района.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бюджет района за  2022 год поступило доходов от оказания платных услуг 15,0 тыс. рублей, при годовом плане 15,0 тыс. рублей, что составило 100 %.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 txBox="1"/>
          <p:nvPr/>
        </p:nvSpPr>
        <p:spPr bwMode="auto">
          <a:xfrm>
            <a:off x="375026" y="4381499"/>
            <a:ext cx="6172200" cy="115779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</a:rPr>
              <a:t>Доходы от оказания платных услуг (работ)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pic>
        <p:nvPicPr>
          <p:cNvPr id="19460" name="Picture 6" descr="http://rbsel.ru/images/zayavka2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21469" y="6191251"/>
            <a:ext cx="1400175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3"/>
          <p:cNvSpPr txBox="1">
            <a:spLocks noGrp="1"/>
          </p:cNvSpPr>
          <p:nvPr>
            <p:ph type="title"/>
          </p:nvPr>
        </p:nvSpPr>
        <p:spPr>
          <a:xfrm>
            <a:off x="342900" y="381000"/>
            <a:ext cx="6172200" cy="1619232"/>
          </a:xfrm>
          <a:prstGeom prst="roundRect">
            <a:avLst/>
          </a:prstGeom>
          <a:gradFill flip="none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</a:rPr>
              <a:t>Доходы от использования имущества и прав, находящихся в государственной и муниципальной собственности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pic>
        <p:nvPicPr>
          <p:cNvPr id="19462" name="Picture 6" descr="http://st03.kakprosto.ru/tumb/240x135/images/article/2014/4/8/1_534f677b99a65534f677b99a9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6" y="2190751"/>
            <a:ext cx="1660922" cy="1845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Содержимое 6"/>
          <p:cNvSpPr txBox="1"/>
          <p:nvPr/>
        </p:nvSpPr>
        <p:spPr bwMode="auto">
          <a:xfrm>
            <a:off x="2250280" y="2095500"/>
            <a:ext cx="4464867" cy="20002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2022 год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бюджет района поступило 632,1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при утвержденном годовом плане 635,0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составило 99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,6 %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плану.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поступили от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найма муниципального жилищного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фонда. По сравнению с 2021 годом в бюджет муниципального района поступило в 2022 году больше на 273,3 тыс. рублей.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http://infosila.ee/uploads/posts/2015-02/1424945449_d09ed186d0b5d0bdd0bad0b020d0b7d0b0d0b3d180d18fd0b7d0bdd0b5d0bdd0b8d18f20d0bed0bad180d183d0b6d0b0d18ed189d0b5d0b920d181d180d0b5d0b4d18b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14313" y="1809751"/>
            <a:ext cx="6322219" cy="676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20484" name="Содержимое 2"/>
          <p:cNvSpPr>
            <a:spLocks noGrp="1"/>
          </p:cNvSpPr>
          <p:nvPr>
            <p:ph idx="1"/>
          </p:nvPr>
        </p:nvSpPr>
        <p:spPr>
          <a:xfrm>
            <a:off x="342900" y="2133601"/>
            <a:ext cx="6247210" cy="6034617"/>
          </a:xfrm>
        </p:spPr>
        <p:txBody>
          <a:bodyPr/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годовом плане 1 728,0 тыс. рублей фактически поступило за 2022 год 1 727,0 тыс. рублей, исполнение составило 99,9 %.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 отчислений в районный бюджет данного налога установлен федеральным законодательством в размере 60 %.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Федеральным законом от 21 июля 2014 года № 219-ФЗ с 2016 года отменены авансовые платежи по плате за негативное воздействие на окружающую среду.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 txBox="1"/>
          <p:nvPr/>
        </p:nvSpPr>
        <p:spPr bwMode="auto">
          <a:xfrm>
            <a:off x="214290" y="366184"/>
            <a:ext cx="6375842" cy="115779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</a:rPr>
              <a:t>Плата за негативное воздействие на окружающую среду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img-fotki.yandex.ru/get/5903/moon-light311.16/0_63628_a2542b8a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7173" y="1524000"/>
            <a:ext cx="787003" cy="1176867"/>
          </a:xfrm>
          <a:prstGeom prst="rect">
            <a:avLst/>
          </a:prstGeom>
          <a:blipFill dpi="0" rotWithShape="1">
            <a:blip r:embed="rId3">
              <a:alphaModFix amt="0"/>
            </a:blip>
            <a:srcRect/>
            <a:tile tx="0" ty="0" sx="100000" sy="100000" flip="none" algn="tl"/>
          </a:blip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074" name="Прямоугольник 2"/>
          <p:cNvSpPr>
            <a:spLocks noChangeArrowheads="1"/>
          </p:cNvSpPr>
          <p:nvPr/>
        </p:nvSpPr>
        <p:spPr bwMode="auto">
          <a:xfrm>
            <a:off x="375047" y="381001"/>
            <a:ext cx="6209109" cy="2138045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/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жители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Яковлевского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Aharoni" pitchFamily="2" charset="-79"/>
              </a:rPr>
              <a:t>!</a:t>
            </a:r>
            <a:r>
              <a:rPr lang="ru-RU" sz="2400" b="1" dirty="0">
                <a:latin typeface="Times New Roman" panose="02020603050405020304" pitchFamily="18" charset="0"/>
                <a:cs typeface="Aharoni" pitchFamily="2" charset="-79"/>
              </a:rPr>
              <a:t>      </a:t>
            </a:r>
            <a:endParaRPr lang="ru-RU" sz="2400" b="1" dirty="0">
              <a:latin typeface="Times New Roman" panose="02020603050405020304" pitchFamily="18" charset="0"/>
              <a:cs typeface="Aharoni" pitchFamily="2" charset="-79"/>
            </a:endParaRPr>
          </a:p>
          <a:p>
            <a:pPr algn="ctr">
              <a:defRPr/>
            </a:pPr>
            <a:endParaRPr lang="ru-RU" sz="2400" b="1" dirty="0">
              <a:latin typeface="Times New Roman" panose="02020603050405020304" pitchFamily="18" charset="0"/>
              <a:cs typeface="Aharoni" pitchFamily="2" charset="-79"/>
            </a:endParaRPr>
          </a:p>
          <a:p>
            <a:pPr>
              <a:defRPr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Представляем вам в краткой и доступной форме основные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 бюджета района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alt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год.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ru-RU" sz="2200" dirty="0"/>
          </a:p>
        </p:txBody>
      </p:sp>
      <p:sp>
        <p:nvSpPr>
          <p:cNvPr id="3" name="圆角矩形 10"/>
          <p:cNvSpPr/>
          <p:nvPr/>
        </p:nvSpPr>
        <p:spPr>
          <a:xfrm>
            <a:off x="321469" y="5429251"/>
            <a:ext cx="6375797" cy="5715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бюджета - превышение расходов бюджета над его доходами</a:t>
            </a:r>
            <a:endParaRPr lang="zh-CN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7" name="Прямоугольник 3"/>
          <p:cNvSpPr>
            <a:spLocks noChangeArrowheads="1"/>
          </p:cNvSpPr>
          <p:nvPr/>
        </p:nvSpPr>
        <p:spPr bwMode="auto">
          <a:xfrm>
            <a:off x="2204958" y="2500298"/>
            <a:ext cx="3293594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5" name="圆角矩形 8"/>
          <p:cNvSpPr/>
          <p:nvPr/>
        </p:nvSpPr>
        <p:spPr>
          <a:xfrm>
            <a:off x="321469" y="2952751"/>
            <a:ext cx="6375797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zh-CN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圆角矩形 9"/>
          <p:cNvSpPr/>
          <p:nvPr/>
        </p:nvSpPr>
        <p:spPr>
          <a:xfrm>
            <a:off x="321469" y="3905251"/>
            <a:ext cx="6375797" cy="5715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- денежные средства поступающие в бюджет</a:t>
            </a:r>
            <a:endParaRPr lang="zh-CN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圆角矩形 10"/>
          <p:cNvSpPr/>
          <p:nvPr/>
        </p:nvSpPr>
        <p:spPr>
          <a:xfrm>
            <a:off x="321469" y="4667251"/>
            <a:ext cx="6375797" cy="571500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- денежные средства, выплачиваемые из бюджета</a:t>
            </a:r>
            <a:endParaRPr lang="zh-CN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圆角矩形 10"/>
          <p:cNvSpPr/>
          <p:nvPr/>
        </p:nvSpPr>
        <p:spPr>
          <a:xfrm>
            <a:off x="321469" y="6191251"/>
            <a:ext cx="6375797" cy="571500"/>
          </a:xfrm>
          <a:prstGeom prst="roundRect">
            <a:avLst/>
          </a:prstGeom>
          <a:solidFill>
            <a:srgbClr val="DADA4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бюджета - превышение доходов бюджета над его расходами</a:t>
            </a:r>
            <a:endParaRPr lang="zh-CN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圆角矩形 10"/>
          <p:cNvSpPr/>
          <p:nvPr/>
        </p:nvSpPr>
        <p:spPr>
          <a:xfrm>
            <a:off x="321469" y="8001000"/>
            <a:ext cx="6375797" cy="762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- средства, предоставляемые одним бюджетом бюджетной системы другому бюджету бюджетной системы</a:t>
            </a:r>
            <a:endParaRPr lang="zh-CN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325279" y="971551"/>
            <a:ext cx="6372225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" name="圆角矩形 10"/>
          <p:cNvSpPr/>
          <p:nvPr/>
        </p:nvSpPr>
        <p:spPr>
          <a:xfrm>
            <a:off x="321469" y="6953252"/>
            <a:ext cx="6375797" cy="85724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кредит - это форма финансирования бюджетных расходов, которая предусматривает предоставление средств бюджету на возвратной и возмездной основах </a:t>
            </a:r>
            <a:endParaRPr lang="zh-CN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253067"/>
          </a:xfrm>
        </p:spPr>
        <p:txBody>
          <a:bodyPr/>
          <a:lstStyle/>
          <a:p>
            <a:endParaRPr lang="ru-RU" dirty="0" smtClean="0"/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107157" y="1714501"/>
            <a:ext cx="4446985" cy="7143751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В общем, за  2022 год, поступило 397,9 тыс. рублей , исполнение 98,3 %  от плановых назначений 404,7 тыс. рублей.</a:t>
            </a: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По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Яковлевскому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муниципальному району поступили следующие штрафы: </a:t>
            </a: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административные штрафы, установленные Кодексом Российской Федерации об административных правонарушениях – 170,15 тыс.рублей;</a:t>
            </a: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административные штрафы, установленные законами субъектов Российской Федерации об административных правонарушениях – 4,14 тыс.рублей;</a:t>
            </a: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Штрафы, неустойки, пени, уплаченные в соответствии с законом или договором в случае неисполнения или ненадлежащего исполнения обязательств перед государственным (муниципальным) органом, органам управления государственным внебюджетным фондом, казенным учреждением, Центральным банкам Российской Федерации, иной организацией, действующей от имени Российской Федерации – 149,29 тыс. рублей;</a:t>
            </a: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платежи в целях возмещения причиненного ущерба (убытков) – 33,94 тыс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рублей;</a:t>
            </a: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 txBox="1"/>
          <p:nvPr/>
        </p:nvSpPr>
        <p:spPr bwMode="auto">
          <a:xfrm>
            <a:off x="260249" y="395576"/>
            <a:ext cx="6322263" cy="115779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anose="02050604050505020204" pitchFamily="18" charset="0"/>
              </a:rPr>
              <a:t>Штрафы</a:t>
            </a:r>
            <a:endParaRPr lang="ru-RU" sz="2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pic>
        <p:nvPicPr>
          <p:cNvPr id="21509" name="Picture 6" descr="http://zt16.ru/wp-content/uploads/2016/03/maxresdefault1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500562" y="6286501"/>
            <a:ext cx="2196704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8" descr="http://www.siapress.ru/images/news/main/406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1714500"/>
            <a:ext cx="2089547" cy="3083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10" descr="http://uristprofy.ru/wp-content/uploads/2016/04/nalogovye-schtraf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7719" y="4476751"/>
            <a:ext cx="2035969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290" y="476221"/>
            <a:ext cx="6482999" cy="1524011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Поступление безвозмездных поступлений в бюджет </a:t>
            </a:r>
            <a:r>
              <a:rPr lang="ru-RU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Яковлевского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района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за 2022 год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graphicFrame>
        <p:nvGraphicFramePr>
          <p:cNvPr id="7170" name="Содержимое 6"/>
          <p:cNvGraphicFramePr>
            <a:graphicFrameLocks noGrp="1"/>
          </p:cNvGraphicFramePr>
          <p:nvPr>
            <p:ph idx="1"/>
          </p:nvPr>
        </p:nvGraphicFramePr>
        <p:xfrm>
          <a:off x="135890" y="2175828"/>
          <a:ext cx="6519545" cy="3487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Worksheet" r:id="rId1" imgW="8477250" imgH="4543425" progId="Excel.Sheet.8">
                  <p:embed/>
                </p:oleObj>
              </mc:Choice>
              <mc:Fallback>
                <p:oleObj name="Worksheet" r:id="rId1" imgW="8477250" imgH="4543425" progId="Excel.Sheet.8">
                  <p:embed/>
                  <p:pic>
                    <p:nvPicPr>
                      <p:cNvPr id="0" name="Содержимое 6"/>
                      <p:cNvPicPr>
                        <a:picLocks noGrp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35890" y="2175828"/>
                        <a:ext cx="6519545" cy="348742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9" y="3000364"/>
            <a:ext cx="3286148" cy="43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0" y="190501"/>
            <a:ext cx="6858000" cy="776817"/>
          </a:xfrm>
        </p:spPr>
        <p:txBody>
          <a:bodyPr/>
          <a:lstStyle/>
          <a:p>
            <a:b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РАСХОДЫ </a:t>
            </a:r>
            <a:br>
              <a:rPr lang="ru-RU" sz="2000" b="1" dirty="0" smtClean="0">
                <a:solidFill>
                  <a:srgbClr val="C0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бюджета </a:t>
            </a:r>
            <a:r>
              <a:rPr lang="ru-RU" sz="2000" b="1" dirty="0" err="1" smtClean="0">
                <a:solidFill>
                  <a:srgbClr val="C0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Яковлевского</a:t>
            </a:r>
            <a:r>
              <a:rPr lang="ru-RU" sz="2000" b="1" dirty="0" smtClean="0">
                <a:solidFill>
                  <a:srgbClr val="C0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муниципального района за 2022 год</a:t>
            </a:r>
            <a:endParaRPr lang="ru-RU" sz="2000" b="1" dirty="0" smtClean="0">
              <a:solidFill>
                <a:srgbClr val="C00000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8" name="Содержимое 2"/>
          <p:cNvSpPr txBox="1"/>
          <p:nvPr/>
        </p:nvSpPr>
        <p:spPr bwMode="auto">
          <a:xfrm>
            <a:off x="160735" y="1714500"/>
            <a:ext cx="6450806" cy="762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179705" indent="-179705" algn="ctr">
              <a:spcBef>
                <a:spcPct val="20000"/>
              </a:spcBef>
              <a:buClr>
                <a:srgbClr val="DD7E0E"/>
              </a:buClr>
              <a:buSzPct val="80000"/>
              <a:buFont typeface="Wingdings" panose="05000000000000000000" pitchFamily="2" charset="2"/>
              <a:buNone/>
              <a:tabLst>
                <a:tab pos="179070" algn="l"/>
              </a:tabLst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всего – 619 095,3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7157" y="2762251"/>
            <a:ext cx="6607969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Прямоугольник 9"/>
          <p:cNvSpPr>
            <a:spLocks noChangeArrowheads="1"/>
          </p:cNvSpPr>
          <p:nvPr/>
        </p:nvSpPr>
        <p:spPr bwMode="auto">
          <a:xfrm>
            <a:off x="0" y="6096001"/>
            <a:ext cx="1232297" cy="922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ru-RU" sz="1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Общегосударственные вопросы – 79 530,5</a:t>
            </a:r>
            <a:r>
              <a:rPr lang="ru-RU" sz="1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тыс</a:t>
            </a:r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  <a:endParaRPr lang="ru-RU" sz="11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4" name="Прямоугольник 10"/>
          <p:cNvSpPr>
            <a:spLocks noChangeArrowheads="1"/>
          </p:cNvSpPr>
          <p:nvPr/>
        </p:nvSpPr>
        <p:spPr bwMode="auto">
          <a:xfrm>
            <a:off x="0" y="4476751"/>
            <a:ext cx="1428736" cy="75405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endParaRPr lang="ru-RU" sz="1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оборона – </a:t>
            </a:r>
            <a:r>
              <a:rPr lang="ru-RU" sz="1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тыс</a:t>
            </a:r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  <a:endParaRPr lang="ru-RU" sz="11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16200000" flipH="1">
            <a:off x="-821531" y="4953000"/>
            <a:ext cx="228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423863" y="4189810"/>
            <a:ext cx="762000" cy="23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7" name="Прямоугольник 20"/>
          <p:cNvSpPr>
            <a:spLocks noChangeArrowheads="1"/>
          </p:cNvSpPr>
          <p:nvPr/>
        </p:nvSpPr>
        <p:spPr bwMode="auto">
          <a:xfrm>
            <a:off x="750093" y="7334251"/>
            <a:ext cx="1214438" cy="1260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ru-RU" sz="1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Национальная безопасность и правоохранительная деятельность – 0,0</a:t>
            </a:r>
            <a:r>
              <a:rPr lang="ru-RU" sz="1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1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rot="16200000" flipH="1">
            <a:off x="-523875" y="5619751"/>
            <a:ext cx="3619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9" name="Прямоугольник 24"/>
          <p:cNvSpPr>
            <a:spLocks noChangeArrowheads="1"/>
          </p:cNvSpPr>
          <p:nvPr/>
        </p:nvSpPr>
        <p:spPr bwMode="auto">
          <a:xfrm>
            <a:off x="1400176" y="4521200"/>
            <a:ext cx="1100130" cy="1076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endParaRPr lang="ru-RU" sz="1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экономика –    31 199,5</a:t>
            </a:r>
            <a:r>
              <a:rPr lang="ru-RU" sz="1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тыс</a:t>
            </a:r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  <a:endParaRPr lang="ru-RU" sz="11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rot="5400000">
            <a:off x="1388270" y="4189810"/>
            <a:ext cx="762000" cy="23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1" name="Прямоугольник 28"/>
          <p:cNvSpPr>
            <a:spLocks noChangeArrowheads="1"/>
          </p:cNvSpPr>
          <p:nvPr/>
        </p:nvSpPr>
        <p:spPr bwMode="auto">
          <a:xfrm>
            <a:off x="1821656" y="5905501"/>
            <a:ext cx="1464468" cy="922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endParaRPr lang="ru-RU" sz="1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Жилищно-коммунальное хозяйство – 24 520,1</a:t>
            </a:r>
            <a:r>
              <a:rPr lang="ru-RU" sz="1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11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rot="5400000">
            <a:off x="1303734" y="4810125"/>
            <a:ext cx="2000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3" name="Прямоугольник 31"/>
          <p:cNvSpPr>
            <a:spLocks noChangeArrowheads="1"/>
          </p:cNvSpPr>
          <p:nvPr/>
        </p:nvSpPr>
        <p:spPr bwMode="auto">
          <a:xfrm>
            <a:off x="2357438" y="4572001"/>
            <a:ext cx="764381" cy="10926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ru-RU" sz="1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Охрана окружающей среды – 0,00</a:t>
            </a:r>
            <a:endParaRPr lang="ru-RU" sz="11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rot="5400000">
            <a:off x="2202656" y="4286251"/>
            <a:ext cx="952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5" name="Прямоугольник 34"/>
          <p:cNvSpPr>
            <a:spLocks noChangeArrowheads="1"/>
          </p:cNvSpPr>
          <p:nvPr/>
        </p:nvSpPr>
        <p:spPr bwMode="auto">
          <a:xfrm>
            <a:off x="2839641" y="7334251"/>
            <a:ext cx="1446615" cy="75405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endParaRPr lang="ru-RU" sz="1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–  </a:t>
            </a:r>
            <a:r>
              <a:rPr lang="ru-RU" sz="1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356 047,0 тыс</a:t>
            </a:r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  <a:endParaRPr lang="ru-RU" sz="11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rot="16200000" flipH="1">
            <a:off x="1452562" y="5572125"/>
            <a:ext cx="35242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7" name="Прямоугольник 37"/>
          <p:cNvSpPr>
            <a:spLocks noChangeArrowheads="1"/>
          </p:cNvSpPr>
          <p:nvPr/>
        </p:nvSpPr>
        <p:spPr bwMode="auto">
          <a:xfrm>
            <a:off x="3268266" y="4476751"/>
            <a:ext cx="1589494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endParaRPr lang="ru-RU" sz="1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–     </a:t>
            </a:r>
            <a:r>
              <a:rPr lang="ru-RU" sz="1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28 396,2 тыс</a:t>
            </a:r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  <a:endParaRPr lang="ru-RU" sz="11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rot="5400000">
            <a:off x="3214225" y="4239089"/>
            <a:ext cx="859367" cy="11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9" name="Прямоугольник 40"/>
          <p:cNvSpPr>
            <a:spLocks noChangeArrowheads="1"/>
          </p:cNvSpPr>
          <p:nvPr/>
        </p:nvSpPr>
        <p:spPr bwMode="auto">
          <a:xfrm>
            <a:off x="3286125" y="5524500"/>
            <a:ext cx="1143007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endParaRPr lang="ru-RU" sz="1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Здравоохранение – 0,00</a:t>
            </a:r>
            <a:endParaRPr lang="ru-RU" sz="11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rot="16200000" flipH="1">
            <a:off x="3119438" y="4762500"/>
            <a:ext cx="1905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51" name="Прямоугольник 46"/>
          <p:cNvSpPr>
            <a:spLocks noChangeArrowheads="1"/>
          </p:cNvSpPr>
          <p:nvPr/>
        </p:nvSpPr>
        <p:spPr bwMode="auto">
          <a:xfrm>
            <a:off x="3286124" y="6477000"/>
            <a:ext cx="1718073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endParaRPr lang="ru-RU" sz="1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политика –  60 843,3</a:t>
            </a:r>
            <a:r>
              <a:rPr lang="ru-RU" sz="1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тыс</a:t>
            </a:r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  <a:endParaRPr lang="ru-RU" sz="11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rot="16200000" flipH="1">
            <a:off x="3274219" y="5143500"/>
            <a:ext cx="2667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53" name="Прямоугольник 50"/>
          <p:cNvSpPr>
            <a:spLocks noChangeArrowheads="1"/>
          </p:cNvSpPr>
          <p:nvPr/>
        </p:nvSpPr>
        <p:spPr bwMode="auto">
          <a:xfrm>
            <a:off x="4357694" y="5334001"/>
            <a:ext cx="1285884" cy="768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Физическая культура и спорт – 5 833,0</a:t>
            </a:r>
            <a:r>
              <a:rPr lang="ru-RU" sz="1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тыс</a:t>
            </a:r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  <a:endParaRPr lang="ru-RU" sz="11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 rot="16200000" flipH="1">
            <a:off x="4309666" y="4536679"/>
            <a:ext cx="1460500" cy="71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55" name="Прямоугольник 53"/>
          <p:cNvSpPr>
            <a:spLocks noChangeArrowheads="1"/>
          </p:cNvSpPr>
          <p:nvPr/>
        </p:nvSpPr>
        <p:spPr bwMode="auto">
          <a:xfrm>
            <a:off x="5143500" y="6477001"/>
            <a:ext cx="1357334" cy="10926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endParaRPr lang="ru-RU" sz="1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массовой информации – </a:t>
            </a:r>
            <a:r>
              <a:rPr lang="ru-RU" sz="1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4 </a:t>
            </a:r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838,6</a:t>
            </a:r>
            <a:r>
              <a:rPr lang="ru-RU" sz="1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тыс</a:t>
            </a:r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  <a:endParaRPr lang="ru-RU" sz="11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 rot="5400000">
            <a:off x="4286846" y="5190530"/>
            <a:ext cx="2571749" cy="11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57" name="Прямоугольник 56"/>
          <p:cNvSpPr>
            <a:spLocks noChangeArrowheads="1"/>
          </p:cNvSpPr>
          <p:nvPr/>
        </p:nvSpPr>
        <p:spPr bwMode="auto">
          <a:xfrm>
            <a:off x="5464969" y="7810501"/>
            <a:ext cx="1285875" cy="1091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endParaRPr lang="ru-RU" sz="1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Обслуживание государственного муниципального долга – 16,0</a:t>
            </a:r>
            <a:r>
              <a:rPr lang="ru-RU" sz="1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тыс</a:t>
            </a:r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  <a:endParaRPr lang="ru-RU" sz="11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 rot="5400000">
            <a:off x="3899298" y="5953125"/>
            <a:ext cx="409574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59" name="Прямоугольник 61"/>
          <p:cNvSpPr>
            <a:spLocks noChangeArrowheads="1"/>
          </p:cNvSpPr>
          <p:nvPr/>
        </p:nvSpPr>
        <p:spPr bwMode="auto">
          <a:xfrm>
            <a:off x="5572140" y="4813301"/>
            <a:ext cx="1285860" cy="15836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endParaRPr lang="ru-RU" sz="1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общего характера (дотации) –       </a:t>
            </a:r>
            <a:r>
              <a:rPr lang="ru-RU" sz="1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20 699,8 тыс</a:t>
            </a:r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  <a:endParaRPr lang="ru-RU" sz="11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 rot="5400000">
            <a:off x="5810846" y="4523781"/>
            <a:ext cx="1238249" cy="11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Line 4"/>
          <p:cNvSpPr>
            <a:spLocks noChangeShapeType="1"/>
          </p:cNvSpPr>
          <p:nvPr/>
        </p:nvSpPr>
        <p:spPr bwMode="auto">
          <a:xfrm>
            <a:off x="214313" y="1524000"/>
            <a:ext cx="6372225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107157" y="142844"/>
            <a:ext cx="6590110" cy="1500198"/>
          </a:xfrm>
        </p:spPr>
        <p:txBody>
          <a:bodyPr/>
          <a:lstStyle/>
          <a:p>
            <a:r>
              <a:rPr lang="ru-RU" sz="20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Исполнение плана бюджета </a:t>
            </a:r>
            <a:r>
              <a:rPr lang="ru-RU" sz="2000" b="1" dirty="0" err="1" smtClean="0">
                <a:solidFill>
                  <a:srgbClr val="C00000"/>
                </a:solidFill>
                <a:latin typeface="Bookman Old Style" panose="02050604050505020204" pitchFamily="18" charset="0"/>
              </a:rPr>
              <a:t>Яковлевского</a:t>
            </a:r>
            <a:r>
              <a:rPr lang="ru-RU" sz="20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муниципального района по расходам в разрезе основных разделов  </a:t>
            </a:r>
            <a:br>
              <a:rPr lang="ru-RU" sz="20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                 за  2022 год           </a:t>
            </a:r>
            <a:r>
              <a:rPr lang="ru-RU" sz="1400" b="1" dirty="0" smtClean="0">
                <a:latin typeface="Bookman Old Style" panose="02050604050505020204" pitchFamily="18" charset="0"/>
              </a:rPr>
              <a:t>тыс.руб.</a:t>
            </a:r>
            <a:br>
              <a:rPr lang="ru-RU" sz="1400" b="1" dirty="0" smtClean="0"/>
            </a:br>
            <a:endParaRPr lang="ru-RU" sz="1400" b="1" dirty="0" smtClean="0"/>
          </a:p>
        </p:txBody>
      </p:sp>
      <p:pic>
        <p:nvPicPr>
          <p:cNvPr id="23555" name="Рисунок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67891" y="1905000"/>
            <a:ext cx="6375797" cy="6572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214266" y="1714481"/>
          <a:ext cx="6643734" cy="7142946"/>
        </p:xfrm>
        <a:graphic>
          <a:graphicData uri="http://schemas.openxmlformats.org/drawingml/2006/table">
            <a:tbl>
              <a:tblPr/>
              <a:tblGrid>
                <a:gridCol w="445812"/>
                <a:gridCol w="2768922"/>
                <a:gridCol w="1285884"/>
                <a:gridCol w="1143008"/>
                <a:gridCol w="1000108"/>
              </a:tblGrid>
              <a:tr h="75837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6" marR="4676" marT="831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6" marR="4676" marT="831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Утвержденные бюджетные назначения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6" marR="4676" marT="831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Исполненные расходы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6" marR="4676" marT="831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исполнения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6" marR="4676" marT="831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4495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6" marR="4676" marT="831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6" marR="4676" marT="831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79 905,60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6" marR="4676" marT="831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79 530,53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6" marR="4676" marT="831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6" marR="4676" marT="831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4495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6" marR="4676" marT="831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6" marR="4676" marT="831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604,43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6" marR="4676" marT="831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604,43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6" marR="4676" marT="831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6" marR="4676" marT="831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4495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6" marR="4676" marT="831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6" marR="4676" marT="831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35 153,17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6" marR="4676" marT="831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31 199,53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6" marR="4676" marT="831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88,75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6" marR="4676" marT="831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50842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6" marR="4676" marT="831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6" marR="4676" marT="831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24 734,92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6" marR="4676" marT="831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24 520,07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6" marR="4676" marT="831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99,30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6" marR="4676" marT="831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46094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6" marR="4676" marT="831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6" marR="4676" marT="831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356 091,23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6" marR="4676" marT="831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356 047,04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6" marR="4676" marT="831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6" marR="4676" marT="831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54346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6" marR="4676" marT="831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6" marR="4676" marT="831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35 702,00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6" marR="4676" marT="831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34 962,90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6" marR="4676" marT="831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97,93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6" marR="4676" marT="831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68537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6" marR="4676" marT="831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6" marR="4676" marT="831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62 644,59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6" marR="4676" marT="831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60 843,31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6" marR="4676" marT="831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97,12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6" marR="4676" marT="831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4495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6" marR="4676" marT="831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6" marR="4676" marT="831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5 833,00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6" marR="4676" marT="831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5 833,00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6" marR="4676" marT="831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6" marR="4676" marT="831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60303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6" marR="4676" marT="831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6" marR="4676" marT="831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4 838,64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6" marR="4676" marT="831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4 838,64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6" marR="4676" marT="831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6" marR="4676" marT="831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5494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6" marR="4676" marT="831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муниципального долга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6" marR="4676" marT="831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16,05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6" marR="4676" marT="831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16,05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6" marR="4676" marT="831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6" marR="4676" marT="831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8641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6" marR="4676" marT="831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 общего характера бюджетам муниципальных образований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6" marR="4676" marT="831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20 699,80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6" marR="4676" marT="831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20 699,80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6" marR="4676" marT="831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6" marR="4676" marT="831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37150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6" marR="4676" marT="8312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расходов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6" marR="4676" marT="831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626 223,41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6" marR="4676" marT="831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619 095,29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6" marR="4676" marT="831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98,56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6" marR="4676" marT="831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214313" y="1524000"/>
            <a:ext cx="6372225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CustomShape 1"/>
          <p:cNvSpPr/>
          <p:nvPr/>
        </p:nvSpPr>
        <p:spPr>
          <a:xfrm>
            <a:off x="283210" y="226060"/>
            <a:ext cx="6439535" cy="49784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C00000"/>
                </a:solidFill>
                <a:latin typeface="Times New Roman" panose="02020603050405020304"/>
              </a:rPr>
              <a:t>Сведения об исполнении расходной части бюджета</a:t>
            </a:r>
            <a:r>
              <a:rPr lang="ru-RU" altLang="ru-RU" sz="1400" b="1" strike="noStrike" spc="-1">
                <a:solidFill>
                  <a:srgbClr val="C00000"/>
                </a:solidFill>
                <a:latin typeface="Times New Roman" panose="02020603050405020304"/>
              </a:rPr>
              <a:t> </a:t>
            </a:r>
            <a:r>
              <a:rPr lang="ru-RU" altLang="en-US" sz="1400" b="1" strike="noStrike" spc="-1">
                <a:solidFill>
                  <a:srgbClr val="C00000"/>
                </a:solidFill>
                <a:latin typeface="Times New Roman" panose="02020603050405020304"/>
              </a:rPr>
              <a:t>Яковлевского муниципального района за 2022 год</a:t>
            </a:r>
            <a:r>
              <a:rPr lang="ru-RU" sz="1400" b="1" strike="noStrike" spc="-1">
                <a:solidFill>
                  <a:srgbClr val="C00000"/>
                </a:solidFill>
                <a:latin typeface="Times New Roman" panose="02020603050405020304"/>
              </a:rPr>
              <a:t> в разрезе муниципальных программ</a:t>
            </a:r>
            <a:endParaRPr lang="ru-RU" sz="1400" b="1" strike="noStrike" spc="-1">
              <a:solidFill>
                <a:srgbClr val="C00000"/>
              </a:solidFill>
              <a:latin typeface="Times New Roman" panose="02020603050405020304"/>
            </a:endParaRPr>
          </a:p>
        </p:txBody>
      </p:sp>
      <p:graphicFrame>
        <p:nvGraphicFramePr>
          <p:cNvPr id="235" name="Table 2"/>
          <p:cNvGraphicFramePr/>
          <p:nvPr/>
        </p:nvGraphicFramePr>
        <p:xfrm>
          <a:off x="229870" y="708660"/>
          <a:ext cx="6546850" cy="8335187"/>
        </p:xfrm>
        <a:graphic>
          <a:graphicData uri="http://schemas.openxmlformats.org/drawingml/2006/table">
            <a:tbl>
              <a:tblPr/>
              <a:tblGrid>
                <a:gridCol w="3860800"/>
                <a:gridCol w="731520"/>
                <a:gridCol w="651510"/>
                <a:gridCol w="724535"/>
                <a:gridCol w="578485"/>
              </a:tblGrid>
              <a:tr h="5727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Наименование</a:t>
                      </a:r>
                      <a:endParaRPr lang="ru-RU" sz="1200" b="1" strike="noStrike" spc="-1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130" marR="5130" marT="5130" marB="0" anchor="ctr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Исполнение за 2021 год</a:t>
                      </a:r>
                      <a:endParaRPr lang="ru-RU" sz="900" b="1" strike="noStrike" spc="-1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тыс.руб.</a:t>
                      </a:r>
                      <a:endParaRPr lang="ru-RU" sz="900" b="1" strike="noStrike" spc="-1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130" marR="5130" marT="5130" marB="0" anchor="ctr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План 2022 года</a:t>
                      </a:r>
                      <a:endParaRPr lang="ru-RU" sz="900" b="1" strike="noStrike" spc="-1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тыс.руб.</a:t>
                      </a:r>
                      <a:endParaRPr lang="ru-RU" sz="900" b="1" strike="noStrike" spc="-1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130" marR="5130" marT="5130" marB="0" anchor="ctr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Исполнение за 2022 год</a:t>
                      </a:r>
                      <a:endParaRPr lang="ru-RU" sz="900" b="1" strike="noStrike" spc="-1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тыс.руб.</a:t>
                      </a:r>
                      <a:endParaRPr lang="ru-RU" sz="900" b="1" strike="noStrike" spc="-1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130" marR="5130" marT="5130" marB="0" anchor="ctr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% исполнения</a:t>
                      </a:r>
                      <a:endParaRPr lang="ru-RU" sz="900" b="1" strike="noStrike" spc="-1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130" marR="5130" marT="5130" marB="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000" b="1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МП "Развитие образования Яковлевского муниципального района» на  на 2019-2025 годы"</a:t>
                      </a:r>
                      <a:endParaRPr lang="ru-RU" sz="1000" b="1" strike="noStrike" spc="-1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130" marR="5130" marT="5130" marB="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299 010,41</a:t>
                      </a:r>
                      <a:endParaRPr lang="ru-RU" sz="900" b="1" strike="noStrike" spc="-1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130" marR="5130" marT="5130" marB="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332 074,03</a:t>
                      </a:r>
                      <a:endParaRPr lang="ru-RU" sz="900" b="1" strike="noStrike" spc="-1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130" marR="5130" marT="5130" marB="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33 444,29</a:t>
                      </a:r>
                      <a:endParaRPr lang="ru-RU" sz="900" b="1" strike="noStrike" spc="-1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130" marR="5130" marT="5130" marB="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99,81%</a:t>
                      </a:r>
                      <a:endParaRPr lang="ru-RU" sz="900" b="1" strike="noStrike" spc="-1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130" marR="5130" marT="5130" marB="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</a:tr>
              <a:tr h="34417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000" b="1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МП «Социальная поддержка населения Яковлевского муниципального района» на 2019-2025</a:t>
                      </a:r>
                      <a:endParaRPr lang="ru-RU" sz="1000" b="1" strike="noStrike" spc="-1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130" marR="5130" marT="5130" marB="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59 825,13</a:t>
                      </a:r>
                      <a:endParaRPr lang="ru-RU" sz="900" b="1" strike="noStrike" spc="-1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130" marR="5130" marT="5130" marB="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57 633,09</a:t>
                      </a:r>
                      <a:endParaRPr lang="ru-RU" sz="900" b="1" strike="noStrike" spc="-1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130" marR="5130" marT="5130" marB="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56 419,37</a:t>
                      </a:r>
                      <a:endParaRPr lang="ru-RU" sz="900" b="1" strike="noStrike" spc="-1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130" marR="5130" marT="5130" marB="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97 89%</a:t>
                      </a:r>
                      <a:endParaRPr lang="ru-RU" sz="900" b="1" strike="noStrike" spc="-1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130" marR="5130" marT="5130" marB="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000" b="1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МП  «Развитие культуры в Яковлевском на 2019-2025 годы» </a:t>
                      </a:r>
                      <a:endParaRPr lang="ru-RU" sz="1000" b="1" strike="noStrike" spc="-1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130" marR="5130" marT="5130" marB="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32 408,37</a:t>
                      </a:r>
                      <a:endParaRPr lang="ru-RU" sz="900" b="1" strike="noStrike" spc="-1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130" marR="5130" marT="5130" marB="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465 085,23</a:t>
                      </a:r>
                      <a:endParaRPr lang="ru-RU" sz="900" b="1" strike="noStrike" spc="-1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130" marR="5130" marT="5130" marB="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44 346,13</a:t>
                      </a:r>
                      <a:endParaRPr lang="ru-RU" sz="900" b="1" strike="noStrike" spc="-1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130" marR="5130" marT="5130" marB="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98,36%</a:t>
                      </a:r>
                      <a:endParaRPr lang="ru-RU" sz="900" b="1" strike="noStrike" spc="-1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130" marR="5130" marT="5130" marB="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</a:tr>
              <a:tr h="61023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000" b="1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МП «Обеспечение качественными услугами жилищно-коммунального хозяйства населения Яковлевского муниципального района» на 2019-2025 год</a:t>
                      </a:r>
                      <a:endParaRPr lang="ru-RU" sz="1000" b="1" strike="noStrike" spc="-1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130" marR="5130" marT="5130" marB="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57 585,33</a:t>
                      </a:r>
                      <a:endParaRPr lang="ru-RU" sz="900" b="1" strike="noStrike" spc="-1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130" marR="5130" marT="5130" marB="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17 365,32</a:t>
                      </a:r>
                      <a:endParaRPr lang="ru-RU" sz="900" b="1" strike="noStrike" spc="-1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130" marR="5130" marT="5130" marB="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17 150,47</a:t>
                      </a:r>
                      <a:endParaRPr lang="ru-RU" sz="900" b="1" strike="noStrike" spc="-1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130" marR="5130" marT="5130" marB="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98,76%</a:t>
                      </a:r>
                      <a:endParaRPr lang="ru-RU" sz="900" b="1" strike="noStrike" spc="-1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900" b="1" strike="noStrike" spc="-1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130" marR="5130" marT="5130" marB="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</a:tr>
              <a:tr h="57531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000" b="1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МП «Защита населения и территорий от чрезвычайных ситуаций, обеспечение пожарной безопасности Яковлевского муниципального района» на 2019-2025 года</a:t>
                      </a:r>
                      <a:endParaRPr lang="ru-RU" sz="1000" b="1" strike="noStrike" spc="-1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130" marR="5130" marT="5130" marB="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1 773,62</a:t>
                      </a:r>
                      <a:endParaRPr lang="ru-RU" sz="900" b="1" strike="noStrike" spc="-1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130" marR="5130" marT="5130" marB="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3 097,69</a:t>
                      </a:r>
                      <a:endParaRPr lang="ru-RU" sz="900" b="1" strike="noStrike" spc="-1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130" marR="5130" marT="5130" marB="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3 097,69</a:t>
                      </a:r>
                      <a:endParaRPr lang="ru-RU" sz="900" b="1" strike="noStrike" spc="-1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130" marR="5130" marT="5130" marB="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100%</a:t>
                      </a:r>
                      <a:endParaRPr lang="ru-RU" sz="900" b="1" strike="noStrike" spc="-1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130" marR="5130" marT="5130" marB="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</a:tr>
              <a:tr h="49911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000" b="1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МП «Охрана окружающей среды в Яковлевском муниципальном районе» на 2019-2025 года</a:t>
                      </a:r>
                      <a:endParaRPr lang="ru-RU" sz="1000" b="1" strike="noStrike" spc="-1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130" marR="5130" marT="5130" marB="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199,13</a:t>
                      </a:r>
                      <a:endParaRPr lang="ru-RU" sz="900" b="1" strike="noStrike" spc="-1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130" marR="5130" marT="5130" marB="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1 820,82</a:t>
                      </a:r>
                      <a:endParaRPr lang="ru-RU" sz="900" b="1" strike="noStrike" spc="-1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130" marR="5130" marT="5130" marB="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1 820,82</a:t>
                      </a:r>
                      <a:endParaRPr lang="ru-RU" sz="900" b="1" strike="noStrike" spc="-1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130" marR="5130" marT="5130" marB="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100%</a:t>
                      </a:r>
                      <a:endParaRPr lang="ru-RU" sz="900" b="1" strike="noStrike" spc="-1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130" marR="5130" marT="5130" marB="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</a:tr>
              <a:tr h="47688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000" b="1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МП «Развитие физической культуры и спорта в Яковлевском муниципальном районе» на 2019-2025 года</a:t>
                      </a:r>
                      <a:endParaRPr lang="ru-RU" sz="1000" b="1" strike="noStrike" spc="-1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130" marR="5130" marT="5130" marB="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1 854,22</a:t>
                      </a:r>
                      <a:endParaRPr lang="ru-RU" sz="900" b="1" strike="noStrike" spc="-1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130" marR="5130" marT="5130" marB="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5 832</a:t>
                      </a:r>
                      <a:endParaRPr lang="ru-RU" sz="900" b="1" strike="noStrike" spc="-1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130" marR="5130" marT="5130" marB="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5 833,00</a:t>
                      </a:r>
                      <a:endParaRPr lang="ru-RU" sz="900" b="1" strike="noStrike" spc="-1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130" marR="5130" marT="5130" marB="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100%</a:t>
                      </a:r>
                      <a:endParaRPr lang="ru-RU" sz="900" b="1" strike="noStrike" spc="-1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130" marR="5130" marT="5130" marB="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</a:tr>
              <a:tr h="45021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000" b="1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МП «Развитие транспортного комплекса Яковлевского муниципального района» на 2019-2025 года.</a:t>
                      </a:r>
                      <a:endParaRPr lang="ru-RU" sz="1000" b="1" strike="noStrike" spc="-1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130" marR="5130" marT="5130" marB="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15 422,70</a:t>
                      </a:r>
                      <a:endParaRPr lang="ru-RU" sz="900" b="1" strike="noStrike" spc="-1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130" marR="5130" marT="5130" marB="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33 761,27</a:t>
                      </a:r>
                      <a:endParaRPr lang="ru-RU" sz="900" b="1" strike="noStrike" spc="-1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130" marR="5130" marT="5130" marB="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29 886,37</a:t>
                      </a:r>
                      <a:endParaRPr lang="ru-RU" sz="900" b="1" strike="noStrike" spc="-1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130" marR="5130" marT="5130" marB="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88,52%</a:t>
                      </a:r>
                      <a:endParaRPr lang="ru-RU" sz="900" b="1" strike="noStrike" spc="-1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130" marR="5130" marT="5130" marB="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</a:tr>
              <a:tr h="46609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000" b="1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МП «Информационное обеспечение органов местного самоуправления Яковлевского муниципального района» на 2019-2025 года</a:t>
                      </a:r>
                      <a:endParaRPr lang="ru-RU" sz="1000" b="1" strike="noStrike" spc="-1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130" marR="5130" marT="5130" marB="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5 622,51</a:t>
                      </a:r>
                      <a:endParaRPr lang="ru-RU" sz="900" b="1" strike="noStrike" spc="-1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130" marR="5130" marT="5130" marB="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7 451,85</a:t>
                      </a:r>
                      <a:endParaRPr lang="ru-RU" sz="900" b="1" strike="noStrike" spc="-1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130" marR="5130" marT="5130" marB="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7 451,85</a:t>
                      </a:r>
                      <a:endParaRPr lang="ru-RU" sz="900" b="1" strike="noStrike" spc="-1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130" marR="5130" marT="5130" marB="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100%</a:t>
                      </a:r>
                      <a:endParaRPr lang="ru-RU" sz="900" b="1" strike="noStrike" spc="-1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130" marR="5130" marT="5130" marB="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000" b="1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МП «Развитие сельского хозяйства в Яковлевском муниципальном районе» на 2019-2025 года</a:t>
                      </a:r>
                      <a:endParaRPr lang="ru-RU" sz="1000" b="1" strike="noStrike" spc="-1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130" marR="5130" marT="5130" marB="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20,0</a:t>
                      </a:r>
                      <a:endParaRPr lang="ru-RU" sz="900" b="1" strike="noStrike" spc="-1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130" marR="5130" marT="5130" marB="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21,87</a:t>
                      </a:r>
                      <a:endParaRPr lang="ru-RU" sz="900" b="1" strike="noStrike" spc="-1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130" marR="5130" marT="5130" marB="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21,87</a:t>
                      </a:r>
                      <a:endParaRPr lang="ru-RU" sz="900" b="1" strike="noStrike" spc="-1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130" marR="5130" marT="5130" marB="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100%</a:t>
                      </a:r>
                      <a:endParaRPr lang="ru-RU" sz="900" b="1" strike="noStrike" spc="-1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130" marR="5130" marT="5130" marB="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</a:tr>
              <a:tr h="31940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000" b="1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МП «Молодежь - Яковлевскому муниципальному району» на 2019-2025 года</a:t>
                      </a:r>
                      <a:endParaRPr lang="ru-RU" sz="1000" b="1" strike="noStrike" spc="-1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130" marR="5130" marT="5130" marB="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2 090,57</a:t>
                      </a:r>
                      <a:endParaRPr lang="ru-RU" sz="900" b="1" strike="noStrike" spc="-1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130" marR="5130" marT="5130" marB="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2 388,42</a:t>
                      </a:r>
                      <a:endParaRPr lang="ru-RU" sz="900" b="1" strike="noStrike" spc="-1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130" marR="5130" marT="5130" marB="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2 388,42</a:t>
                      </a:r>
                      <a:endParaRPr lang="ru-RU" sz="900" b="1" strike="noStrike" spc="-1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130" marR="5130" marT="5130" marB="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100%</a:t>
                      </a:r>
                      <a:endParaRPr lang="ru-RU" sz="900" b="1" strike="noStrike" spc="-1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130" marR="5130" marT="5130" marB="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</a:tr>
              <a:tr h="47371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000" b="1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МП «Экономическое развитие и инновационная экономика Яковлевского муниципального района» на 2019-2025 года</a:t>
                      </a:r>
                      <a:endParaRPr lang="ru-RU" sz="1000" b="1" strike="noStrike" spc="-1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130" marR="5130" marT="5130" marB="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54 343,84</a:t>
                      </a:r>
                      <a:endParaRPr lang="ru-RU" sz="900" b="1" strike="noStrike" spc="-1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130" marR="5130" marT="5130" marB="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88 897,57</a:t>
                      </a:r>
                      <a:endParaRPr lang="ru-RU" sz="900" b="1" strike="noStrike" spc="-1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130" marR="5130" marT="5130" marB="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88 531,91</a:t>
                      </a:r>
                      <a:endParaRPr lang="ru-RU" sz="900" b="1" strike="noStrike" spc="-1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130" marR="5130" marT="5130" marB="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99,59%</a:t>
                      </a:r>
                      <a:endParaRPr lang="ru-RU" sz="900" b="1" strike="noStrike" spc="-1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130" marR="5130" marT="5130" marB="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</a:tr>
              <a:tr h="40132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000" b="1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МП «Переселение граждан из аварийного жилищного фонда на территории Яковлевского муниципального района» на 2019-2025 года</a:t>
                      </a:r>
                      <a:endParaRPr lang="ru-RU" sz="1000" b="1" strike="noStrike" spc="-1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130" marR="5130" marT="5130" marB="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444,83</a:t>
                      </a:r>
                      <a:endParaRPr lang="ru-RU" sz="900" b="1" strike="noStrike" spc="-1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130" marR="5130" marT="5130" marB="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1 886,63</a:t>
                      </a:r>
                      <a:endParaRPr lang="ru-RU" sz="900" b="1" strike="noStrike" spc="-1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130" marR="5130" marT="5130" marB="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1 888,63</a:t>
                      </a:r>
                      <a:endParaRPr lang="ru-RU" sz="900" b="1" strike="noStrike" spc="-1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130" marR="5130" marT="5130" marB="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100%</a:t>
                      </a:r>
                      <a:endParaRPr lang="ru-RU" sz="900" b="1" strike="noStrike" spc="-1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130" marR="5130" marT="5130" marB="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</a:tr>
              <a:tr h="36957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000" b="1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МП «Укрепление общественного здоровья населения Яковлевского муниципального района» на 2020-2024 года</a:t>
                      </a:r>
                      <a:endParaRPr lang="ru-RU" sz="1000" b="1" strike="noStrike" spc="-1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130" marR="5130" marT="5130" marB="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72,78</a:t>
                      </a:r>
                      <a:endParaRPr lang="ru-RU" sz="900" b="1" strike="noStrike" spc="-1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130" marR="5130" marT="5130" marB="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50,54</a:t>
                      </a:r>
                      <a:endParaRPr lang="ru-RU" sz="900" b="1" strike="noStrike" spc="-1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130" marR="5130" marT="5130" marB="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50,53</a:t>
                      </a:r>
                      <a:endParaRPr lang="ru-RU" sz="900" b="1" strike="noStrike" spc="-1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130" marR="5130" marT="5130" marB="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100%</a:t>
                      </a:r>
                      <a:endParaRPr lang="ru-RU" sz="900" b="1" strike="noStrike" spc="-1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130" marR="5130" marT="5130" marB="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000" b="1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МП «Профилактика правонарушений на территории Яковлевского муниципального района» на 2021-2025 года</a:t>
                      </a:r>
                      <a:endParaRPr lang="ru-RU" sz="1000" b="1" strike="noStrike" spc="-1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130" marR="5130" marT="5130" marB="0" anchor="b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-</a:t>
                      </a:r>
                      <a:endParaRPr lang="ru-RU" sz="900" b="1" strike="noStrike" spc="-1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130" marR="5130" marT="5130" marB="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7 122,84</a:t>
                      </a:r>
                      <a:endParaRPr lang="ru-RU" sz="900" b="1" strike="noStrike" spc="-1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130" marR="5130" marT="5130" marB="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7 122,84</a:t>
                      </a:r>
                      <a:endParaRPr lang="ru-RU" sz="900" b="1" strike="noStrike" spc="-1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130" marR="5130" marT="5130" marB="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100%</a:t>
                      </a:r>
                      <a:endParaRPr lang="ru-RU" sz="900" b="1" strike="noStrike" spc="-1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130" marR="5130" marT="5130" marB="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</a:tr>
              <a:tr h="34417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000" b="1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МП «Противодействие коррупции в Яковлевском муниципальном районе» на 2021-2025 года</a:t>
                      </a:r>
                      <a:endParaRPr lang="ru-RU" sz="1000" b="1" strike="noStrike" spc="-1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130" marR="5130" marT="5130" marB="0" anchor="b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60,0</a:t>
                      </a:r>
                      <a:endParaRPr lang="ru-RU" sz="900" b="1" strike="noStrike" spc="-1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130" marR="5130" marT="5130" marB="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60,0</a:t>
                      </a:r>
                      <a:endParaRPr lang="ru-RU" sz="900" b="1" strike="noStrike" spc="-1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130" marR="5130" marT="5130" marB="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60,0</a:t>
                      </a:r>
                      <a:endParaRPr lang="ru-RU" sz="900" b="1" strike="noStrike" spc="-1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130" marR="5130" marT="5130" marB="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100%</a:t>
                      </a:r>
                      <a:endParaRPr lang="ru-RU" sz="900" b="1" strike="noStrike" spc="-1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130" marR="5130" marT="5130" marB="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</a:tr>
              <a:tr h="2673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ru-RU" altLang="en-US" sz="1000" b="1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Всего расходов по муниципальным программым </a:t>
                      </a:r>
                      <a:endParaRPr lang="ru-RU" altLang="en-US" sz="1000" b="1" strike="noStrike" spc="-1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11070" marR="11070" marT="0" marB="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altLang="en-US" sz="900" b="1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540 733,449</a:t>
                      </a:r>
                      <a:endParaRPr lang="ru-RU" altLang="en-US" sz="900" b="1" strike="noStrike" spc="-1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130" marR="5130" marT="5130" marB="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altLang="en-US" sz="900" b="1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604 554,187</a:t>
                      </a:r>
                      <a:endParaRPr lang="ru-RU" altLang="en-US" sz="900" b="1" strike="noStrike" spc="-1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130" marR="5130" marT="5130" marB="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altLang="en-US" sz="900" b="1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597 564,206</a:t>
                      </a:r>
                      <a:endParaRPr lang="ru-RU" altLang="en-US" sz="900" b="1" strike="noStrike" spc="-1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130" marR="5130" marT="5130" marB="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altLang="en-US" sz="900" b="1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98,84%</a:t>
                      </a:r>
                      <a:endParaRPr lang="ru-RU" altLang="en-US" sz="900" b="1" strike="noStrike" spc="-1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130" marR="5130" marT="5130" marB="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000" b="1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Непрограммные направления деятельности органов местного самоуправления</a:t>
                      </a:r>
                      <a:endParaRPr lang="ru-RU" sz="1000" b="1" strike="noStrike" spc="-1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11070" marR="11070" marT="0" marB="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41 322,47</a:t>
                      </a:r>
                      <a:endParaRPr lang="ru-RU" sz="900" b="1" strike="noStrike" spc="-1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130" marR="5130" marT="5130" marB="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21 669,22</a:t>
                      </a:r>
                      <a:endParaRPr lang="ru-RU" sz="900" b="1" strike="noStrike" spc="-1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130" marR="5130" marT="5130" marB="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21 581,09</a:t>
                      </a:r>
                      <a:endParaRPr lang="ru-RU" sz="900" b="1" strike="noStrike" spc="-1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130" marR="5130" marT="5130" marB="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900" b="1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99,59%</a:t>
                      </a:r>
                      <a:endParaRPr lang="ru-RU" sz="900" b="1" strike="noStrike" spc="-1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130" marR="5130" marT="5130" marB="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ru-RU" altLang="en-US" sz="1200" b="1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Всего расходов</a:t>
                      </a:r>
                      <a:endParaRPr lang="ru-RU" altLang="en-US" sz="1200" b="1" strike="noStrike" spc="-1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11070" marR="11070" marT="0" marB="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altLang="en-US" sz="1000" b="1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582 055,92</a:t>
                      </a:r>
                      <a:endParaRPr lang="ru-RU" altLang="en-US" sz="1000" b="1" strike="noStrike" spc="-1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130" marR="5130" marT="5130" marB="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altLang="en-US" sz="1000" b="1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626 223,41</a:t>
                      </a:r>
                      <a:endParaRPr lang="ru-RU" altLang="en-US" sz="1000" b="1" strike="noStrike" spc="-1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130" marR="5130" marT="5130" marB="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altLang="en-US" sz="1000" b="1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619 095,29</a:t>
                      </a:r>
                      <a:endParaRPr lang="ru-RU" altLang="en-US" sz="1000" b="1" strike="noStrike" spc="-1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130" marR="5130" marT="5130" marB="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altLang="en-US" sz="1000" b="1" strike="noStrike" spc="-1">
                          <a:solidFill>
                            <a:srgbClr val="000000"/>
                          </a:solidFill>
                          <a:latin typeface="Times New Roman" panose="02020603050405020304"/>
                        </a:rPr>
                        <a:t>98,86%</a:t>
                      </a:r>
                      <a:endParaRPr lang="ru-RU" altLang="en-US" sz="1000" b="1" strike="noStrike" spc="-1">
                        <a:solidFill>
                          <a:srgbClr val="000000"/>
                        </a:solidFill>
                        <a:latin typeface="Times New Roman" panose="02020603050405020304"/>
                      </a:endParaRPr>
                    </a:p>
                  </a:txBody>
                  <a:tcPr marL="5130" marR="5130" marT="5130" marB="0">
                    <a:lnL w="6480">
                      <a:solidFill>
                        <a:srgbClr val="808080"/>
                      </a:solidFill>
                    </a:lnL>
                    <a:lnR w="6480">
                      <a:solidFill>
                        <a:srgbClr val="808080"/>
                      </a:solidFill>
                    </a:lnR>
                    <a:lnT w="6480">
                      <a:solidFill>
                        <a:srgbClr val="808080"/>
                      </a:solidFill>
                    </a:lnT>
                    <a:lnB w="6480">
                      <a:solidFill>
                        <a:srgbClr val="80808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мещающее содержимое 4"/>
          <p:cNvSpPr>
            <a:spLocks noGrp="1"/>
          </p:cNvSpPr>
          <p:nvPr>
            <p:ph idx="1"/>
          </p:nvPr>
        </p:nvSpPr>
        <p:spPr>
          <a:xfrm>
            <a:off x="342900" y="1628775"/>
            <a:ext cx="6172200" cy="7258050"/>
          </a:xfrm>
        </p:spPr>
        <p:txBody>
          <a:bodyPr/>
          <a:lstStyle/>
          <a:p>
            <a:pPr marL="0" indent="0" algn="just">
              <a:buNone/>
            </a:pPr>
            <a:r>
              <a:rPr lang="ru-RU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Непрограммные </a:t>
            </a:r>
            <a:r>
              <a:rPr lang="ru-RU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- </a:t>
            </a:r>
            <a:r>
              <a:rPr lang="ru-RU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расходы на отдельные мероприятия, не включенные в </a:t>
            </a:r>
            <a:r>
              <a:rPr lang="ru-RU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</a:t>
            </a:r>
            <a:r>
              <a:rPr lang="ru-RU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программы.</a:t>
            </a:r>
            <a:endParaRPr lang="ru-RU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За 2022 год непрограммные направления деятельности органов местного самоуправления составили </a:t>
            </a:r>
            <a:r>
              <a:rPr lang="ru-RU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21 581,085</a:t>
            </a:r>
            <a:r>
              <a:rPr lang="ru-RU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рублей, в том числе:</a:t>
            </a:r>
            <a:endParaRPr lang="ru-RU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глава </a:t>
            </a:r>
            <a:r>
              <a:rPr lang="ru-RU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Яковлевского</a:t>
            </a:r>
            <a:r>
              <a:rPr lang="ru-RU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района- </a:t>
            </a:r>
            <a:r>
              <a:rPr lang="ru-RU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3 412,164</a:t>
            </a:r>
            <a:r>
              <a:rPr lang="ru-RU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тыс</a:t>
            </a:r>
            <a:r>
              <a:rPr lang="ru-RU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 и управление в сфере установленных функций органов МСУ - </a:t>
            </a:r>
            <a:r>
              <a:rPr lang="ru-RU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4 019,500</a:t>
            </a:r>
            <a:r>
              <a:rPr lang="ru-RU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руб.</a:t>
            </a:r>
            <a:endParaRPr lang="ru-RU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Думы </a:t>
            </a:r>
            <a:r>
              <a:rPr lang="ru-RU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Яковлевского</a:t>
            </a:r>
            <a:r>
              <a:rPr lang="ru-RU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- </a:t>
            </a:r>
            <a:r>
              <a:rPr lang="ru-RU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2 246,365</a:t>
            </a:r>
            <a:r>
              <a:rPr lang="ru-RU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руб.</a:t>
            </a:r>
            <a:endParaRPr lang="ru-RU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депутаты Думы </a:t>
            </a:r>
            <a:r>
              <a:rPr lang="ru-RU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Яковлевского</a:t>
            </a:r>
            <a:r>
              <a:rPr lang="ru-RU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- </a:t>
            </a:r>
            <a:r>
              <a:rPr lang="ru-RU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132,800</a:t>
            </a:r>
            <a:r>
              <a:rPr lang="ru-RU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руб.</a:t>
            </a:r>
            <a:endParaRPr lang="ru-RU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контрольно-счетной палаты </a:t>
            </a:r>
            <a:r>
              <a:rPr lang="ru-RU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Яковлевского</a:t>
            </a:r>
            <a:r>
              <a:rPr lang="ru-RU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- </a:t>
            </a:r>
            <a:r>
              <a:rPr lang="ru-RU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2 237,903</a:t>
            </a:r>
            <a:r>
              <a:rPr lang="ru-RU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руб.</a:t>
            </a:r>
            <a:endParaRPr lang="ru-RU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резервный фонд Администрации </a:t>
            </a:r>
            <a:r>
              <a:rPr lang="ru-RU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Яковлевского</a:t>
            </a:r>
            <a:r>
              <a:rPr lang="ru-RU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- </a:t>
            </a:r>
            <a:r>
              <a:rPr lang="ru-RU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1 872,071 </a:t>
            </a:r>
            <a:r>
              <a:rPr lang="ru-RU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из бюджетов сельских поселений в бюджет </a:t>
            </a:r>
            <a:r>
              <a:rPr lang="ru-RU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Яковлевского</a:t>
            </a:r>
            <a:r>
              <a:rPr lang="ru-RU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-</a:t>
            </a:r>
            <a:r>
              <a:rPr lang="ru-RU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107,300</a:t>
            </a:r>
            <a:r>
              <a:rPr lang="ru-RU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руб.</a:t>
            </a:r>
            <a:endParaRPr lang="ru-RU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услуг по погребению граждан в соответствии с Федеральным законом №8-ФЗ «О погребении и похоронном деле» -</a:t>
            </a:r>
            <a:r>
              <a:rPr lang="ru-RU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58,503</a:t>
            </a:r>
            <a:r>
              <a:rPr lang="ru-RU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тыс</a:t>
            </a:r>
            <a:r>
              <a:rPr lang="ru-RU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на осуществление переданных государственных полномочий (составление списков кандидатов в присяжные заседатели, ЗАГС, единая субвенция, органы опеки и попечительства, охрана труда и др.) - </a:t>
            </a:r>
            <a:r>
              <a:rPr lang="ru-RU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alt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494,478</a:t>
            </a:r>
            <a:r>
              <a:rPr lang="ru-RU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тыс</a:t>
            </a:r>
            <a:r>
              <a:rPr lang="ru-RU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altLang="en-US" sz="1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программных и непрограммных расходов в общих расходах бюджета </a:t>
            </a:r>
            <a:r>
              <a:rPr lang="ru-RU" altLang="en-US" sz="1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Яковлевского</a:t>
            </a:r>
            <a:r>
              <a:rPr lang="ru-RU" altLang="en-US" sz="1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за 2022 год:</a:t>
            </a:r>
            <a:endParaRPr lang="ru-RU" altLang="en-US" sz="1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altLang="en-US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1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направления деятельности органов местного самоуправления за 2022 год</a:t>
            </a:r>
            <a:endParaRPr lang="ru-RU" altLang="en-US" sz="18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557020" y="7452360"/>
          <a:ext cx="4069715" cy="1557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>
          <a:xfrm>
            <a:off x="107157" y="190500"/>
            <a:ext cx="6536531" cy="1524000"/>
          </a:xfrm>
        </p:spPr>
        <p:txBody>
          <a:bodyPr/>
          <a:lstStyle/>
          <a:p>
            <a:r>
              <a:rPr lang="ru-RU" sz="20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Структура расходов бюджета </a:t>
            </a:r>
            <a:r>
              <a:rPr lang="ru-RU" sz="2000" b="1" dirty="0" err="1" smtClean="0">
                <a:solidFill>
                  <a:srgbClr val="C00000"/>
                </a:solidFill>
                <a:latin typeface="Bookman Old Style" panose="02050604050505020204" pitchFamily="18" charset="0"/>
              </a:rPr>
              <a:t>Яковлевского</a:t>
            </a:r>
            <a:r>
              <a:rPr lang="ru-RU" sz="20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муниципального района </a:t>
            </a:r>
            <a:br>
              <a:rPr lang="ru-RU" sz="20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за  2022 год </a:t>
            </a:r>
            <a:endParaRPr lang="ru-RU" sz="2000" b="1" dirty="0" smtClean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8194" name="Объект 3"/>
          <p:cNvGraphicFramePr>
            <a:graphicFrameLocks noGrp="1"/>
          </p:cNvGraphicFramePr>
          <p:nvPr>
            <p:ph idx="1"/>
          </p:nvPr>
        </p:nvGraphicFramePr>
        <p:xfrm>
          <a:off x="111760" y="1869440"/>
          <a:ext cx="6763385" cy="7167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Worksheet" r:id="rId1" imgW="5362575" imgH="6115050" progId="Excel.Sheet.8">
                  <p:embed/>
                </p:oleObj>
              </mc:Choice>
              <mc:Fallback>
                <p:oleObj name="Worksheet" r:id="rId1" imgW="5362575" imgH="6115050" progId="Excel.Sheet.8">
                  <p:embed/>
                  <p:pic>
                    <p:nvPicPr>
                      <p:cNvPr id="0" name="Объект 3"/>
                      <p:cNvPicPr>
                        <a:picLocks noGrp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11760" y="1869440"/>
                        <a:ext cx="6763385" cy="716724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267891" y="1809751"/>
            <a:ext cx="6372225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342900" y="147320"/>
            <a:ext cx="6172200" cy="80213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latino Linotype" panose="02040502050505030304" charset="0"/>
              </a:rPr>
              <a:t>Сведения о расходах с учетом интересов целевых групп на </a:t>
            </a:r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latino Linotype" panose="02040502050505030304" charset="0"/>
              </a:rPr>
              <a:t>2022 год, </a:t>
            </a: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latino Linotype" panose="02040502050505030304" charset="0"/>
              </a:rPr>
              <a:t> </a:t>
            </a:r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latino Linotype" panose="02040502050505030304" charset="0"/>
              </a:rPr>
              <a:t>проект плановых назначений за 2022 год, </a:t>
            </a:r>
            <a:endParaRPr lang="ru-RU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Palatino Linotype" panose="02040502050505030304" charset="0"/>
            </a:endParaRPr>
          </a:p>
          <a:p>
            <a:pPr marL="0" indent="0" algn="ctr">
              <a:buNone/>
            </a:pPr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latino Linotype" panose="02040502050505030304" charset="0"/>
              </a:rPr>
              <a:t>тыс. рублей</a:t>
            </a:r>
            <a:endParaRPr lang="ru-RU" sz="1600" dirty="0">
              <a:latin typeface="Palatino Linotype" panose="0204050205050503030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34620" y="1052830"/>
          <a:ext cx="6598920" cy="9374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1415"/>
                <a:gridCol w="686435"/>
                <a:gridCol w="1468755"/>
                <a:gridCol w="952500"/>
                <a:gridCol w="850265"/>
                <a:gridCol w="513715"/>
                <a:gridCol w="965835"/>
              </a:tblGrid>
              <a:tr h="1558290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Целевая группа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представителей целевой группы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Меры поддержки за счет средств бюджетов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расходов на поддержку,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534670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 на 2022 год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2022 год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% 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исполнения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Пояснения различий между планируемыми и фактическими значениями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endParaRPr lang="ru-RU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</a:t>
                      </a:r>
                      <a:endParaRPr lang="ru-RU" sz="1000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</a:t>
                      </a:r>
                      <a:endParaRPr lang="ru-RU" sz="1000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</a:t>
                      </a:r>
                      <a:endParaRPr lang="ru-RU" sz="1000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altLang="en-US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</a:tr>
              <a:tr h="294322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Родитель (законный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представитель),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внесший плату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 присмотр и уход за детьми, посещающими образовательные организации дошкольного образования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u="sng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334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Компенсация части платы, взимаемой с родителей (законных представителей) за присмотр и уход за детьми, посещающими образовательные организации, реализующие образовательные программы дошкольного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образования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940,000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940,000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endParaRPr lang="ru-RU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ru-RU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</a:tr>
              <a:tr h="1014730">
                <a:tc>
                  <a:txBody>
                    <a:bodyPr/>
                    <a:lstStyle/>
                    <a:p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Молодые семьи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Социальные выплаты на мероприятия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обеспечению жильем молодых семей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1 764,000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1 764,000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ru-RU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</a:tr>
              <a:tr h="171450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Пенсионеры из числа бывших муниципальных служащих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 обеспечение. Пенсии за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выслугу лет муниципальным служащим </a:t>
                      </a:r>
                      <a:r>
                        <a:rPr lang="ru-RU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Яковлевского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района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2 703,248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2 703,248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ru-RU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/>
          </p:nvPr>
        </p:nvGraphicFramePr>
        <p:xfrm>
          <a:off x="80645" y="243205"/>
          <a:ext cx="6796405" cy="96437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2060"/>
                <a:gridCol w="701675"/>
                <a:gridCol w="1350010"/>
                <a:gridCol w="935990"/>
                <a:gridCol w="915670"/>
                <a:gridCol w="587375"/>
                <a:gridCol w="1063625"/>
              </a:tblGrid>
              <a:tr h="3158490">
                <a:tc rowSpan="2"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Целевая группа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 rowSpan="2"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представителей целевой группы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 rowSpan="2"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Меры поддержки за счет средств бюджетов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 gridSpan="4"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расходов на поддержку, рублей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617220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 на 2022 год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 2022 год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% 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исполнения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Причины отклонений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endParaRPr lang="ru-RU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</a:tr>
              <a:tr h="26098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</a:tr>
              <a:tr h="139763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Дети-сироты, и дети, оставшиеся без попечения родителей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жилых помещений по договорам найма специализированных жилых помещений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14 068,293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13 809,082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98,16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Экономия</a:t>
                      </a:r>
                      <a:endParaRPr lang="ru-RU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ru-RU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проведении конкурсных процедур</a:t>
                      </a:r>
                      <a:endParaRPr lang="ru-RU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</a:tr>
              <a:tr h="215519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Педагогические работники (молодые специалисты) муниципальных образовательных учреждений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Единовременная выплата молодым специалистам по 350 тыс. рублей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Ежемесячная выплата по 5 тыс. рублей наставникам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Ежемесячная выплата по 10 тыс. рублей молодым специалистам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2 430,313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1 844,757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2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75,91</a:t>
                      </a:r>
                      <a:endParaRPr lang="ru-RU" sz="12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связи с увольнением и возвратом денежных средств уволившихся двух молодых специалистов (перевод супругов к новому месту военной службы)</a:t>
                      </a:r>
                      <a:endParaRPr lang="ru-RU" altLang="en-US" sz="12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</a:tr>
              <a:tr h="139763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Обучающиеся в 1-4 классах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включительно в муниципальных общеобразовательных организациях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609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Бесплатное горячее питание один раз в день в период учебного процесса в сумме 85 рублей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9 777, 278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9 406, 950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/>
          </p:nvPr>
        </p:nvGraphicFramePr>
        <p:xfrm>
          <a:off x="342900" y="280670"/>
          <a:ext cx="6442075" cy="8726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3195"/>
                <a:gridCol w="723900"/>
                <a:gridCol w="965200"/>
                <a:gridCol w="819150"/>
                <a:gridCol w="811530"/>
                <a:gridCol w="844550"/>
                <a:gridCol w="844550"/>
              </a:tblGrid>
              <a:tr h="652780">
                <a:tc rowSpan="2"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Целевая группа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 rowSpan="2"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представителей целевой группы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 rowSpan="2"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Меры поддержки за счет средств бюджетов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расходов на поддержку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805815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 на 2022 год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2022 год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% 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исполнения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Причины отклонений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endParaRPr lang="ru-RU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</a:tr>
              <a:tr h="25273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</a:tr>
              <a:tr h="467106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Обучающиеся в 5-11 классах из числа многодетных семей; из семей, имеющих среднедушевой доход ниже величины прожиточного минимума, установленной в Приморском крае; из семей, находящихся в социально-опасном положении; из числа детей-сирот и детей, оставшихся без попечения родителей, за исключением детей, находящихся на полном государственном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обеспечении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410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Бесплатное питание один раз в день в период учебного процесса в сумме 85 рублей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5 470,000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5 470,000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endParaRPr lang="ru-RU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ru-RU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</a:tr>
              <a:tr h="219138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Обучающиеся в 1-4 классах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включительно в муниципальных общеобразовательных организациях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609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Бесплатное горячее питание один раз в день в период учебного процесса в сумме 85 рублей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9 777, 278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9 406, 950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14313" y="190501"/>
            <a:ext cx="6536531" cy="866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321469" y="285751"/>
            <a:ext cx="6318647" cy="92202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Основные показатели</a:t>
            </a:r>
            <a:endParaRPr lang="ru-RU" sz="18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anose="02050604050505020204" pitchFamily="18" charset="0"/>
            </a:endParaRPr>
          </a:p>
          <a:p>
            <a:pPr algn="ctr">
              <a:defRPr/>
            </a:pPr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 бюджета муниципального района </a:t>
            </a:r>
            <a:endParaRPr lang="ru-RU" sz="18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anose="02050604050505020204" pitchFamily="18" charset="0"/>
            </a:endParaRPr>
          </a:p>
          <a:p>
            <a:pPr algn="ctr">
              <a:defRPr/>
            </a:pPr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за </a:t>
            </a: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 202</a:t>
            </a:r>
            <a:r>
              <a:rPr lang="en-US" alt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2</a:t>
            </a: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 год  </a:t>
            </a:r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тыс. рублей</a:t>
            </a:r>
            <a:endParaRPr lang="ru-RU" sz="18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4340" name="Text Box 10"/>
          <p:cNvSpPr txBox="1">
            <a:spLocks noChangeArrowheads="1"/>
          </p:cNvSpPr>
          <p:nvPr/>
        </p:nvSpPr>
        <p:spPr bwMode="auto">
          <a:xfrm>
            <a:off x="6682978" y="0"/>
            <a:ext cx="234360" cy="2000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700" b="1"/>
              <a:t>1</a:t>
            </a:r>
            <a:endParaRPr lang="ru-RU" sz="700" b="1"/>
          </a:p>
        </p:txBody>
      </p:sp>
      <p:sp>
        <p:nvSpPr>
          <p:cNvPr id="44043" name="Rectangle 9"/>
          <p:cNvSpPr>
            <a:spLocks noChangeArrowheads="1"/>
          </p:cNvSpPr>
          <p:nvPr/>
        </p:nvSpPr>
        <p:spPr bwMode="auto">
          <a:xfrm>
            <a:off x="134541" y="963084"/>
            <a:ext cx="6588919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44102" name="Group 70"/>
          <p:cNvGraphicFramePr>
            <a:graphicFrameLocks noGrp="1"/>
          </p:cNvGraphicFramePr>
          <p:nvPr/>
        </p:nvGraphicFramePr>
        <p:xfrm>
          <a:off x="357165" y="2643174"/>
          <a:ext cx="6357983" cy="6537803"/>
        </p:xfrm>
        <a:graphic>
          <a:graphicData uri="http://schemas.openxmlformats.org/drawingml/2006/table">
            <a:tbl>
              <a:tblPr/>
              <a:tblGrid>
                <a:gridCol w="357191"/>
                <a:gridCol w="1928826"/>
                <a:gridCol w="1580325"/>
                <a:gridCol w="1546535"/>
                <a:gridCol w="945106"/>
              </a:tblGrid>
              <a:tr h="94361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показателей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Исполнено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10925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303 602,7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7" marR="51437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325 363,1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7" marR="51437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107,2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7" marR="51437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10925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других бюджетов бюджетной системы Российской Федерации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322 160,8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7" marR="51437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320 233,2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7" marR="51437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99,4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7" marR="51437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7678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доходы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625 763,5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7" marR="51437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645 596,3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7" marR="51437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103,2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7" marR="51437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10375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расходы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626 223,4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7" marR="51437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619 095,3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7" marR="51437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98,9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7" marR="51437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73338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(-)</a:t>
                      </a:r>
                      <a:b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Профицит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(+)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7" marR="51437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-459,9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7" marR="51437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26 501,0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7" marR="51437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7" marR="51437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321469" y="2000251"/>
            <a:ext cx="6372225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ее содержимое 1"/>
          <p:cNvSpPr/>
          <p:nvPr>
            <p:ph sz="half" idx="2"/>
          </p:nvPr>
        </p:nvSpPr>
        <p:spPr>
          <a:xfrm>
            <a:off x="117475" y="5480685"/>
            <a:ext cx="6503035" cy="3309620"/>
          </a:xfrm>
        </p:spPr>
        <p:txBody>
          <a:bodyPr/>
          <a:p>
            <a:endParaRPr lang="ru-RU" altLang="en-US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2900" y="92075"/>
            <a:ext cx="6172200" cy="1158240"/>
          </a:xfrm>
        </p:spPr>
        <p:txBody>
          <a:bodyPr/>
          <a:lstStyle/>
          <a:p>
            <a:r>
              <a:rPr lang="ru-RU" altLang="en-US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реализации в 2022 году общественно значимых проектов</a:t>
            </a:r>
            <a:endParaRPr lang="ru-RU" altLang="en-US" sz="2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2" descr="http://img3.proshkolu.ru/content/media/pic/std/2000000/1793000/1792505-d01779822b7ba532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" y="5528945"/>
            <a:ext cx="5940425" cy="3277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мещающее содержимое 4"/>
          <p:cNvSpPr>
            <a:spLocks noGrp="1"/>
          </p:cNvSpPr>
          <p:nvPr>
            <p:ph sz="half" idx="1"/>
          </p:nvPr>
        </p:nvSpPr>
        <p:spPr>
          <a:xfrm>
            <a:off x="343535" y="1080770"/>
            <a:ext cx="5692140" cy="7976870"/>
          </a:xfrm>
        </p:spPr>
        <p:txBody>
          <a:bodyPr/>
          <a:lstStyle/>
          <a:p>
            <a:pPr marL="0" indent="0">
              <a:buNone/>
            </a:pPr>
            <a:r>
              <a:rPr lang="ru-RU" altLang="en-US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проекта</a:t>
            </a:r>
            <a:r>
              <a:rPr lang="ru-RU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Капитальный ремонт здания МБОУ «СОШ с. </a:t>
            </a:r>
            <a:r>
              <a:rPr lang="ru-RU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Яковлевка»</a:t>
            </a:r>
            <a:endParaRPr lang="ru-RU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реализации</a:t>
            </a:r>
            <a:r>
              <a:rPr lang="ru-RU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с. Яковлевка ул. Советская, 69</a:t>
            </a:r>
            <a:endParaRPr lang="ru-RU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 финансирования по годам и источникам:</a:t>
            </a:r>
            <a:endParaRPr lang="ru-RU" altLang="en-US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средства субсидии из краевого бюджета -</a:t>
            </a:r>
            <a:r>
              <a:rPr lang="ru-RU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8 138 525,30</a:t>
            </a:r>
            <a:r>
              <a:rPr lang="ru-RU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рублей</a:t>
            </a:r>
            <a:endParaRPr lang="ru-RU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-средства районного бюджета - </a:t>
            </a:r>
            <a:r>
              <a:rPr lang="ru-RU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82 207,33 </a:t>
            </a:r>
            <a:r>
              <a:rPr lang="ru-RU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Выполнены работы:</a:t>
            </a:r>
            <a:endParaRPr lang="ru-RU" altLang="en-US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капитальный ремонт помещений (оконных проемов, замена двух окон раздачи в столовой, замена дверных блоков)</a:t>
            </a:r>
            <a:endParaRPr lang="ru-RU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Полученные результаты от реализации проекта:</a:t>
            </a:r>
            <a:endParaRPr lang="ru-RU" altLang="en-US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(снижение </a:t>
            </a:r>
            <a:r>
              <a:rPr lang="ru-RU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теплопотерь</a:t>
            </a:r>
            <a:r>
              <a:rPr lang="ru-RU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улучшение освещенности.</a:t>
            </a:r>
            <a:endParaRPr lang="ru-RU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мещающее содержимое 4"/>
          <p:cNvSpPr>
            <a:spLocks noGrp="1"/>
          </p:cNvSpPr>
          <p:nvPr>
            <p:ph sz="half" idx="1"/>
          </p:nvPr>
        </p:nvSpPr>
        <p:spPr>
          <a:xfrm>
            <a:off x="300355" y="425450"/>
            <a:ext cx="5843270" cy="8632190"/>
          </a:xfrm>
        </p:spPr>
        <p:txBody>
          <a:bodyPr/>
          <a:lstStyle/>
          <a:p>
            <a:pPr marL="0" indent="0" algn="l">
              <a:buNone/>
            </a:pPr>
            <a:r>
              <a:rPr lang="ru-RU" altLang="en-US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проекта</a:t>
            </a:r>
            <a:r>
              <a:rPr lang="ru-RU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«Благоустройство детских площадок и территории ДОУ»</a:t>
            </a:r>
            <a:r>
              <a:rPr lang="ru-RU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по результатам открытого голосования в рамках реализации проектов инициативного бюджетирования по направлению «Твой проект</a:t>
            </a:r>
            <a:r>
              <a:rPr lang="ru-RU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  <a:endParaRPr lang="ru-RU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altLang="en-US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реализации</a:t>
            </a:r>
            <a:r>
              <a:rPr lang="ru-RU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Яковлевский</a:t>
            </a:r>
            <a:r>
              <a:rPr lang="ru-RU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район, с. </a:t>
            </a:r>
            <a:r>
              <a:rPr lang="ru-RU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Ново-</a:t>
            </a:r>
            <a:r>
              <a:rPr lang="ru-RU" alt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Сысоевка</a:t>
            </a:r>
            <a:r>
              <a:rPr lang="ru-RU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пер. Заводской, 10</a:t>
            </a:r>
            <a:endParaRPr lang="ru-RU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altLang="en-US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 финансирования по годам и источникам:</a:t>
            </a:r>
            <a:endParaRPr lang="ru-RU" altLang="en-US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год: 3 000 000,00 рублей - средства субсидии  из краевого бюджета</a:t>
            </a:r>
            <a:endParaRPr lang="ru-RU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ru-RU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303,03 рублей - средства местного бюджета</a:t>
            </a:r>
            <a:endParaRPr lang="ru-RU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altLang="en-US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Выполнены работы:</a:t>
            </a:r>
            <a:r>
              <a:rPr lang="ru-RU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асфальтирование территории д/сада, установка игрового оборудования на прогулочных площадках</a:t>
            </a:r>
            <a:endParaRPr lang="ru-RU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altLang="en-US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Полученные результаты от реализации проекта:</a:t>
            </a:r>
            <a:r>
              <a:rPr lang="ru-RU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созданы условия для укрепления здоровья детей; повышение удовлетворенности деятельностью д/сада со стороны родителей и воспитанников; создан свой «образ» территории дошкольного учреждения, имидж дошкольного учреждения, имидж дошкольного учреждения в селе.</a:t>
            </a:r>
            <a:endParaRPr lang="ru-RU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2" descr="https://pib.primorsky.ru/Pib/ListIcon/4846">
            <a:hlinkClick r:id="rId1" tooltip="&quot;IMG_7373 детский сад.jpg. Загружен 25.10.2021 г., размер файла: 135.9 КБ&quot;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" y="5518150"/>
            <a:ext cx="5349875" cy="34359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Текстовое поле 4"/>
          <p:cNvSpPr txBox="1"/>
          <p:nvPr/>
        </p:nvSpPr>
        <p:spPr>
          <a:xfrm>
            <a:off x="609600" y="133350"/>
            <a:ext cx="5802630" cy="77857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buNone/>
            </a:pPr>
            <a:endParaRPr lang="ru-RU" altLang="en-US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>
              <a:buNone/>
            </a:pPr>
            <a:r>
              <a:rPr lang="ru-RU" altLang="en-US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Наименование проекта</a:t>
            </a:r>
            <a:r>
              <a:rPr lang="ru-RU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ru-RU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Капитальное </a:t>
            </a:r>
            <a:r>
              <a:rPr lang="ru-RU" alt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строительство </a:t>
            </a:r>
            <a:r>
              <a:rPr lang="ru-RU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здания библиотеки в с. </a:t>
            </a:r>
            <a:r>
              <a:rPr lang="ru-RU" alt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Достоевке</a:t>
            </a:r>
            <a:endParaRPr lang="ru-RU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Место реализации:</a:t>
            </a:r>
            <a:r>
              <a:rPr lang="ru-RU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Яковлевский</a:t>
            </a:r>
            <a:r>
              <a:rPr lang="ru-RU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район, с. </a:t>
            </a:r>
            <a:r>
              <a:rPr lang="ru-RU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Достоевка</a:t>
            </a:r>
            <a:r>
              <a:rPr lang="ru-RU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ул. Школьная</a:t>
            </a:r>
            <a:endParaRPr lang="ru-RU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Объем </a:t>
            </a:r>
            <a:r>
              <a:rPr lang="ru-RU" altLang="en-US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финансирования </a:t>
            </a:r>
            <a:r>
              <a:rPr lang="ru-RU" altLang="en-US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по годам и источникам </a:t>
            </a:r>
            <a:r>
              <a:rPr lang="ru-RU" altLang="en-US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финансирования</a:t>
            </a:r>
            <a:r>
              <a:rPr lang="ru-RU" altLang="en-US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  <a:endParaRPr lang="ru-RU" altLang="en-US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-2022 год: </a:t>
            </a:r>
            <a:r>
              <a:rPr lang="ru-RU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1 465 800,00</a:t>
            </a:r>
            <a:r>
              <a:rPr lang="ru-RU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рублей (средства бюджета </a:t>
            </a:r>
            <a:r>
              <a:rPr lang="ru-RU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Яковлевского</a:t>
            </a:r>
            <a:r>
              <a:rPr lang="ru-RU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муниципального района)</a:t>
            </a:r>
            <a:endParaRPr lang="ru-RU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- 2023 год: </a:t>
            </a:r>
            <a:r>
              <a:rPr lang="ru-RU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6 500 000,00 </a:t>
            </a:r>
            <a:r>
              <a:rPr lang="ru-RU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рублей (средства бюджета </a:t>
            </a:r>
            <a:r>
              <a:rPr lang="ru-RU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Яковлевского</a:t>
            </a:r>
            <a:r>
              <a:rPr lang="ru-RU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муниципального района)</a:t>
            </a:r>
            <a:endParaRPr lang="ru-RU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Выполнены работы:</a:t>
            </a:r>
            <a:endParaRPr lang="ru-RU" altLang="en-US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- 2022 </a:t>
            </a:r>
            <a:r>
              <a:rPr lang="ru-RU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год: разработана проектно-сметная документация по объекту «Капитальное строительство здания библиотеки по адресу: с. </a:t>
            </a:r>
            <a:r>
              <a:rPr lang="ru-RU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Достоевка</a:t>
            </a:r>
            <a:r>
              <a:rPr lang="ru-RU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ул. Школьная»</a:t>
            </a:r>
            <a:endParaRPr lang="ru-RU" altLang="en-US" sz="16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ru-RU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в 2023 году запланировано капитальное строительство здания библиотеки</a:t>
            </a:r>
            <a:endParaRPr lang="ru-RU" altLang="en-US" sz="16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ru-RU" alt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Ожидаемые результаты от реализации:</a:t>
            </a:r>
            <a:endParaRPr lang="ru-RU" alt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ru-RU" alt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повышение комфортного и качественного библиотечного обслуживания населения с. Достоевка</a:t>
            </a:r>
            <a:endParaRPr lang="ru-RU" altLang="en-US" sz="16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endParaRPr lang="ru-RU" altLang="en-US" dirty="0" smtClean="0"/>
          </a:p>
          <a:p>
            <a:endParaRPr lang="ru-RU" altLang="en-US" dirty="0" smtClean="0"/>
          </a:p>
          <a:p>
            <a:endParaRPr lang="ru-RU" altLang="en-US" dirty="0" smtClean="0"/>
          </a:p>
          <a:p>
            <a:endParaRPr lang="ru-RU" altLang="en-US" dirty="0" smtClean="0"/>
          </a:p>
          <a:p>
            <a:endParaRPr lang="ru-RU" altLang="en-US" dirty="0" smtClean="0"/>
          </a:p>
          <a:p>
            <a:endParaRPr lang="ru-RU" altLang="en-US" dirty="0" smtClean="0"/>
          </a:p>
          <a:p>
            <a:endParaRPr lang="ru-RU" altLang="en-US" dirty="0" smtClean="0"/>
          </a:p>
          <a:p>
            <a:endParaRPr lang="ru-RU" altLang="en-US" dirty="0" smtClean="0"/>
          </a:p>
          <a:p>
            <a:endParaRPr lang="ru-RU" altLang="en-US" dirty="0" smtClean="0"/>
          </a:p>
          <a:p>
            <a:endParaRPr lang="ru-RU" altLang="en-US" dirty="0" smtClean="0"/>
          </a:p>
        </p:txBody>
      </p:sp>
      <p:pic>
        <p:nvPicPr>
          <p:cNvPr id="8" name="Picture 74"/>
          <p:cNvPicPr>
            <a:picLocks noGrp="1"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85" y="5479415"/>
            <a:ext cx="5750560" cy="351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5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14312" y="2072006"/>
            <a:ext cx="648295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14" descr="http://mw2.google.com/mw-panoramio/photos/medium/212553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25" y="5048251"/>
            <a:ext cx="1884760" cy="2190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 Box 8"/>
          <p:cNvSpPr txBox="1">
            <a:spLocks noChangeArrowheads="1"/>
          </p:cNvSpPr>
          <p:nvPr/>
        </p:nvSpPr>
        <p:spPr bwMode="auto">
          <a:xfrm>
            <a:off x="6682979" y="0"/>
            <a:ext cx="284052" cy="2000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700" b="1"/>
              <a:t>15</a:t>
            </a:r>
            <a:endParaRPr lang="ru-RU" sz="700" b="1"/>
          </a:p>
        </p:txBody>
      </p:sp>
      <p:sp>
        <p:nvSpPr>
          <p:cNvPr id="55305" name="Rectangle 2"/>
          <p:cNvSpPr>
            <a:spLocks noChangeArrowheads="1"/>
          </p:cNvSpPr>
          <p:nvPr/>
        </p:nvSpPr>
        <p:spPr bwMode="auto">
          <a:xfrm>
            <a:off x="696517" y="190500"/>
            <a:ext cx="5793581" cy="101473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Финансирование муниципальных  учреждений </a:t>
            </a:r>
            <a:r>
              <a:rPr lang="ru-RU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Яковлевского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 муниципального района за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2022 год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2" name="AutoShape 11"/>
          <p:cNvSpPr>
            <a:spLocks noChangeArrowheads="1"/>
          </p:cNvSpPr>
          <p:nvPr/>
        </p:nvSpPr>
        <p:spPr bwMode="auto">
          <a:xfrm>
            <a:off x="3429000" y="2286000"/>
            <a:ext cx="2856310" cy="295275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66FF"/>
              </a:gs>
              <a:gs pos="50000">
                <a:srgbClr val="6699FF"/>
              </a:gs>
              <a:gs pos="100000">
                <a:srgbClr val="3366FF"/>
              </a:gs>
            </a:gsLst>
            <a:lin ang="5400000" scaled="1"/>
          </a:gradFill>
          <a:ln w="28575" algn="ctr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Казённые учреждения </a:t>
            </a:r>
            <a:endParaRPr lang="ru-RU" b="1" dirty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256 472,2 </a:t>
            </a:r>
            <a:r>
              <a:rPr lang="ru-RU" b="1" dirty="0">
                <a:solidFill>
                  <a:schemeClr val="bg1"/>
                </a:solidFill>
              </a:rPr>
              <a:t>тыс. руб. </a:t>
            </a:r>
            <a:endParaRPr lang="ru-RU" b="1" dirty="0">
              <a:solidFill>
                <a:schemeClr val="bg1"/>
              </a:solidFill>
            </a:endParaRPr>
          </a:p>
          <a:p>
            <a:pPr algn="ctr"/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4583" name="AutoShape 12"/>
          <p:cNvSpPr>
            <a:spLocks noChangeArrowheads="1"/>
          </p:cNvSpPr>
          <p:nvPr/>
        </p:nvSpPr>
        <p:spPr bwMode="auto">
          <a:xfrm>
            <a:off x="428625" y="2190751"/>
            <a:ext cx="2714623" cy="2857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66FF"/>
              </a:gs>
              <a:gs pos="50000">
                <a:srgbClr val="6699FF"/>
              </a:gs>
              <a:gs pos="100000">
                <a:srgbClr val="3366FF"/>
              </a:gs>
            </a:gsLst>
            <a:lin ang="5400000" scaled="1"/>
          </a:gradFill>
          <a:ln w="28575" algn="ctr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Бюджетные</a:t>
            </a:r>
            <a:endParaRPr lang="ru-RU" b="1" dirty="0">
              <a:solidFill>
                <a:schemeClr val="bg1"/>
              </a:solidFill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 учреждения</a:t>
            </a:r>
            <a:endParaRPr lang="ru-RU" b="1" dirty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362 623,1 </a:t>
            </a:r>
            <a:r>
              <a:rPr lang="ru-RU" b="1" dirty="0">
                <a:solidFill>
                  <a:schemeClr val="bg1"/>
                </a:solidFill>
              </a:rPr>
              <a:t>тыс. руб. 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321469" y="1809751"/>
            <a:ext cx="6372225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4585" name="Picture 12" descr="http://img3.proshkolu.ru/content/media/pic/std/2000000/1793000/1792505-d01779822b7ba5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7891" y="6000751"/>
            <a:ext cx="20002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12" descr="https://go3.imgsmail.ru/imgpreview?key=78b0ab76e9ec038&amp;mb=imgdb_preview_20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82579" y="6953251"/>
            <a:ext cx="1704975" cy="1809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16" descr="https://schoolotzyv.ru/images/schools/80824/7b16c52a4db7c3880aff41e1e8dd4ba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36344" y="5524501"/>
            <a:ext cx="157162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yakcrb.ru/upload/000/u1/001/8202dac7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750469" y="5810251"/>
            <a:ext cx="2946797" cy="295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Прямоугольник 1"/>
          <p:cNvSpPr>
            <a:spLocks noChangeArrowheads="1"/>
          </p:cNvSpPr>
          <p:nvPr/>
        </p:nvSpPr>
        <p:spPr bwMode="auto">
          <a:xfrm>
            <a:off x="267892" y="190501"/>
            <a:ext cx="6268640" cy="922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Расходы бюджета </a:t>
            </a:r>
            <a:r>
              <a:rPr lang="ru-RU" b="1" dirty="0" err="1">
                <a:solidFill>
                  <a:srgbClr val="C00000"/>
                </a:solidFill>
                <a:latin typeface="Bookman Old Style" panose="02050604050505020204" pitchFamily="18" charset="0"/>
              </a:rPr>
              <a:t>Яковлевского</a:t>
            </a:r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 муниципального района </a:t>
            </a:r>
            <a:r>
              <a:rPr lang="ru-RU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за 2022 год </a:t>
            </a:r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на общегосударственные вопросы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267891" y="1143000"/>
            <a:ext cx="6372225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5605" name="Прямоугольник 4"/>
          <p:cNvSpPr>
            <a:spLocks noChangeArrowheads="1"/>
          </p:cNvSpPr>
          <p:nvPr/>
        </p:nvSpPr>
        <p:spPr bwMode="auto">
          <a:xfrm>
            <a:off x="107156" y="1140884"/>
            <a:ext cx="6643688" cy="600164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Расходы на общегосударственные вопросы составили 79 530,53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тыс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 от плановых назначений 79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905,60 тыс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рублей, исполнение составило 99,53% в том числе: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на содержание органов местного самоуправления района за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2022 год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направлено     56 213,08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тыс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на содержание учреждения МКУ «ХОЗУ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Яковлевского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района», при плане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23 318,8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 направлено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23 253,2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или 99,72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%;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за счет средств федерального бюджета оплачено содержание Отдела ЗАГС района –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1 397,4 тыс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за счет средств краевого бюджета оплачено содержание: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комиссии по делам несовершеннолетних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и административной комиссии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2 061,4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охране труда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1 477,8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рублей;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По данному разделу в отчетном периоде исполнялась программа «Экономическое развитие и инновационная экономика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Яковлевского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2019-2025 годы» ,  подпрограмма «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муниципальными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финансами 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Яковлевском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муниципальном районе»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2019-2025 годы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Уточненные бюджетные ассигнования исполнены в объеме 15 323,8 тыс.рублей.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Расходы из резервного фонда администрации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Яковлевского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по состоянию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01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января 2023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- 50 тыс.рублей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 descr="http://www.metronews.ru/novosti/chinovnik-podmoskov-ja-popalsja-na-zavyshenii-stoimosti-remonta-dorog/Tpokin---SabTsyZ8e9Y5k/640.712_5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000504" y="5810251"/>
            <a:ext cx="2696762" cy="2889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Прямоугольник 1"/>
          <p:cNvSpPr>
            <a:spLocks noChangeArrowheads="1"/>
          </p:cNvSpPr>
          <p:nvPr/>
        </p:nvSpPr>
        <p:spPr bwMode="auto">
          <a:xfrm>
            <a:off x="267892" y="190500"/>
            <a:ext cx="6268640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Расходы бюджета </a:t>
            </a:r>
            <a:r>
              <a:rPr lang="ru-RU" sz="2000" b="1" dirty="0" err="1">
                <a:solidFill>
                  <a:srgbClr val="C00000"/>
                </a:solidFill>
                <a:latin typeface="Bookman Old Style" panose="02050604050505020204" pitchFamily="18" charset="0"/>
              </a:rPr>
              <a:t>Яковлевского</a:t>
            </a:r>
            <a:r>
              <a:rPr lang="ru-RU" sz="2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 муниципального района </a:t>
            </a:r>
            <a:endParaRPr lang="ru-RU" sz="20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за </a:t>
            </a:r>
            <a:r>
              <a:rPr lang="ru-RU" sz="20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2022 год </a:t>
            </a:r>
            <a:r>
              <a:rPr lang="ru-RU" sz="20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на </a:t>
            </a:r>
            <a:r>
              <a:rPr lang="ru-RU" sz="2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национальную экономику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" name="Line 4"/>
          <p:cNvSpPr>
            <a:spLocks noChangeShapeType="1"/>
          </p:cNvSpPr>
          <p:nvPr/>
        </p:nvSpPr>
        <p:spPr bwMode="auto">
          <a:xfrm>
            <a:off x="321469" y="2381251"/>
            <a:ext cx="6372225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6629" name="Picture 2" descr="http://autochelny.ru/images/articles/news/chelny-izvest/facts/20151116/1af64adf1aae0c89946f644bf756a6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52" y="2857500"/>
            <a:ext cx="2357454" cy="2347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4" descr="http://unikassa.ru/wp-content/uploads/images/Lgotyi-shkolnikam-na-proezd-v-avtobuse-2017.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9" y="6000752"/>
            <a:ext cx="3643338" cy="2762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2" name="Прямоугольник 6"/>
          <p:cNvSpPr>
            <a:spLocks noChangeArrowheads="1"/>
          </p:cNvSpPr>
          <p:nvPr/>
        </p:nvSpPr>
        <p:spPr bwMode="auto">
          <a:xfrm>
            <a:off x="2411016" y="2476500"/>
            <a:ext cx="3161109" cy="30918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sz="13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раздела «Национальная экономика» осуществлялось исполнение программ «Развитие сельского хозяйства в </a:t>
            </a:r>
            <a:r>
              <a:rPr lang="ru-RU" sz="13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Яковлевском</a:t>
            </a:r>
            <a:r>
              <a:rPr lang="ru-RU" sz="13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муниципальном районе» на 2019-2025 годы и «Развитие транспортного комплекса </a:t>
            </a:r>
            <a:r>
              <a:rPr lang="ru-RU" sz="13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Яковлевского</a:t>
            </a:r>
            <a:r>
              <a:rPr lang="ru-RU" sz="13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района» на 2019-2025, исполнение программы предполагает ремонт  и благоустройство дорог местного значения, приобретение и установку дорожных знаков. Плановые назначения по разделу «национальная экономика» </a:t>
            </a:r>
            <a:r>
              <a:rPr lang="ru-RU" sz="13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-35 153,2 тыс</a:t>
            </a:r>
            <a:r>
              <a:rPr lang="ru-RU" sz="13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рублей, исполнение за </a:t>
            </a:r>
            <a:r>
              <a:rPr lang="ru-RU" sz="13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3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– 31 199,5</a:t>
            </a:r>
            <a:r>
              <a:rPr lang="ru-RU" sz="13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или 88,75</a:t>
            </a:r>
            <a:r>
              <a:rPr lang="ru-RU" sz="13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  <a:endParaRPr lang="ru-RU" sz="13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33" name="Picture 8" descr="https://im0-tub-ru.yandex.net/i?id=739f0996bdf4f2cbcdceb6508c472d19&amp;n=33&amp;h=215&amp;w=16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5223" y="2762251"/>
            <a:ext cx="1083469" cy="2571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321469" y="2381251"/>
            <a:ext cx="6372225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7157" y="5524500"/>
            <a:ext cx="1874044" cy="2192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6985" y="2667000"/>
            <a:ext cx="198239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50281" y="5524501"/>
            <a:ext cx="1714500" cy="2588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47" y="2000233"/>
            <a:ext cx="2348909" cy="21016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76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7188" y="285750"/>
            <a:ext cx="6500812" cy="1428750"/>
          </a:xfrm>
          <a:ln>
            <a:solidFill>
              <a:schemeClr val="bg1">
                <a:alpha val="56862"/>
              </a:schemeClr>
            </a:solidFill>
          </a:ln>
        </p:spPr>
        <p:txBody>
          <a:bodyPr/>
          <a:lstStyle/>
          <a:p>
            <a:pPr defTabSz="913130" eaLnBrk="1" hangingPunct="1"/>
            <a:r>
              <a:rPr lang="ru-RU" sz="20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Расходы бюджета </a:t>
            </a:r>
            <a:r>
              <a:rPr lang="ru-RU" sz="2000" b="1" dirty="0" err="1" smtClean="0">
                <a:solidFill>
                  <a:srgbClr val="C00000"/>
                </a:solidFill>
                <a:latin typeface="Bookman Old Style" panose="02050604050505020204" pitchFamily="18" charset="0"/>
              </a:rPr>
              <a:t>Яковлевского</a:t>
            </a:r>
            <a:r>
              <a:rPr lang="ru-RU" sz="20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муниципального района за  2022 год на жилищно-коммунальное хозяйство</a:t>
            </a:r>
            <a:endParaRPr lang="ru-RU" sz="2000" b="1" dirty="0" smtClean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321469" y="1809751"/>
            <a:ext cx="6372225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656" name="AutoShape 6"/>
          <p:cNvSpPr>
            <a:spLocks noChangeArrowheads="1"/>
          </p:cNvSpPr>
          <p:nvPr/>
        </p:nvSpPr>
        <p:spPr bwMode="auto">
          <a:xfrm>
            <a:off x="321468" y="2000251"/>
            <a:ext cx="2964655" cy="2095500"/>
          </a:xfrm>
          <a:prstGeom prst="roundRect">
            <a:avLst>
              <a:gd name="adj" fmla="val 16667"/>
            </a:avLst>
          </a:prstGeom>
          <a:solidFill>
            <a:srgbClr val="92D050">
              <a:alpha val="5882"/>
            </a:srgbClr>
          </a:solidFill>
          <a:ln w="19050">
            <a:solidFill>
              <a:schemeClr val="bg2"/>
            </a:solidFill>
            <a:round/>
          </a:ln>
        </p:spPr>
        <p:txBody>
          <a:bodyPr lIns="126000" rIns="126000"/>
          <a:lstStyle/>
          <a:p>
            <a:pPr algn="ctr" defTabSz="913130"/>
            <a:r>
              <a:rPr lang="ru-RU" altLang="ru-RU" sz="4400" b="1" dirty="0">
                <a:latin typeface="Times New Roman" panose="02020603050405020304" pitchFamily="18" charset="0"/>
              </a:rPr>
              <a:t>24 520,1</a:t>
            </a:r>
            <a:endParaRPr lang="ru-RU" altLang="ru-RU" sz="4400" b="1" dirty="0">
              <a:latin typeface="Times New Roman" panose="02020603050405020304" pitchFamily="18" charset="0"/>
            </a:endParaRPr>
          </a:p>
          <a:p>
            <a:pPr algn="ctr" defTabSz="913130"/>
            <a:r>
              <a:rPr lang="ru-RU" altLang="ru-RU" sz="4400" b="1" dirty="0">
                <a:latin typeface="Times New Roman" panose="02020603050405020304" pitchFamily="18" charset="0"/>
              </a:rPr>
              <a:t>тыс. руб.</a:t>
            </a:r>
            <a:endParaRPr lang="ru-RU" altLang="ru-RU" sz="4400" b="1" dirty="0">
              <a:latin typeface="Times New Roman" panose="02020603050405020304" pitchFamily="18" charset="0"/>
            </a:endParaRPr>
          </a:p>
        </p:txBody>
      </p:sp>
      <p:sp>
        <p:nvSpPr>
          <p:cNvPr id="50188" name="AutoShape 12"/>
          <p:cNvSpPr>
            <a:spLocks noChangeArrowheads="1"/>
          </p:cNvSpPr>
          <p:nvPr/>
        </p:nvSpPr>
        <p:spPr bwMode="auto">
          <a:xfrm>
            <a:off x="696516" y="4286251"/>
            <a:ext cx="589359" cy="666749"/>
          </a:xfrm>
          <a:prstGeom prst="downArrow">
            <a:avLst>
              <a:gd name="adj1" fmla="val 23649"/>
              <a:gd name="adj2" fmla="val 25000"/>
            </a:avLst>
          </a:prstGeom>
          <a:solidFill>
            <a:schemeClr val="accent5">
              <a:lumMod val="90000"/>
              <a:alpha val="60000"/>
            </a:schemeClr>
          </a:solidFill>
          <a:ln w="15875">
            <a:solidFill>
              <a:schemeClr val="bg2"/>
            </a:solidFill>
            <a:miter lim="800000"/>
          </a:ln>
        </p:spPr>
        <p:txBody>
          <a:bodyPr wrap="none" anchor="ctr"/>
          <a:lstStyle>
            <a:lvl1pPr defTabSz="91313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313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313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313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313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800" smtClean="0"/>
          </a:p>
        </p:txBody>
      </p:sp>
      <p:sp>
        <p:nvSpPr>
          <p:cNvPr id="27658" name="TextBox 15"/>
          <p:cNvSpPr txBox="1">
            <a:spLocks noChangeArrowheads="1"/>
          </p:cNvSpPr>
          <p:nvPr/>
        </p:nvSpPr>
        <p:spPr bwMode="auto">
          <a:xfrm>
            <a:off x="330415" y="4953001"/>
            <a:ext cx="1766570" cy="4298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1100" b="1" dirty="0"/>
              <a:t>Жилищное хозяйство  </a:t>
            </a:r>
            <a:endParaRPr lang="ru-RU" altLang="ru-RU" sz="1100" b="1" dirty="0"/>
          </a:p>
          <a:p>
            <a:pPr algn="ctr"/>
            <a:r>
              <a:rPr lang="ru-RU" altLang="ru-RU" sz="1100" b="1" dirty="0" smtClean="0"/>
              <a:t>3 738,2 </a:t>
            </a:r>
            <a:r>
              <a:rPr lang="ru-RU" altLang="ru-RU" sz="1100" b="1" dirty="0"/>
              <a:t>тыс. руб.</a:t>
            </a:r>
            <a:endParaRPr lang="ru-RU" altLang="ru-RU" sz="1100" b="1" dirty="0"/>
          </a:p>
        </p:txBody>
      </p:sp>
      <p:sp>
        <p:nvSpPr>
          <p:cNvPr id="27659" name="TextBox 17"/>
          <p:cNvSpPr txBox="1">
            <a:spLocks noChangeArrowheads="1"/>
          </p:cNvSpPr>
          <p:nvPr/>
        </p:nvSpPr>
        <p:spPr bwMode="auto">
          <a:xfrm>
            <a:off x="2196703" y="4857751"/>
            <a:ext cx="1660922" cy="5988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altLang="ru-RU" sz="1100" b="1" dirty="0"/>
              <a:t>Благоустройство – </a:t>
            </a:r>
            <a:endParaRPr lang="ru-RU" altLang="ru-RU" sz="1100" b="1" dirty="0"/>
          </a:p>
          <a:p>
            <a:pPr algn="ctr"/>
            <a:r>
              <a:rPr lang="ru-RU" altLang="ru-RU" sz="1100" b="1" dirty="0" smtClean="0"/>
              <a:t>761,9 </a:t>
            </a:r>
            <a:r>
              <a:rPr lang="ru-RU" altLang="ru-RU" sz="1100" b="1" dirty="0"/>
              <a:t>тыс. руб.</a:t>
            </a:r>
            <a:endParaRPr lang="ru-RU" altLang="ru-RU" sz="1100" b="1" dirty="0"/>
          </a:p>
          <a:p>
            <a:pPr algn="ctr"/>
            <a:endParaRPr lang="ru-RU" altLang="ru-RU" sz="1100" b="1" dirty="0"/>
          </a:p>
        </p:txBody>
      </p:sp>
      <p:sp>
        <p:nvSpPr>
          <p:cNvPr id="27660" name="TextBox 18"/>
          <p:cNvSpPr txBox="1">
            <a:spLocks noChangeArrowheads="1"/>
          </p:cNvSpPr>
          <p:nvPr/>
        </p:nvSpPr>
        <p:spPr bwMode="auto">
          <a:xfrm>
            <a:off x="4232672" y="2000251"/>
            <a:ext cx="2518172" cy="768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 altLang="ru-RU" sz="1100" b="1" dirty="0"/>
              <a:t>Другие вопросы в области жилищно-коммунального хозяйства – 3 557,5</a:t>
            </a:r>
            <a:r>
              <a:rPr lang="ru-RU" altLang="ru-RU" sz="1100" b="1" dirty="0" smtClean="0"/>
              <a:t> </a:t>
            </a:r>
            <a:r>
              <a:rPr lang="ru-RU" altLang="ru-RU" sz="1100" b="1" dirty="0"/>
              <a:t>тыс. руб.</a:t>
            </a:r>
            <a:endParaRPr lang="ru-RU" altLang="ru-RU" sz="1100" b="1" dirty="0"/>
          </a:p>
          <a:p>
            <a:pPr algn="ctr"/>
            <a:endParaRPr lang="ru-RU" altLang="ru-RU" sz="1100" b="1" dirty="0"/>
          </a:p>
        </p:txBody>
      </p:sp>
      <p:pic>
        <p:nvPicPr>
          <p:cNvPr id="27661" name="Picture 2" descr="http://pavpos.ru/files/articles/2014/08/28/articles_28082014_91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54141" y="5905501"/>
            <a:ext cx="1928813" cy="2190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AutoShape 12"/>
          <p:cNvSpPr>
            <a:spLocks noChangeArrowheads="1"/>
          </p:cNvSpPr>
          <p:nvPr/>
        </p:nvSpPr>
        <p:spPr bwMode="auto">
          <a:xfrm rot="19622814">
            <a:off x="1941910" y="4152900"/>
            <a:ext cx="651272" cy="874184"/>
          </a:xfrm>
          <a:prstGeom prst="downArrow">
            <a:avLst>
              <a:gd name="adj1" fmla="val 22364"/>
              <a:gd name="adj2" fmla="val 25000"/>
            </a:avLst>
          </a:prstGeom>
          <a:solidFill>
            <a:schemeClr val="accent5">
              <a:lumMod val="90000"/>
              <a:alpha val="60000"/>
            </a:schemeClr>
          </a:solidFill>
          <a:ln w="15875">
            <a:solidFill>
              <a:schemeClr val="bg2"/>
            </a:solidFill>
            <a:miter lim="800000"/>
          </a:ln>
        </p:spPr>
        <p:txBody>
          <a:bodyPr wrap="none" anchor="ctr"/>
          <a:lstStyle>
            <a:lvl1pPr defTabSz="91313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313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313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313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313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800" smtClean="0"/>
          </a:p>
        </p:txBody>
      </p:sp>
      <p:sp>
        <p:nvSpPr>
          <p:cNvPr id="22" name="AutoShape 12"/>
          <p:cNvSpPr>
            <a:spLocks noChangeArrowheads="1"/>
          </p:cNvSpPr>
          <p:nvPr/>
        </p:nvSpPr>
        <p:spPr bwMode="auto">
          <a:xfrm rot="16200000">
            <a:off x="2985096" y="2182218"/>
            <a:ext cx="1155700" cy="1553766"/>
          </a:xfrm>
          <a:prstGeom prst="downArrow">
            <a:avLst>
              <a:gd name="adj1" fmla="val 21453"/>
              <a:gd name="adj2" fmla="val 25000"/>
            </a:avLst>
          </a:prstGeom>
          <a:solidFill>
            <a:schemeClr val="accent5">
              <a:lumMod val="90000"/>
              <a:alpha val="60000"/>
            </a:schemeClr>
          </a:solidFill>
          <a:ln w="15875">
            <a:solidFill>
              <a:schemeClr val="bg2"/>
            </a:solidFill>
            <a:miter lim="800000"/>
          </a:ln>
        </p:spPr>
        <p:txBody>
          <a:bodyPr wrap="none" anchor="ctr"/>
          <a:lstStyle>
            <a:lvl1pPr defTabSz="91313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313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313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313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313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800" smtClean="0"/>
          </a:p>
        </p:txBody>
      </p:sp>
      <p:sp>
        <p:nvSpPr>
          <p:cNvPr id="27664" name="TextBox 23"/>
          <p:cNvSpPr txBox="1">
            <a:spLocks noChangeArrowheads="1"/>
          </p:cNvSpPr>
          <p:nvPr/>
        </p:nvSpPr>
        <p:spPr bwMode="auto">
          <a:xfrm>
            <a:off x="4286250" y="5238751"/>
            <a:ext cx="2571750" cy="4298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altLang="ru-RU" sz="1100" b="1" dirty="0"/>
              <a:t>Коммунальное хозяйство  </a:t>
            </a:r>
            <a:endParaRPr lang="ru-RU" altLang="ru-RU" sz="1100" b="1" dirty="0"/>
          </a:p>
          <a:p>
            <a:pPr algn="ctr"/>
            <a:r>
              <a:rPr lang="ru-RU" altLang="ru-RU" sz="1100" b="1" dirty="0" smtClean="0"/>
              <a:t>14 462,4 тыс</a:t>
            </a:r>
            <a:r>
              <a:rPr lang="ru-RU" altLang="ru-RU" sz="1100" b="1" dirty="0"/>
              <a:t>. руб.</a:t>
            </a:r>
            <a:endParaRPr lang="ru-RU" altLang="ru-RU" sz="1100" b="1" dirty="0"/>
          </a:p>
        </p:txBody>
      </p:sp>
      <p:sp>
        <p:nvSpPr>
          <p:cNvPr id="26" name="AutoShape 12"/>
          <p:cNvSpPr>
            <a:spLocks noChangeArrowheads="1"/>
          </p:cNvSpPr>
          <p:nvPr/>
        </p:nvSpPr>
        <p:spPr bwMode="auto">
          <a:xfrm rot="18131348">
            <a:off x="3117983" y="3593571"/>
            <a:ext cx="1157816" cy="2085975"/>
          </a:xfrm>
          <a:prstGeom prst="downArrow">
            <a:avLst>
              <a:gd name="adj1" fmla="val 20887"/>
              <a:gd name="adj2" fmla="val 25000"/>
            </a:avLst>
          </a:prstGeom>
          <a:solidFill>
            <a:schemeClr val="accent5">
              <a:lumMod val="90000"/>
              <a:alpha val="60000"/>
            </a:schemeClr>
          </a:solidFill>
          <a:ln w="15875">
            <a:solidFill>
              <a:schemeClr val="bg2"/>
            </a:solidFill>
            <a:miter lim="800000"/>
          </a:ln>
        </p:spPr>
        <p:txBody>
          <a:bodyPr wrap="none" anchor="ctr"/>
          <a:lstStyle>
            <a:lvl1pPr defTabSz="91313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313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313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313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313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800" smtClean="0"/>
          </a:p>
        </p:txBody>
      </p:sp>
      <p:sp>
        <p:nvSpPr>
          <p:cNvPr id="27666" name="TextBox 15"/>
          <p:cNvSpPr txBox="1">
            <a:spLocks noChangeArrowheads="1"/>
          </p:cNvSpPr>
          <p:nvPr/>
        </p:nvSpPr>
        <p:spPr bwMode="auto">
          <a:xfrm>
            <a:off x="107156" y="7810500"/>
            <a:ext cx="1928813" cy="93871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/>
            <a:r>
              <a:rPr lang="ru-RU" altLang="ru-RU" sz="1100" b="1"/>
              <a:t>Средства направлены на уплату </a:t>
            </a:r>
            <a:endParaRPr lang="ru-RU" altLang="ru-RU" sz="1100" b="1"/>
          </a:p>
          <a:p>
            <a:pPr algn="just"/>
            <a:r>
              <a:rPr lang="ru-RU" altLang="ru-RU" sz="1100" b="1"/>
              <a:t>взносов за капитальный </a:t>
            </a:r>
            <a:endParaRPr lang="ru-RU" altLang="ru-RU" sz="1100" b="1"/>
          </a:p>
          <a:p>
            <a:pPr algn="just"/>
            <a:r>
              <a:rPr lang="ru-RU" altLang="ru-RU" sz="1100" b="1"/>
              <a:t>ремонт муниципального</a:t>
            </a:r>
            <a:endParaRPr lang="ru-RU" altLang="ru-RU" sz="1100" b="1"/>
          </a:p>
          <a:p>
            <a:pPr algn="just"/>
            <a:r>
              <a:rPr lang="ru-RU" altLang="ru-RU" sz="1100" b="1"/>
              <a:t> жилищного фонда.</a:t>
            </a:r>
            <a:endParaRPr lang="ru-RU" altLang="ru-RU" sz="1100" b="1"/>
          </a:p>
        </p:txBody>
      </p:sp>
      <p:sp>
        <p:nvSpPr>
          <p:cNvPr id="27667" name="TextBox 23"/>
          <p:cNvSpPr txBox="1">
            <a:spLocks noChangeArrowheads="1"/>
          </p:cNvSpPr>
          <p:nvPr/>
        </p:nvSpPr>
        <p:spPr bwMode="auto">
          <a:xfrm>
            <a:off x="4339828" y="8117418"/>
            <a:ext cx="2357438" cy="11079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altLang="ru-RU" sz="1100" b="1"/>
              <a:t> Данные средства  направлены на содержание и модернизацию </a:t>
            </a:r>
            <a:endParaRPr lang="ru-RU" altLang="ru-RU" sz="1100" b="1"/>
          </a:p>
          <a:p>
            <a:pPr algn="ctr"/>
            <a:r>
              <a:rPr lang="ru-RU" altLang="ru-RU" sz="1100" b="1"/>
              <a:t>коммунальной инфраструктуры.</a:t>
            </a:r>
            <a:endParaRPr lang="ru-RU" altLang="ru-RU" sz="1100" b="1"/>
          </a:p>
          <a:p>
            <a:pPr algn="ctr">
              <a:buFontTx/>
              <a:buChar char="-"/>
            </a:pPr>
            <a:endParaRPr lang="ru-RU" altLang="ru-RU" sz="1100" b="1"/>
          </a:p>
        </p:txBody>
      </p:sp>
      <p:sp>
        <p:nvSpPr>
          <p:cNvPr id="27668" name="TextBox 17"/>
          <p:cNvSpPr txBox="1">
            <a:spLocks noChangeArrowheads="1"/>
          </p:cNvSpPr>
          <p:nvPr/>
        </p:nvSpPr>
        <p:spPr bwMode="auto">
          <a:xfrm>
            <a:off x="1982392" y="8191501"/>
            <a:ext cx="2250281" cy="6001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altLang="ru-RU" sz="1100" b="1"/>
              <a:t>Средства направлены на содержание территории Яковлевского района.</a:t>
            </a:r>
            <a:endParaRPr lang="ru-RU" altLang="ru-RU" sz="11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982766" y="6381751"/>
            <a:ext cx="1660922" cy="2216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Рисунок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6610" y="1714500"/>
            <a:ext cx="1494234" cy="2000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50" y="6477000"/>
            <a:ext cx="1607344" cy="2118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27788" y="1716618"/>
            <a:ext cx="1872129" cy="20743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678" name="Рисунок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935" y="1642534"/>
            <a:ext cx="1463278" cy="2106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Рисунок 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7891" y="6286500"/>
            <a:ext cx="1500188" cy="2201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90500"/>
            <a:ext cx="6172200" cy="1009651"/>
          </a:xfrm>
        </p:spPr>
        <p:txBody>
          <a:bodyPr/>
          <a:lstStyle/>
          <a:p>
            <a:pPr eaLnBrk="1" hangingPunct="1"/>
            <a:r>
              <a:rPr lang="ru-RU" sz="20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Расходы бюджета </a:t>
            </a:r>
            <a:r>
              <a:rPr lang="ru-RU" sz="2000" b="1" dirty="0" err="1" smtClean="0">
                <a:solidFill>
                  <a:srgbClr val="C00000"/>
                </a:solidFill>
                <a:latin typeface="Bookman Old Style" panose="02050604050505020204" pitchFamily="18" charset="0"/>
              </a:rPr>
              <a:t>Яковлевского</a:t>
            </a:r>
            <a:r>
              <a:rPr lang="ru-RU" sz="20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муниципального района за 2022 год на образование</a:t>
            </a:r>
            <a:endParaRPr lang="ru-RU" sz="2000" b="1" dirty="0" smtClean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301228" y="1377951"/>
            <a:ext cx="6372225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8682" name="AutoShape 6"/>
          <p:cNvSpPr>
            <a:spLocks noChangeArrowheads="1"/>
          </p:cNvSpPr>
          <p:nvPr/>
        </p:nvSpPr>
        <p:spPr bwMode="auto">
          <a:xfrm>
            <a:off x="2143116" y="1716618"/>
            <a:ext cx="2571767" cy="2063749"/>
          </a:xfrm>
          <a:prstGeom prst="roundRect">
            <a:avLst>
              <a:gd name="adj" fmla="val 16667"/>
            </a:avLst>
          </a:prstGeom>
          <a:solidFill>
            <a:srgbClr val="79ADEB">
              <a:alpha val="7059"/>
            </a:srgbClr>
          </a:solidFill>
          <a:ln w="19050">
            <a:solidFill>
              <a:srgbClr val="0070C0"/>
            </a:solidFill>
            <a:round/>
          </a:ln>
        </p:spPr>
        <p:txBody>
          <a:bodyPr lIns="126000" rIns="126000" anchor="ctr"/>
          <a:lstStyle/>
          <a:p>
            <a:pPr algn="ctr" defTabSz="913130"/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356 047,0 </a:t>
            </a:r>
            <a:r>
              <a:rPr lang="ru-RU" alt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alt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alt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236935" y="1663700"/>
            <a:ext cx="1457325" cy="2057400"/>
          </a:xfrm>
          <a:prstGeom prst="rect">
            <a:avLst/>
          </a:prstGeom>
          <a:solidFill>
            <a:srgbClr val="79ADEB">
              <a:alpha val="5098"/>
            </a:srgbClr>
          </a:solidFill>
          <a:ln w="25400">
            <a:solidFill>
              <a:srgbClr val="0070C0"/>
            </a:solidFill>
            <a:miter lim="800000"/>
          </a:ln>
        </p:spPr>
        <p:txBody>
          <a:bodyPr lIns="108000" tIns="0" rIns="108000" bIns="0" anchor="b"/>
          <a:lstStyle>
            <a:lvl1pPr defTabSz="91313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313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313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313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313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684" name="Rectangle 8"/>
          <p:cNvSpPr>
            <a:spLocks noChangeArrowheads="1"/>
          </p:cNvSpPr>
          <p:nvPr/>
        </p:nvSpPr>
        <p:spPr bwMode="auto">
          <a:xfrm>
            <a:off x="214313" y="6286501"/>
            <a:ext cx="1553766" cy="2190751"/>
          </a:xfrm>
          <a:prstGeom prst="rect">
            <a:avLst/>
          </a:prstGeom>
          <a:solidFill>
            <a:srgbClr val="79ADEB">
              <a:alpha val="10196"/>
            </a:srgbClr>
          </a:solidFill>
          <a:ln w="25400">
            <a:solidFill>
              <a:srgbClr val="0070C0"/>
            </a:solidFill>
            <a:miter lim="800000"/>
          </a:ln>
        </p:spPr>
        <p:txBody>
          <a:bodyPr lIns="108000" tIns="0" rIns="108000" bIns="0"/>
          <a:lstStyle/>
          <a:p>
            <a:pPr algn="ctr" defTabSz="913130"/>
            <a:endParaRPr lang="ru-RU" altLang="ru-RU" sz="1200" b="1"/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4982766" y="6381752"/>
            <a:ext cx="1660922" cy="2203449"/>
          </a:xfrm>
          <a:prstGeom prst="rect">
            <a:avLst/>
          </a:prstGeom>
          <a:solidFill>
            <a:srgbClr val="79ADEB">
              <a:alpha val="5882"/>
            </a:srgbClr>
          </a:solidFill>
          <a:ln w="25400">
            <a:solidFill>
              <a:srgbClr val="0070C0"/>
            </a:solidFill>
            <a:miter lim="800000"/>
          </a:ln>
        </p:spPr>
        <p:txBody>
          <a:bodyPr lIns="108000" tIns="0" rIns="108000" bIns="0"/>
          <a:lstStyle/>
          <a:p>
            <a:pPr algn="ctr" defTabSz="913130">
              <a:defRPr/>
            </a:pPr>
            <a:endParaRPr lang="ru-RU" altLang="ru-RU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0186" name="AutoShape 10"/>
          <p:cNvSpPr>
            <a:spLocks noChangeArrowheads="1"/>
          </p:cNvSpPr>
          <p:nvPr/>
        </p:nvSpPr>
        <p:spPr bwMode="auto">
          <a:xfrm rot="7994511">
            <a:off x="628127" y="4341738"/>
            <a:ext cx="2641029" cy="422564"/>
          </a:xfrm>
          <a:prstGeom prst="curvedUpArrow">
            <a:avLst>
              <a:gd name="adj1" fmla="val 34009"/>
              <a:gd name="adj2" fmla="val 72700"/>
              <a:gd name="adj3" fmla="val 74009"/>
            </a:avLst>
          </a:prstGeom>
          <a:solidFill>
            <a:srgbClr val="79ADEB">
              <a:alpha val="49804"/>
            </a:srgbClr>
          </a:solidFill>
          <a:ln w="25400">
            <a:solidFill>
              <a:srgbClr val="0070C0"/>
            </a:solidFill>
            <a:miter lim="800000"/>
          </a:ln>
          <a:scene3d>
            <a:camera prst="orthographicFront">
              <a:rot lat="1800000" lon="600000" rev="21594000"/>
            </a:camera>
            <a:lightRig rig="threePt" dir="t"/>
          </a:scene3d>
        </p:spPr>
        <p:txBody>
          <a:bodyPr wrap="none" anchor="ctr"/>
          <a:lstStyle/>
          <a:p>
            <a:pPr defTabSz="913130">
              <a:defRPr/>
            </a:pPr>
            <a:endParaRPr lang="ru-RU"/>
          </a:p>
        </p:txBody>
      </p:sp>
      <p:sp>
        <p:nvSpPr>
          <p:cNvPr id="28687" name="AutoShape 11"/>
          <p:cNvSpPr>
            <a:spLocks noChangeArrowheads="1"/>
          </p:cNvSpPr>
          <p:nvPr/>
        </p:nvSpPr>
        <p:spPr bwMode="auto">
          <a:xfrm rot="2313247">
            <a:off x="4193382" y="4176184"/>
            <a:ext cx="1488281" cy="700616"/>
          </a:xfrm>
          <a:prstGeom prst="curvedDownArrow">
            <a:avLst>
              <a:gd name="adj1" fmla="val 49094"/>
              <a:gd name="adj2" fmla="val 105985"/>
              <a:gd name="adj3" fmla="val 83417"/>
            </a:avLst>
          </a:prstGeom>
          <a:solidFill>
            <a:srgbClr val="79ADEB">
              <a:alpha val="49803"/>
            </a:srgbClr>
          </a:solidFill>
          <a:ln w="25400">
            <a:solidFill>
              <a:srgbClr val="0070C0"/>
            </a:solidFill>
            <a:miter lim="800000"/>
          </a:ln>
        </p:spPr>
        <p:txBody>
          <a:bodyPr wrap="none" anchor="ctr"/>
          <a:lstStyle/>
          <a:p>
            <a:pPr defTabSz="913130"/>
            <a:endParaRPr lang="ru-RU" altLang="ru-RU"/>
          </a:p>
        </p:txBody>
      </p:sp>
      <p:sp>
        <p:nvSpPr>
          <p:cNvPr id="28688" name="AutoShape 12"/>
          <p:cNvSpPr>
            <a:spLocks noChangeArrowheads="1"/>
          </p:cNvSpPr>
          <p:nvPr/>
        </p:nvSpPr>
        <p:spPr bwMode="auto">
          <a:xfrm>
            <a:off x="3161110" y="4000500"/>
            <a:ext cx="582215" cy="1303867"/>
          </a:xfrm>
          <a:prstGeom prst="downArrow">
            <a:avLst>
              <a:gd name="adj1" fmla="val 50000"/>
              <a:gd name="adj2" fmla="val 28495"/>
            </a:avLst>
          </a:prstGeom>
          <a:solidFill>
            <a:srgbClr val="79ADEB">
              <a:alpha val="49803"/>
            </a:srgbClr>
          </a:solidFill>
          <a:ln w="25400">
            <a:solidFill>
              <a:srgbClr val="0070C0"/>
            </a:solidFill>
            <a:miter lim="800000"/>
          </a:ln>
        </p:spPr>
        <p:txBody>
          <a:bodyPr wrap="none" anchor="ctr"/>
          <a:lstStyle/>
          <a:p>
            <a:pPr defTabSz="913130"/>
            <a:endParaRPr lang="ru-RU" altLang="ru-RU"/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5250657" y="1714500"/>
            <a:ext cx="1494235" cy="2000251"/>
          </a:xfrm>
          <a:prstGeom prst="rect">
            <a:avLst/>
          </a:prstGeom>
          <a:solidFill>
            <a:srgbClr val="79ADEB">
              <a:alpha val="9000"/>
            </a:srgbClr>
          </a:solidFill>
          <a:ln w="25400">
            <a:solidFill>
              <a:srgbClr val="0070C0"/>
            </a:solidFill>
            <a:miter lim="800000"/>
          </a:ln>
        </p:spPr>
        <p:txBody>
          <a:bodyPr lIns="108000" tIns="0" rIns="108000" bIns="0"/>
          <a:lstStyle>
            <a:lvl1pPr defTabSz="91313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313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313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313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313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4477942" y="2254251"/>
            <a:ext cx="725090" cy="1009649"/>
          </a:xfrm>
          <a:prstGeom prst="rightArrow">
            <a:avLst/>
          </a:prstGeom>
          <a:solidFill>
            <a:srgbClr val="79ADEB">
              <a:alpha val="49804"/>
            </a:srgbClr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трелка влево 19"/>
          <p:cNvSpPr/>
          <p:nvPr/>
        </p:nvSpPr>
        <p:spPr>
          <a:xfrm>
            <a:off x="1710928" y="2190751"/>
            <a:ext cx="670322" cy="1115483"/>
          </a:xfrm>
          <a:prstGeom prst="leftArrow">
            <a:avLst/>
          </a:prstGeom>
          <a:solidFill>
            <a:srgbClr val="79ADEB">
              <a:alpha val="49804"/>
            </a:srgbClr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2571750" y="6477000"/>
            <a:ext cx="1616869" cy="2108200"/>
          </a:xfrm>
          <a:prstGeom prst="rect">
            <a:avLst/>
          </a:prstGeom>
          <a:solidFill>
            <a:srgbClr val="79ADEB">
              <a:alpha val="6000"/>
            </a:srgbClr>
          </a:solidFill>
          <a:ln w="25400">
            <a:solidFill>
              <a:srgbClr val="0070C0"/>
            </a:solidFill>
            <a:miter lim="800000"/>
          </a:ln>
        </p:spPr>
        <p:txBody>
          <a:bodyPr lIns="108000" tIns="0" rIns="108000" bIns="0"/>
          <a:lstStyle>
            <a:lvl1pPr defTabSz="91313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313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313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313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313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5" name="TextBox 25"/>
          <p:cNvSpPr>
            <a:spLocks noChangeArrowheads="1"/>
          </p:cNvSpPr>
          <p:nvPr/>
        </p:nvSpPr>
        <p:spPr bwMode="auto">
          <a:xfrm>
            <a:off x="0" y="3810001"/>
            <a:ext cx="1875235" cy="737235"/>
          </a:xfrm>
          <a:custGeom>
            <a:avLst/>
            <a:gdLst>
              <a:gd name="T0" fmla="*/ 0 w 3929090"/>
              <a:gd name="T1" fmla="*/ 0 h 2585323"/>
              <a:gd name="T2" fmla="*/ 3281072 w 3929090"/>
              <a:gd name="T3" fmla="*/ 0 h 2585323"/>
              <a:gd name="T4" fmla="*/ 3281072 w 3929090"/>
              <a:gd name="T5" fmla="*/ 11321709 h 2585323"/>
              <a:gd name="T6" fmla="*/ 0 w 3929090"/>
              <a:gd name="T7" fmla="*/ 11321709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образование – </a:t>
            </a:r>
            <a:endParaRPr lang="ru-RU" alt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58 830,7 тыс</a:t>
            </a: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alt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94" name="TextBox 25"/>
          <p:cNvSpPr>
            <a:spLocks noChangeArrowheads="1"/>
          </p:cNvSpPr>
          <p:nvPr/>
        </p:nvSpPr>
        <p:spPr bwMode="auto">
          <a:xfrm>
            <a:off x="214313" y="5429251"/>
            <a:ext cx="1607344" cy="1076325"/>
          </a:xfrm>
          <a:custGeom>
            <a:avLst/>
            <a:gdLst>
              <a:gd name="T0" fmla="*/ 0 w 3929090"/>
              <a:gd name="T1" fmla="*/ 0 h 2585323"/>
              <a:gd name="T2" fmla="*/ 1 w 3929090"/>
              <a:gd name="T3" fmla="*/ 0 h 2585323"/>
              <a:gd name="T4" fmla="*/ 1 w 3929090"/>
              <a:gd name="T5" fmla="*/ 0 h 2585323"/>
              <a:gd name="T6" fmla="*/ 0 w 3929090"/>
              <a:gd name="T7" fmla="*/ 0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defTabSz="913130"/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образование</a:t>
            </a:r>
            <a:endParaRPr lang="ru-RU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3130"/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238 558,4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5"/>
          <p:cNvSpPr>
            <a:spLocks noChangeArrowheads="1"/>
          </p:cNvSpPr>
          <p:nvPr/>
        </p:nvSpPr>
        <p:spPr bwMode="auto">
          <a:xfrm>
            <a:off x="2303860" y="5429251"/>
            <a:ext cx="2089547" cy="737235"/>
          </a:xfrm>
          <a:custGeom>
            <a:avLst/>
            <a:gdLst>
              <a:gd name="T0" fmla="*/ 0 w 3929090"/>
              <a:gd name="T1" fmla="*/ 0 h 2585323"/>
              <a:gd name="T2" fmla="*/ 3281072 w 3929090"/>
              <a:gd name="T3" fmla="*/ 0 h 2585323"/>
              <a:gd name="T4" fmla="*/ 3281072 w 3929090"/>
              <a:gd name="T5" fmla="*/ 11321709 h 2585323"/>
              <a:gd name="T6" fmla="*/ 0 w 3929090"/>
              <a:gd name="T7" fmla="*/ 11321709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defTabSz="913130">
              <a:defRPr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образование детей – </a:t>
            </a: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29 821,6 тыс</a:t>
            </a: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alt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5"/>
          <p:cNvSpPr>
            <a:spLocks noChangeArrowheads="1"/>
          </p:cNvSpPr>
          <p:nvPr/>
        </p:nvSpPr>
        <p:spPr bwMode="auto">
          <a:xfrm>
            <a:off x="5143500" y="5334000"/>
            <a:ext cx="1607344" cy="953135"/>
          </a:xfrm>
          <a:custGeom>
            <a:avLst/>
            <a:gdLst>
              <a:gd name="T0" fmla="*/ 0 w 3929090"/>
              <a:gd name="T1" fmla="*/ 0 h 2585323"/>
              <a:gd name="T2" fmla="*/ 3281072 w 3929090"/>
              <a:gd name="T3" fmla="*/ 0 h 2585323"/>
              <a:gd name="T4" fmla="*/ 3281072 w 3929090"/>
              <a:gd name="T5" fmla="*/ 11321709 h 2585323"/>
              <a:gd name="T6" fmla="*/ 0 w 3929090"/>
              <a:gd name="T7" fmla="*/ 11321709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defTabSz="913130">
              <a:defRPr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вопросы в области образования– </a:t>
            </a:r>
            <a:endParaRPr lang="ru-RU" alt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3130">
              <a:defRPr/>
            </a:pP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24 236,0 </a:t>
            </a: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alt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5"/>
          <p:cNvSpPr>
            <a:spLocks noChangeArrowheads="1"/>
          </p:cNvSpPr>
          <p:nvPr/>
        </p:nvSpPr>
        <p:spPr bwMode="auto">
          <a:xfrm>
            <a:off x="5089922" y="3810001"/>
            <a:ext cx="1660922" cy="737235"/>
          </a:xfrm>
          <a:custGeom>
            <a:avLst/>
            <a:gdLst>
              <a:gd name="T0" fmla="*/ 0 w 3929090"/>
              <a:gd name="T1" fmla="*/ 0 h 2585323"/>
              <a:gd name="T2" fmla="*/ 3281072 w 3929090"/>
              <a:gd name="T3" fmla="*/ 0 h 2585323"/>
              <a:gd name="T4" fmla="*/ 3281072 w 3929090"/>
              <a:gd name="T5" fmla="*/ 11321709 h 2585323"/>
              <a:gd name="T6" fmla="*/ 0 w 3929090"/>
              <a:gd name="T7" fmla="*/ 11321709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Молодежная политика – </a:t>
            </a:r>
            <a:endParaRPr lang="ru-RU" alt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4 589,0 тыс</a:t>
            </a: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alt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Box 2"/>
          <p:cNvSpPr txBox="1">
            <a:spLocks noChangeArrowheads="1"/>
          </p:cNvSpPr>
          <p:nvPr/>
        </p:nvSpPr>
        <p:spPr bwMode="auto">
          <a:xfrm>
            <a:off x="107157" y="785786"/>
            <a:ext cx="5089922" cy="18928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разделу «Дошкольное образование» составило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58 830,7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  от плана –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58 830,7 тыс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рублей, исполнение 100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Сеть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учреждений, реализующих в районе программу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образования,  в настоящее время включает 4 учреждения.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данному разделу реализуются: подпрограмма «Развитие системы дошкольного образования»; подпрограмма «Пожарная безопасность».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2" name="TextBox 9"/>
          <p:cNvSpPr txBox="1">
            <a:spLocks noChangeArrowheads="1"/>
          </p:cNvSpPr>
          <p:nvPr/>
        </p:nvSpPr>
        <p:spPr bwMode="auto">
          <a:xfrm>
            <a:off x="6054328" y="285751"/>
            <a:ext cx="730393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120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  <a:endParaRPr lang="ru-RU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218" name="Диаграмма 2"/>
          <p:cNvGraphicFramePr/>
          <p:nvPr/>
        </p:nvGraphicFramePr>
        <p:xfrm>
          <a:off x="5133023" y="130493"/>
          <a:ext cx="1748790" cy="2286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" name="Worksheet" r:id="rId1" imgW="2619375" imgH="1295400" progId="Excel.Sheet.8">
                  <p:embed/>
                </p:oleObj>
              </mc:Choice>
              <mc:Fallback>
                <p:oleObj name="Worksheet" r:id="rId1" imgW="2619375" imgH="1295400" progId="Excel.Sheet.8">
                  <p:embed/>
                  <p:pic>
                    <p:nvPicPr>
                      <p:cNvPr id="0" name="Диаграмма 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133023" y="130493"/>
                        <a:ext cx="1748790" cy="228663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4" name="TextBox 2"/>
          <p:cNvSpPr txBox="1">
            <a:spLocks noChangeArrowheads="1"/>
          </p:cNvSpPr>
          <p:nvPr/>
        </p:nvSpPr>
        <p:spPr bwMode="auto">
          <a:xfrm>
            <a:off x="332661" y="2700007"/>
            <a:ext cx="4179094" cy="768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ОБЩЕГО ОБРАЗОВАНИЯ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образовательным учреждениям относятся 5 школ района.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219" name="Диаграмма 10"/>
          <p:cNvGraphicFramePr/>
          <p:nvPr/>
        </p:nvGraphicFramePr>
        <p:xfrm>
          <a:off x="1411923" y="3923348"/>
          <a:ext cx="1975485" cy="2323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" name="Worksheet" r:id="rId3" imgW="1866900" imgH="1133475" progId="Excel.Sheet.8">
                  <p:embed/>
                </p:oleObj>
              </mc:Choice>
              <mc:Fallback>
                <p:oleObj name="Worksheet" r:id="rId3" imgW="1866900" imgH="1133475" progId="Excel.Sheet.8">
                  <p:embed/>
                  <p:pic>
                    <p:nvPicPr>
                      <p:cNvPr id="0" name="Диаграмма 1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11923" y="3923348"/>
                        <a:ext cx="1975485" cy="232346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4" descr="images (1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" y="3714750"/>
            <a:ext cx="1611630" cy="1884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</p:pic>
      <p:sp>
        <p:nvSpPr>
          <p:cNvPr id="9226" name="TextBox 9"/>
          <p:cNvSpPr txBox="1">
            <a:spLocks noChangeArrowheads="1"/>
          </p:cNvSpPr>
          <p:nvPr/>
        </p:nvSpPr>
        <p:spPr bwMode="auto">
          <a:xfrm>
            <a:off x="2625329" y="3524252"/>
            <a:ext cx="689612" cy="2616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100" dirty="0" smtClean="0"/>
              <a:t>.</a:t>
            </a:r>
            <a:endParaRPr lang="ru-RU" sz="1100" dirty="0"/>
          </a:p>
        </p:txBody>
      </p:sp>
      <p:sp>
        <p:nvSpPr>
          <p:cNvPr id="9227" name="TextBox 2"/>
          <p:cNvSpPr txBox="1">
            <a:spLocks noChangeArrowheads="1"/>
          </p:cNvSpPr>
          <p:nvPr/>
        </p:nvSpPr>
        <p:spPr bwMode="auto">
          <a:xfrm>
            <a:off x="3321844" y="4000501"/>
            <a:ext cx="3536156" cy="10926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осуществляют следующие учреждения района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МБУ ДО«Детский оздоровительно-образовательного спортивного центра» с. Яковлевка;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8" name="Прямоугольник 12"/>
          <p:cNvSpPr>
            <a:spLocks noChangeArrowheads="1"/>
          </p:cNvSpPr>
          <p:nvPr/>
        </p:nvSpPr>
        <p:spPr bwMode="auto">
          <a:xfrm>
            <a:off x="1500188" y="190500"/>
            <a:ext cx="3429000" cy="5530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АЗВИТИЕ ДОШКОЛЬНОГО ОБРАЗОВАНИЯ</a:t>
            </a:r>
            <a:endParaRPr lang="ru-RU" sz="1200">
              <a:solidFill>
                <a:srgbClr val="C00000"/>
              </a:solidFill>
            </a:endParaRPr>
          </a:p>
        </p:txBody>
      </p:sp>
      <p:sp>
        <p:nvSpPr>
          <p:cNvPr id="9229" name="Прямоугольник 14"/>
          <p:cNvSpPr>
            <a:spLocks noChangeArrowheads="1"/>
          </p:cNvSpPr>
          <p:nvPr/>
        </p:nvSpPr>
        <p:spPr bwMode="auto">
          <a:xfrm>
            <a:off x="3321844" y="3333752"/>
            <a:ext cx="342900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ОБРАЗОВАНИЕ ДЕТЕЙ</a:t>
            </a:r>
            <a:endParaRPr lang="ru-RU" sz="1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220" name="Object 13"/>
          <p:cNvGraphicFramePr/>
          <p:nvPr/>
        </p:nvGraphicFramePr>
        <p:xfrm>
          <a:off x="4303395" y="6345238"/>
          <a:ext cx="2609215" cy="2756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" name="Worksheet" r:id="rId6" imgW="1609725" imgH="1752600" progId="Excel.Sheet.8">
                  <p:embed/>
                </p:oleObj>
              </mc:Choice>
              <mc:Fallback>
                <p:oleObj name="Worksheet" r:id="rId6" imgW="1609725" imgH="1752600" progId="Excel.Sheet.8">
                  <p:embed/>
                  <p:pic>
                    <p:nvPicPr>
                      <p:cNvPr id="0" name="Object 1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303395" y="6345238"/>
                        <a:ext cx="2609215" cy="275653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0" name="TextBox 2"/>
          <p:cNvSpPr txBox="1">
            <a:spLocks noChangeArrowheads="1"/>
          </p:cNvSpPr>
          <p:nvPr/>
        </p:nvSpPr>
        <p:spPr bwMode="auto">
          <a:xfrm>
            <a:off x="3429000" y="5093109"/>
            <a:ext cx="1768079" cy="169277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МБ загородное стационарное учреждение отдыха и оздоровления детей «Юность»;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МБУ ДО «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Яковлевская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детская школа искусств».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1" name="TextBox 18"/>
          <p:cNvSpPr txBox="1">
            <a:spLocks noChangeArrowheads="1"/>
          </p:cNvSpPr>
          <p:nvPr/>
        </p:nvSpPr>
        <p:spPr bwMode="auto">
          <a:xfrm>
            <a:off x="6107906" y="5048252"/>
            <a:ext cx="686406" cy="127727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2" name="TextBox 2"/>
          <p:cNvSpPr txBox="1">
            <a:spLocks noChangeArrowheads="1"/>
          </p:cNvSpPr>
          <p:nvPr/>
        </p:nvSpPr>
        <p:spPr bwMode="auto">
          <a:xfrm>
            <a:off x="160735" y="7143767"/>
            <a:ext cx="4554140" cy="1091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МОЛОДЕЖНАЯ ПОЛИТИКА И ОЗДОРОВЛЕНИЕ ДЕТЕЙ</a:t>
            </a:r>
            <a:endParaRPr lang="ru-RU" sz="1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за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2022 год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составило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%. При плане 4 589,0 тыс. рублей  произведены расходы в сумме 4 589,0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тыс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рублей.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" descr="http://edu.vgasu.vrn.ru/sub-faculties/pb/Shared%20Documents/%D0%A4%D0%BE%D1%82%D0%BE%D0%B3%D1%80%D0%B0%D1%84%D0%B8%D0%B8%20%D0%BA%D0%B0%D1%84%D0%B5%D0%B4%D1%80%D1%8B/%D0%AD1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500188" y="7810501"/>
            <a:ext cx="803672" cy="104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4" descr="http://gukovest.ru/old/images/stories/_so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5" y="6286500"/>
            <a:ext cx="1982391" cy="2381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2" descr="http://www.funlib.ru/cimg/2014/101918/44257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" y="3810001"/>
            <a:ext cx="2143125" cy="2571751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107133" y="1619229"/>
            <a:ext cx="2143140" cy="2095515"/>
          </a:xfrm>
          <a:prstGeom prst="rect">
            <a:avLst/>
          </a:prstGeom>
          <a:solidFill>
            <a:srgbClr val="FF9966">
              <a:alpha val="5882"/>
            </a:srgbClr>
          </a:solidFill>
          <a:ln w="19050">
            <a:solidFill>
              <a:schemeClr val="accent5">
                <a:lumMod val="50000"/>
              </a:schemeClr>
            </a:solidFill>
            <a:miter lim="800000"/>
          </a:ln>
        </p:spPr>
        <p:txBody>
          <a:bodyPr lIns="108000" tIns="0" rIns="108000" bIns="0"/>
          <a:lstStyle>
            <a:lvl1pPr defTabSz="91313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313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313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313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313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В рамках подпрограммы «Сохранение и развитие библиотечно-информационного дела в </a:t>
            </a:r>
            <a:r>
              <a:rPr lang="ru-RU" altLang="ru-RU" sz="1300" b="1" dirty="0" err="1" smtClean="0">
                <a:ln>
                  <a:solidFill>
                    <a:schemeClr val="tx1"/>
                  </a:solidFill>
                </a:ln>
              </a:rPr>
              <a:t>Яковлевском</a:t>
            </a: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 районе» на 2019-2025 </a:t>
            </a:r>
            <a:r>
              <a:rPr lang="ru-RU" altLang="ru-RU" sz="1200" b="1" dirty="0" smtClean="0">
                <a:ln>
                  <a:solidFill>
                    <a:schemeClr val="tx1"/>
                  </a:solidFill>
                </a:ln>
              </a:rPr>
              <a:t>годы расходы </a:t>
            </a: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составили 10 222,5 тыс. рублей, при плане –  </a:t>
            </a: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      11 </a:t>
            </a: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694,3 </a:t>
            </a:r>
            <a:r>
              <a:rPr lang="ru-RU" altLang="ru-RU" sz="1200" b="1" dirty="0" smtClean="0">
                <a:ln>
                  <a:solidFill>
                    <a:schemeClr val="tx1"/>
                  </a:solidFill>
                </a:ln>
              </a:rPr>
              <a:t>тыс. рублей, </a:t>
            </a: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исполнение 87,41</a:t>
            </a:r>
            <a:r>
              <a:rPr lang="ru-RU" altLang="ru-RU" sz="1200" b="1" dirty="0" smtClean="0">
                <a:ln>
                  <a:solidFill>
                    <a:schemeClr val="tx1"/>
                  </a:solidFill>
                </a:ln>
              </a:rPr>
              <a:t> %</a:t>
            </a:r>
            <a:r>
              <a:rPr lang="ru-RU" altLang="ru-RU" sz="1200" b="1" dirty="0" smtClean="0"/>
              <a:t>.</a:t>
            </a:r>
            <a:endParaRPr lang="ru-RU" altLang="ru-RU" sz="1200" b="1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5992" y="2095483"/>
            <a:ext cx="2428891" cy="25476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214313" y="1524000"/>
            <a:ext cx="6372225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0182" name="AutoShape 6"/>
          <p:cNvSpPr>
            <a:spLocks noChangeArrowheads="1"/>
          </p:cNvSpPr>
          <p:nvPr/>
        </p:nvSpPr>
        <p:spPr bwMode="auto">
          <a:xfrm>
            <a:off x="2143117" y="2190734"/>
            <a:ext cx="2714644" cy="2476517"/>
          </a:xfrm>
          <a:prstGeom prst="roundRect">
            <a:avLst>
              <a:gd name="adj" fmla="val 16667"/>
            </a:avLst>
          </a:prstGeom>
          <a:noFill/>
          <a:ln w="19050">
            <a:noFill/>
            <a:miter lim="800000"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lIns="0" tIns="0" rIns="0" bIns="0" anchor="b"/>
          <a:lstStyle>
            <a:lvl1pPr defTabSz="91313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313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313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313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313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b="1" dirty="0" smtClean="0">
                <a:ln w="254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25 101,9</a:t>
            </a:r>
            <a:endParaRPr lang="ru-RU" altLang="ru-RU" b="1" dirty="0" smtClean="0">
              <a:ln w="25400"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b="1" dirty="0" smtClean="0">
                <a:ln w="254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руб.</a:t>
            </a:r>
            <a:endParaRPr lang="ru-RU" altLang="ru-RU" b="1" dirty="0">
              <a:ln w="25400"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4718156" y="4276622"/>
            <a:ext cx="1982405" cy="4572032"/>
          </a:xfrm>
          <a:prstGeom prst="rect">
            <a:avLst/>
          </a:prstGeom>
          <a:solidFill>
            <a:schemeClr val="tx1">
              <a:alpha val="3000"/>
            </a:schemeClr>
          </a:solidFill>
          <a:ln w="19050">
            <a:solidFill>
              <a:schemeClr val="accent5">
                <a:lumMod val="50000"/>
              </a:schemeClr>
            </a:solidFill>
            <a:miter lim="800000"/>
          </a:ln>
        </p:spPr>
        <p:txBody>
          <a:bodyPr lIns="108000" tIns="0" rIns="108000" bIns="0"/>
          <a:lstStyle>
            <a:lvl1pPr defTabSz="91313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313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313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313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313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В рамках подпрограммы «Сохранение и развитие культуры в </a:t>
            </a:r>
            <a:r>
              <a:rPr lang="ru-RU" altLang="ru-RU" sz="1300" b="1" dirty="0" err="1" smtClean="0">
                <a:ln>
                  <a:solidFill>
                    <a:schemeClr val="tx1"/>
                  </a:solidFill>
                </a:ln>
              </a:rPr>
              <a:t>Яковлевском</a:t>
            </a: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 муниципальном районе» на 2019-2025 годы расходы составили – 15 967,2 тыс. рублей, от </a:t>
            </a:r>
            <a:r>
              <a:rPr lang="ru-RU" altLang="ru-RU" sz="1200" b="1" dirty="0" smtClean="0">
                <a:ln>
                  <a:solidFill>
                    <a:schemeClr val="tx1"/>
                  </a:solidFill>
                </a:ln>
              </a:rPr>
              <a:t>плана </a:t>
            </a:r>
            <a:r>
              <a:rPr lang="ru-RU" altLang="ru-RU" sz="1200" b="1" dirty="0" smtClean="0">
                <a:ln>
                  <a:solidFill>
                    <a:schemeClr val="tx1"/>
                  </a:solidFill>
                </a:ln>
              </a:rPr>
              <a:t>   17 </a:t>
            </a:r>
            <a:r>
              <a:rPr lang="ru-RU" altLang="ru-RU" sz="1200" b="1" dirty="0" smtClean="0">
                <a:ln>
                  <a:solidFill>
                    <a:schemeClr val="tx1"/>
                  </a:solidFill>
                </a:ln>
              </a:rPr>
              <a:t>117,2 тыс. рублей или  93,28 %.</a:t>
            </a:r>
            <a:endParaRPr lang="ru-RU" altLang="ru-RU" sz="1200" b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97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5781" y="190500"/>
            <a:ext cx="6172200" cy="1227667"/>
          </a:xfrm>
        </p:spPr>
        <p:txBody>
          <a:bodyPr/>
          <a:lstStyle/>
          <a:p>
            <a:pPr defTabSz="913130" eaLnBrk="1" hangingPunct="1"/>
            <a:r>
              <a:rPr lang="ru-RU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r>
              <a:rPr lang="ru-RU" alt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Яковлевского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за  2022 год на культуру</a:t>
            </a:r>
            <a:endParaRPr lang="ru-RU" alt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0" y="6572264"/>
            <a:ext cx="2089562" cy="2286016"/>
          </a:xfrm>
          <a:prstGeom prst="rect">
            <a:avLst/>
          </a:prstGeom>
          <a:solidFill>
            <a:srgbClr val="FF9966">
              <a:alpha val="5882"/>
            </a:srgbClr>
          </a:solidFill>
          <a:ln w="19050">
            <a:solidFill>
              <a:schemeClr val="accent5">
                <a:lumMod val="50000"/>
              </a:schemeClr>
            </a:solidFill>
            <a:miter lim="800000"/>
          </a:ln>
        </p:spPr>
        <p:txBody>
          <a:bodyPr lIns="108000" tIns="0" rIns="108000" bIns="0"/>
          <a:lstStyle>
            <a:lvl1pPr defTabSz="91313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313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313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313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313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200" b="1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По подпрограмме «Пожарная безопасность» в учреждениях культуры запланировано </a:t>
            </a: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175,3 тыс</a:t>
            </a: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. рублей, на отчетную дату исполнение составило </a:t>
            </a:r>
            <a:endParaRPr lang="ru-RU" altLang="ru-RU" sz="1300" b="1" dirty="0" smtClean="0">
              <a:ln>
                <a:solidFill>
                  <a:schemeClr val="tx1"/>
                </a:solidFill>
              </a:ln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175,3 тыс. рублей,</a:t>
            </a:r>
            <a:endParaRPr lang="ru-RU" altLang="ru-RU" sz="1300" b="1" dirty="0" smtClean="0">
              <a:ln>
                <a:solidFill>
                  <a:schemeClr val="tx1"/>
                </a:solidFill>
              </a:ln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 исполнение – 100 %</a:t>
            </a:r>
            <a:r>
              <a:rPr lang="ru-RU" altLang="ru-RU" sz="1300" b="1" dirty="0" smtClean="0"/>
              <a:t>.</a:t>
            </a:r>
            <a:endParaRPr lang="ru-RU" altLang="ru-RU" sz="1300" b="1" dirty="0" smtClean="0"/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2357430" y="4953002"/>
            <a:ext cx="2143140" cy="2952771"/>
          </a:xfrm>
          <a:prstGeom prst="rect">
            <a:avLst/>
          </a:prstGeom>
          <a:solidFill>
            <a:srgbClr val="FF9966">
              <a:alpha val="5882"/>
            </a:srgbClr>
          </a:solidFill>
          <a:ln w="19050">
            <a:solidFill>
              <a:schemeClr val="accent5">
                <a:lumMod val="50000"/>
              </a:schemeClr>
            </a:solidFill>
            <a:miter lim="800000"/>
          </a:ln>
        </p:spPr>
        <p:txBody>
          <a:bodyPr lIns="108000" tIns="0" rIns="108000" bIns="0"/>
          <a:lstStyle>
            <a:lvl1pPr defTabSz="91313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313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313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313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313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В рамках муниципальной программы «Развитие культуры в </a:t>
            </a:r>
            <a:r>
              <a:rPr lang="ru-RU" altLang="ru-RU" sz="1300" b="1" dirty="0" err="1" smtClean="0">
                <a:ln>
                  <a:solidFill>
                    <a:schemeClr val="tx1"/>
                  </a:solidFill>
                </a:ln>
              </a:rPr>
              <a:t>Яковлевском</a:t>
            </a: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 муниципальном районе» на 2019-2025 годы  на обеспечение деятельности МКУ «Управление культуры» </a:t>
            </a:r>
            <a:r>
              <a:rPr lang="ru-RU" altLang="ru-RU" sz="1300" b="1" dirty="0" err="1" smtClean="0">
                <a:ln>
                  <a:solidFill>
                    <a:schemeClr val="tx1"/>
                  </a:solidFill>
                </a:ln>
              </a:rPr>
              <a:t>Яковлевского</a:t>
            </a: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 района было потрачено 28 075,5 тыс. рублей от плана </a:t>
            </a: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    28 </a:t>
            </a: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811,5 тыс. рублей, исполнение 97,45%</a:t>
            </a:r>
            <a:r>
              <a:rPr lang="ru-RU" altLang="ru-RU" sz="1300" b="1" dirty="0" smtClean="0"/>
              <a:t>.</a:t>
            </a:r>
            <a:endParaRPr lang="ru-RU" altLang="ru-RU" sz="1300" b="1" dirty="0" smtClean="0"/>
          </a:p>
        </p:txBody>
      </p:sp>
      <p:pic>
        <p:nvPicPr>
          <p:cNvPr id="29709" name="Picture 15" descr="https://sovminlnr.ru/uploads/posts/2017-10/1507104197_kultyr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61297" y="2000251"/>
            <a:ext cx="1900238" cy="1809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0" descr="http://us.123rf.com/450wm/igorms77/igorms771302/igorms77130200032/17925953-%D0%A1%D1%82%D0%B5%D0%BA%D0%B8-%D0%BC%D0%BE%D0%BD%D0%B5%D1%82-%D0%BD%D0%B0-%D1%84%D0%BE%D0%BD%D0%B5-%D0%B1%D0%B0%D0%BD%D0%BA%D0%BD%D0%BE%D1%8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7156" y="1428751"/>
            <a:ext cx="6582966" cy="7143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81965" y="476250"/>
            <a:ext cx="6172200" cy="786765"/>
          </a:xfrm>
        </p:spPr>
        <p:txBody>
          <a:bodyPr/>
          <a:lstStyle/>
          <a:p>
            <a:pPr eaLnBrk="1" hangingPunct="1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доходной части бюджета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Яковлевского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</a:t>
            </a:r>
            <a:b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2022 год</a:t>
            </a:r>
            <a:endPara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017985" y="1619251"/>
            <a:ext cx="4536281" cy="522816"/>
          </a:xfrm>
          <a:prstGeom prst="rect">
            <a:avLst/>
          </a:prstGeom>
          <a:gradFill rotWithShape="0">
            <a:gsLst>
              <a:gs pos="0">
                <a:srgbClr val="008080"/>
              </a:gs>
              <a:gs pos="50000">
                <a:srgbClr val="A8DAA8"/>
              </a:gs>
              <a:gs pos="100000">
                <a:srgbClr val="C8FFC8"/>
              </a:gs>
            </a:gsLst>
            <a:lin ang="0"/>
          </a:gradFill>
          <a:ln w="9525">
            <a:solidFill>
              <a:srgbClr val="008080"/>
            </a:solidFill>
            <a:miter lim="800000"/>
          </a:ln>
        </p:spPr>
        <p:txBody>
          <a:bodyPr wrap="none" anchor="ctr"/>
          <a:lstStyle/>
          <a:p>
            <a:pPr algn="ctr" defTabSz="913130"/>
            <a:r>
              <a:rPr lang="ru-RU" altLang="ru-RU" b="1" dirty="0">
                <a:solidFill>
                  <a:srgbClr val="004442"/>
                </a:solidFill>
              </a:rPr>
              <a:t>Общий объем – 645 596,3</a:t>
            </a:r>
            <a:r>
              <a:rPr lang="ru-RU" altLang="ru-RU" b="1" dirty="0" smtClean="0">
                <a:solidFill>
                  <a:srgbClr val="004442"/>
                </a:solidFill>
              </a:rPr>
              <a:t> тыс.руб</a:t>
            </a:r>
            <a:r>
              <a:rPr lang="ru-RU" altLang="ru-RU" b="1" dirty="0">
                <a:solidFill>
                  <a:srgbClr val="004442"/>
                </a:solidFill>
              </a:rPr>
              <a:t>.</a:t>
            </a:r>
            <a:endParaRPr lang="ru-RU" altLang="ru-RU" b="1" dirty="0">
              <a:solidFill>
                <a:srgbClr val="004442"/>
              </a:solidFill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160734" y="2476500"/>
            <a:ext cx="2052638" cy="74718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8080"/>
            </a:solidFill>
            <a:miter lim="800000"/>
          </a:ln>
        </p:spPr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4442"/>
                </a:solidFill>
              </a:rPr>
              <a:t>Налоговые доходы</a:t>
            </a:r>
            <a:endParaRPr lang="ru-RU" sz="1400" b="1" dirty="0">
              <a:solidFill>
                <a:srgbClr val="004442"/>
              </a:solidFill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rgbClr val="004442"/>
                </a:solidFill>
              </a:rPr>
              <a:t>316 855,1 </a:t>
            </a:r>
            <a:r>
              <a:rPr lang="ru-RU" sz="1400" b="1" dirty="0">
                <a:solidFill>
                  <a:srgbClr val="004442"/>
                </a:solidFill>
              </a:rPr>
              <a:t>тыс.руб.</a:t>
            </a:r>
            <a:endParaRPr lang="ru-RU" sz="1400" b="1" dirty="0">
              <a:solidFill>
                <a:srgbClr val="004442"/>
              </a:solidFill>
            </a:endParaRPr>
          </a:p>
        </p:txBody>
      </p:sp>
      <p:sp>
        <p:nvSpPr>
          <p:cNvPr id="20499" name="Rectangle 19"/>
          <p:cNvSpPr>
            <a:spLocks noChangeArrowheads="1"/>
          </p:cNvSpPr>
          <p:nvPr/>
        </p:nvSpPr>
        <p:spPr bwMode="auto">
          <a:xfrm>
            <a:off x="2357437" y="2476501"/>
            <a:ext cx="2053829" cy="7239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8080"/>
            </a:solidFill>
            <a:miter lim="800000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ru-RU" sz="1400" b="1" dirty="0">
                <a:solidFill>
                  <a:srgbClr val="004442"/>
                </a:solidFill>
              </a:rPr>
              <a:t>Неналоговые доходы</a:t>
            </a:r>
            <a:endParaRPr lang="ru-RU" sz="1400" b="1" dirty="0">
              <a:solidFill>
                <a:srgbClr val="004442"/>
              </a:solidFill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rgbClr val="004442"/>
                </a:solidFill>
              </a:rPr>
              <a:t>8 508,0 тыс.руб</a:t>
            </a:r>
            <a:r>
              <a:rPr lang="ru-RU" sz="1400" b="1" dirty="0">
                <a:solidFill>
                  <a:srgbClr val="004442"/>
                </a:solidFill>
              </a:rPr>
              <a:t>.</a:t>
            </a:r>
            <a:endParaRPr lang="ru-RU" sz="1400" dirty="0">
              <a:solidFill>
                <a:srgbClr val="004442"/>
              </a:solidFill>
            </a:endParaRPr>
          </a:p>
        </p:txBody>
      </p:sp>
      <p:sp>
        <p:nvSpPr>
          <p:cNvPr id="20500" name="Rectangle 20"/>
          <p:cNvSpPr>
            <a:spLocks noChangeArrowheads="1"/>
          </p:cNvSpPr>
          <p:nvPr/>
        </p:nvSpPr>
        <p:spPr bwMode="auto">
          <a:xfrm>
            <a:off x="4607719" y="2476500"/>
            <a:ext cx="2052638" cy="74718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8080"/>
            </a:solidFill>
            <a:miter lim="800000"/>
          </a:ln>
        </p:spPr>
        <p:txBody>
          <a:bodyPr anchor="ctr"/>
          <a:lstStyle/>
          <a:p>
            <a:pPr algn="ctr">
              <a:defRPr/>
            </a:pPr>
            <a:r>
              <a:rPr lang="ru-RU" sz="1300" b="1" dirty="0">
                <a:solidFill>
                  <a:srgbClr val="004442"/>
                </a:solidFill>
              </a:rPr>
              <a:t>Безвозмездные </a:t>
            </a:r>
            <a:r>
              <a:rPr lang="ru-RU" sz="1300" b="1" dirty="0" smtClean="0">
                <a:solidFill>
                  <a:srgbClr val="004442"/>
                </a:solidFill>
              </a:rPr>
              <a:t>поступления</a:t>
            </a:r>
            <a:endParaRPr lang="ru-RU" sz="1300" b="1" dirty="0">
              <a:solidFill>
                <a:srgbClr val="004442"/>
              </a:solidFill>
            </a:endParaRPr>
          </a:p>
          <a:p>
            <a:pPr algn="ctr">
              <a:defRPr/>
            </a:pPr>
            <a:r>
              <a:rPr lang="ru-RU" sz="1300" b="1" dirty="0" smtClean="0">
                <a:solidFill>
                  <a:srgbClr val="004442"/>
                </a:solidFill>
              </a:rPr>
              <a:t>320 233,2 </a:t>
            </a:r>
            <a:r>
              <a:rPr lang="ru-RU" sz="1300" b="1" dirty="0">
                <a:solidFill>
                  <a:srgbClr val="004442"/>
                </a:solidFill>
              </a:rPr>
              <a:t>тыс.руб.</a:t>
            </a:r>
            <a:endParaRPr lang="ru-RU" sz="1300" b="1" dirty="0">
              <a:solidFill>
                <a:srgbClr val="004442"/>
              </a:solidFill>
            </a:endParaRPr>
          </a:p>
        </p:txBody>
      </p:sp>
      <p:sp>
        <p:nvSpPr>
          <p:cNvPr id="15368" name="Rectangle 21"/>
          <p:cNvSpPr>
            <a:spLocks noChangeArrowheads="1"/>
          </p:cNvSpPr>
          <p:nvPr/>
        </p:nvSpPr>
        <p:spPr bwMode="auto">
          <a:xfrm>
            <a:off x="160734" y="3524251"/>
            <a:ext cx="2052638" cy="762000"/>
          </a:xfrm>
          <a:prstGeom prst="rect">
            <a:avLst/>
          </a:prstGeom>
          <a:solidFill>
            <a:srgbClr val="CCFFCC"/>
          </a:solidFill>
          <a:ln w="9525">
            <a:solidFill>
              <a:srgbClr val="008080"/>
            </a:solidFill>
            <a:miter lim="800000"/>
          </a:ln>
        </p:spPr>
        <p:txBody>
          <a:bodyPr anchor="ctr"/>
          <a:lstStyle/>
          <a:p>
            <a:pPr algn="ctr" defTabSz="913130"/>
            <a:r>
              <a:rPr lang="ru-RU" altLang="ru-RU" sz="1100" b="1" dirty="0">
                <a:solidFill>
                  <a:srgbClr val="003B3A"/>
                </a:solidFill>
              </a:rPr>
              <a:t>Налог на доходы физических лиц –  </a:t>
            </a:r>
            <a:endParaRPr lang="ru-RU" altLang="ru-RU" sz="1100" b="1" dirty="0">
              <a:solidFill>
                <a:srgbClr val="003B3A"/>
              </a:solidFill>
            </a:endParaRPr>
          </a:p>
          <a:p>
            <a:pPr algn="ctr" defTabSz="913130"/>
            <a:r>
              <a:rPr lang="ru-RU" altLang="ru-RU" sz="1100" b="1" dirty="0" smtClean="0">
                <a:solidFill>
                  <a:srgbClr val="003B3A"/>
                </a:solidFill>
              </a:rPr>
              <a:t>286 756,4 тыс</a:t>
            </a:r>
            <a:r>
              <a:rPr lang="ru-RU" altLang="ru-RU" sz="1100" b="1" dirty="0">
                <a:solidFill>
                  <a:srgbClr val="003B3A"/>
                </a:solidFill>
              </a:rPr>
              <a:t>. руб</a:t>
            </a:r>
            <a:r>
              <a:rPr lang="ru-RU" altLang="ru-RU" sz="1200" b="1" dirty="0">
                <a:solidFill>
                  <a:srgbClr val="003B3A"/>
                </a:solidFill>
              </a:rPr>
              <a:t>.</a:t>
            </a:r>
            <a:endParaRPr lang="ru-RU" altLang="ru-RU" sz="1200" b="1" dirty="0">
              <a:solidFill>
                <a:srgbClr val="003B3A"/>
              </a:solidFill>
            </a:endParaRPr>
          </a:p>
        </p:txBody>
      </p:sp>
      <p:sp>
        <p:nvSpPr>
          <p:cNvPr id="15369" name="Rectangle 22"/>
          <p:cNvSpPr>
            <a:spLocks noChangeArrowheads="1"/>
          </p:cNvSpPr>
          <p:nvPr/>
        </p:nvSpPr>
        <p:spPr bwMode="auto">
          <a:xfrm>
            <a:off x="160734" y="5619751"/>
            <a:ext cx="2052638" cy="569383"/>
          </a:xfrm>
          <a:prstGeom prst="rect">
            <a:avLst/>
          </a:prstGeom>
          <a:solidFill>
            <a:srgbClr val="CCFFCC"/>
          </a:solidFill>
          <a:ln w="9525">
            <a:solidFill>
              <a:srgbClr val="008080"/>
            </a:solidFill>
            <a:miter lim="800000"/>
          </a:ln>
        </p:spPr>
        <p:txBody>
          <a:bodyPr anchor="ctr"/>
          <a:lstStyle/>
          <a:p>
            <a:pPr algn="ctr" defTabSz="913130"/>
            <a:r>
              <a:rPr lang="ru-RU" altLang="ru-RU" sz="1100" b="1" dirty="0">
                <a:solidFill>
                  <a:srgbClr val="003B3A"/>
                </a:solidFill>
              </a:rPr>
              <a:t>Налоги на совокупный доход –        12 957,0</a:t>
            </a:r>
            <a:r>
              <a:rPr lang="ru-RU" altLang="ru-RU" sz="1100" b="1" dirty="0" smtClean="0">
                <a:solidFill>
                  <a:srgbClr val="003B3A"/>
                </a:solidFill>
              </a:rPr>
              <a:t> </a:t>
            </a:r>
            <a:r>
              <a:rPr lang="ru-RU" altLang="ru-RU" sz="1100" b="1" dirty="0">
                <a:solidFill>
                  <a:srgbClr val="003B3A"/>
                </a:solidFill>
              </a:rPr>
              <a:t>тыс. руб.</a:t>
            </a:r>
            <a:endParaRPr lang="ru-RU" altLang="ru-RU" sz="1100" b="1" dirty="0">
              <a:solidFill>
                <a:srgbClr val="003B3A"/>
              </a:solidFill>
            </a:endParaRPr>
          </a:p>
        </p:txBody>
      </p:sp>
      <p:sp>
        <p:nvSpPr>
          <p:cNvPr id="15370" name="Rectangle 23"/>
          <p:cNvSpPr>
            <a:spLocks noChangeArrowheads="1"/>
          </p:cNvSpPr>
          <p:nvPr/>
        </p:nvSpPr>
        <p:spPr bwMode="auto">
          <a:xfrm>
            <a:off x="160734" y="6381751"/>
            <a:ext cx="2052638" cy="762000"/>
          </a:xfrm>
          <a:prstGeom prst="rect">
            <a:avLst/>
          </a:prstGeom>
          <a:solidFill>
            <a:srgbClr val="CCFFCC"/>
          </a:solidFill>
          <a:ln w="9525">
            <a:solidFill>
              <a:srgbClr val="008080"/>
            </a:solidFill>
            <a:miter lim="800000"/>
          </a:ln>
        </p:spPr>
        <p:txBody>
          <a:bodyPr anchor="ctr"/>
          <a:lstStyle/>
          <a:p>
            <a:pPr algn="ctr" defTabSz="913130"/>
            <a:r>
              <a:rPr lang="ru-RU" altLang="ru-RU" sz="1100" b="1" dirty="0">
                <a:solidFill>
                  <a:srgbClr val="003B3A"/>
                </a:solidFill>
              </a:rPr>
              <a:t>Государственная пошлина – 2 156,4</a:t>
            </a:r>
            <a:r>
              <a:rPr lang="ru-RU" altLang="ru-RU" sz="1100" b="1" dirty="0" smtClean="0">
                <a:solidFill>
                  <a:srgbClr val="003B3A"/>
                </a:solidFill>
              </a:rPr>
              <a:t> </a:t>
            </a:r>
            <a:r>
              <a:rPr lang="ru-RU" altLang="ru-RU" sz="1100" b="1" dirty="0">
                <a:solidFill>
                  <a:srgbClr val="003B3A"/>
                </a:solidFill>
              </a:rPr>
              <a:t>тыс. руб.</a:t>
            </a:r>
            <a:endParaRPr lang="ru-RU" altLang="ru-RU" sz="1100" b="1" dirty="0">
              <a:solidFill>
                <a:srgbClr val="003B3A"/>
              </a:solidFill>
            </a:endParaRPr>
          </a:p>
        </p:txBody>
      </p:sp>
      <p:sp>
        <p:nvSpPr>
          <p:cNvPr id="15371" name="Rectangle 24"/>
          <p:cNvSpPr>
            <a:spLocks noChangeArrowheads="1"/>
          </p:cNvSpPr>
          <p:nvPr/>
        </p:nvSpPr>
        <p:spPr bwMode="auto">
          <a:xfrm>
            <a:off x="2411016" y="5619751"/>
            <a:ext cx="2052638" cy="793749"/>
          </a:xfrm>
          <a:prstGeom prst="rect">
            <a:avLst/>
          </a:prstGeom>
          <a:solidFill>
            <a:srgbClr val="99CCFF"/>
          </a:solidFill>
          <a:ln w="9525">
            <a:solidFill>
              <a:srgbClr val="008080"/>
            </a:solidFill>
            <a:miter lim="800000"/>
          </a:ln>
        </p:spPr>
        <p:txBody>
          <a:bodyPr anchor="ctr"/>
          <a:lstStyle/>
          <a:p>
            <a:pPr algn="ctr" defTabSz="913130"/>
            <a:r>
              <a:rPr lang="ru-RU" altLang="ru-RU" sz="1100" b="1" dirty="0">
                <a:solidFill>
                  <a:srgbClr val="004442"/>
                </a:solidFill>
              </a:rPr>
              <a:t>Доходы от оказания платных услуг (работ) и компенсации затрат государства </a:t>
            </a:r>
            <a:r>
              <a:rPr lang="ru-RU" altLang="ru-RU" sz="1100" b="1" dirty="0" smtClean="0">
                <a:solidFill>
                  <a:srgbClr val="004442"/>
                </a:solidFill>
              </a:rPr>
              <a:t>– 15,0 тыс</a:t>
            </a:r>
            <a:r>
              <a:rPr lang="ru-RU" altLang="ru-RU" sz="1100" b="1" dirty="0">
                <a:solidFill>
                  <a:srgbClr val="004442"/>
                </a:solidFill>
              </a:rPr>
              <a:t>. руб.</a:t>
            </a:r>
            <a:endParaRPr lang="ru-RU" altLang="ru-RU" sz="1100" b="1" dirty="0">
              <a:solidFill>
                <a:srgbClr val="004442"/>
              </a:solidFill>
            </a:endParaRPr>
          </a:p>
        </p:txBody>
      </p:sp>
      <p:sp>
        <p:nvSpPr>
          <p:cNvPr id="15372" name="Rectangle 25"/>
          <p:cNvSpPr>
            <a:spLocks noChangeArrowheads="1"/>
          </p:cNvSpPr>
          <p:nvPr/>
        </p:nvSpPr>
        <p:spPr bwMode="auto">
          <a:xfrm>
            <a:off x="2411016" y="4762500"/>
            <a:ext cx="2052638" cy="762000"/>
          </a:xfrm>
          <a:prstGeom prst="rect">
            <a:avLst/>
          </a:prstGeom>
          <a:solidFill>
            <a:srgbClr val="99CCFF"/>
          </a:solidFill>
          <a:ln w="9525">
            <a:solidFill>
              <a:srgbClr val="008080"/>
            </a:solidFill>
            <a:miter lim="800000"/>
          </a:ln>
        </p:spPr>
        <p:txBody>
          <a:bodyPr anchor="ctr"/>
          <a:lstStyle/>
          <a:p>
            <a:pPr algn="ctr" defTabSz="913130"/>
            <a:r>
              <a:rPr lang="ru-RU" altLang="ru-RU" sz="1100" b="1" dirty="0">
                <a:solidFill>
                  <a:srgbClr val="004442"/>
                </a:solidFill>
              </a:rPr>
              <a:t>Платежи при пользовании природными ресурсами – </a:t>
            </a:r>
            <a:r>
              <a:rPr lang="ru-RU" altLang="ru-RU" sz="1100" b="1" dirty="0" smtClean="0">
                <a:solidFill>
                  <a:srgbClr val="004442"/>
                </a:solidFill>
              </a:rPr>
              <a:t>1 727,17 </a:t>
            </a:r>
            <a:r>
              <a:rPr lang="ru-RU" altLang="ru-RU" sz="1100" b="1" dirty="0">
                <a:solidFill>
                  <a:srgbClr val="004442"/>
                </a:solidFill>
              </a:rPr>
              <a:t>тыс. руб.</a:t>
            </a:r>
            <a:endParaRPr lang="ru-RU" altLang="ru-RU" sz="1100" b="1" dirty="0">
              <a:solidFill>
                <a:srgbClr val="004442"/>
              </a:solidFill>
            </a:endParaRPr>
          </a:p>
        </p:txBody>
      </p:sp>
      <p:sp>
        <p:nvSpPr>
          <p:cNvPr id="15373" name="Rectangle 27"/>
          <p:cNvSpPr>
            <a:spLocks noChangeArrowheads="1"/>
          </p:cNvSpPr>
          <p:nvPr/>
        </p:nvSpPr>
        <p:spPr bwMode="auto">
          <a:xfrm>
            <a:off x="2411016" y="6572251"/>
            <a:ext cx="2052638" cy="687916"/>
          </a:xfrm>
          <a:prstGeom prst="rect">
            <a:avLst/>
          </a:prstGeom>
          <a:solidFill>
            <a:srgbClr val="99CCFF"/>
          </a:solidFill>
          <a:ln w="9525">
            <a:solidFill>
              <a:srgbClr val="008080"/>
            </a:solidFill>
            <a:miter lim="800000"/>
          </a:ln>
        </p:spPr>
        <p:txBody>
          <a:bodyPr anchor="ctr"/>
          <a:lstStyle/>
          <a:p>
            <a:pPr algn="ctr" defTabSz="913130"/>
            <a:r>
              <a:rPr lang="ru-RU" altLang="ru-RU" sz="1100" b="1" dirty="0">
                <a:solidFill>
                  <a:srgbClr val="004442"/>
                </a:solidFill>
              </a:rPr>
              <a:t>Доходы от продажи материальных и нематериальных активов – 468,9</a:t>
            </a:r>
            <a:r>
              <a:rPr lang="ru-RU" altLang="ru-RU" sz="1100" b="1" dirty="0" smtClean="0">
                <a:solidFill>
                  <a:srgbClr val="004442"/>
                </a:solidFill>
              </a:rPr>
              <a:t> </a:t>
            </a:r>
            <a:r>
              <a:rPr lang="ru-RU" altLang="ru-RU" sz="1100" b="1" dirty="0">
                <a:solidFill>
                  <a:srgbClr val="004442"/>
                </a:solidFill>
              </a:rPr>
              <a:t>тыс. руб.</a:t>
            </a:r>
            <a:endParaRPr lang="ru-RU" altLang="ru-RU" sz="1100" b="1" dirty="0">
              <a:solidFill>
                <a:srgbClr val="004442"/>
              </a:solidFill>
            </a:endParaRPr>
          </a:p>
        </p:txBody>
      </p:sp>
      <p:sp>
        <p:nvSpPr>
          <p:cNvPr id="15374" name="Rectangle 30"/>
          <p:cNvSpPr>
            <a:spLocks noChangeArrowheads="1"/>
          </p:cNvSpPr>
          <p:nvPr/>
        </p:nvSpPr>
        <p:spPr bwMode="auto">
          <a:xfrm>
            <a:off x="4661298" y="4953000"/>
            <a:ext cx="2053828" cy="857251"/>
          </a:xfrm>
          <a:prstGeom prst="rect">
            <a:avLst/>
          </a:prstGeom>
          <a:solidFill>
            <a:srgbClr val="9999FF"/>
          </a:solidFill>
          <a:ln w="9525">
            <a:solidFill>
              <a:srgbClr val="008080"/>
            </a:solidFill>
            <a:miter lim="800000"/>
          </a:ln>
        </p:spPr>
        <p:txBody>
          <a:bodyPr anchor="ctr"/>
          <a:lstStyle/>
          <a:p>
            <a:pPr algn="ctr" defTabSz="913130"/>
            <a:r>
              <a:rPr lang="ru-RU" altLang="ru-RU" sz="1400" b="1" dirty="0">
                <a:solidFill>
                  <a:srgbClr val="004442"/>
                </a:solidFill>
              </a:rPr>
              <a:t>Субвенции –  </a:t>
            </a:r>
            <a:r>
              <a:rPr lang="ru-RU" altLang="ru-RU" sz="1400" b="1" dirty="0" smtClean="0">
                <a:solidFill>
                  <a:srgbClr val="004442"/>
                </a:solidFill>
              </a:rPr>
              <a:t>        258 069,6 </a:t>
            </a:r>
            <a:r>
              <a:rPr lang="ru-RU" altLang="ru-RU" sz="1400" b="1" dirty="0">
                <a:solidFill>
                  <a:srgbClr val="004442"/>
                </a:solidFill>
              </a:rPr>
              <a:t>тыс. руб.</a:t>
            </a:r>
            <a:endParaRPr lang="ru-RU" altLang="ru-RU" sz="1400" b="1" dirty="0">
              <a:solidFill>
                <a:srgbClr val="004442"/>
              </a:solidFill>
            </a:endParaRPr>
          </a:p>
        </p:txBody>
      </p:sp>
      <p:sp>
        <p:nvSpPr>
          <p:cNvPr id="15375" name="Rectangle 31"/>
          <p:cNvSpPr>
            <a:spLocks noChangeArrowheads="1"/>
          </p:cNvSpPr>
          <p:nvPr/>
        </p:nvSpPr>
        <p:spPr bwMode="auto">
          <a:xfrm>
            <a:off x="4661297" y="3524251"/>
            <a:ext cx="2052638" cy="476249"/>
          </a:xfrm>
          <a:prstGeom prst="rect">
            <a:avLst/>
          </a:prstGeom>
          <a:solidFill>
            <a:srgbClr val="9999FF"/>
          </a:solidFill>
          <a:ln w="9525">
            <a:solidFill>
              <a:srgbClr val="008080"/>
            </a:solidFill>
            <a:miter lim="800000"/>
          </a:ln>
        </p:spPr>
        <p:txBody>
          <a:bodyPr anchor="ctr"/>
          <a:lstStyle/>
          <a:p>
            <a:pPr algn="ctr" defTabSz="913130"/>
            <a:r>
              <a:rPr lang="ru-RU" altLang="ru-RU" sz="1400" b="1" dirty="0">
                <a:solidFill>
                  <a:srgbClr val="004442"/>
                </a:solidFill>
              </a:rPr>
              <a:t>Дотации – 14 831,7</a:t>
            </a:r>
            <a:r>
              <a:rPr lang="ru-RU" altLang="ru-RU" sz="1400" b="1" dirty="0" smtClean="0">
                <a:solidFill>
                  <a:srgbClr val="004442"/>
                </a:solidFill>
              </a:rPr>
              <a:t> тыс</a:t>
            </a:r>
            <a:r>
              <a:rPr lang="ru-RU" altLang="ru-RU" sz="1400" b="1" dirty="0">
                <a:solidFill>
                  <a:srgbClr val="004442"/>
                </a:solidFill>
              </a:rPr>
              <a:t>. руб.</a:t>
            </a:r>
            <a:endParaRPr lang="ru-RU" altLang="ru-RU" sz="1400" b="1" dirty="0">
              <a:solidFill>
                <a:srgbClr val="004442"/>
              </a:solidFill>
            </a:endParaRPr>
          </a:p>
        </p:txBody>
      </p:sp>
      <p:sp>
        <p:nvSpPr>
          <p:cNvPr id="15376" name="Line 32"/>
          <p:cNvSpPr>
            <a:spLocks noChangeShapeType="1"/>
          </p:cNvSpPr>
          <p:nvPr/>
        </p:nvSpPr>
        <p:spPr bwMode="auto">
          <a:xfrm>
            <a:off x="1553766" y="2190751"/>
            <a:ext cx="0" cy="28786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15377" name="Line 33"/>
          <p:cNvSpPr>
            <a:spLocks noChangeShapeType="1"/>
          </p:cNvSpPr>
          <p:nvPr/>
        </p:nvSpPr>
        <p:spPr bwMode="auto">
          <a:xfrm>
            <a:off x="3429000" y="2190751"/>
            <a:ext cx="0" cy="28786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15378" name="Line 34"/>
          <p:cNvSpPr>
            <a:spLocks noChangeShapeType="1"/>
          </p:cNvSpPr>
          <p:nvPr/>
        </p:nvSpPr>
        <p:spPr bwMode="auto">
          <a:xfrm>
            <a:off x="5250656" y="2190751"/>
            <a:ext cx="0" cy="28786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15379" name="Line 35"/>
          <p:cNvSpPr>
            <a:spLocks noChangeShapeType="1"/>
          </p:cNvSpPr>
          <p:nvPr/>
        </p:nvSpPr>
        <p:spPr bwMode="auto">
          <a:xfrm>
            <a:off x="1232297" y="3238500"/>
            <a:ext cx="0" cy="28786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15380" name="Line 36"/>
          <p:cNvSpPr>
            <a:spLocks noChangeShapeType="1"/>
          </p:cNvSpPr>
          <p:nvPr/>
        </p:nvSpPr>
        <p:spPr bwMode="auto">
          <a:xfrm>
            <a:off x="3429000" y="3238500"/>
            <a:ext cx="0" cy="28786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15381" name="Line 37"/>
          <p:cNvSpPr>
            <a:spLocks noChangeShapeType="1"/>
          </p:cNvSpPr>
          <p:nvPr/>
        </p:nvSpPr>
        <p:spPr bwMode="auto">
          <a:xfrm>
            <a:off x="5572125" y="3238500"/>
            <a:ext cx="0" cy="28786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15382" name="Rectangle 23"/>
          <p:cNvSpPr>
            <a:spLocks noChangeArrowheads="1"/>
          </p:cNvSpPr>
          <p:nvPr/>
        </p:nvSpPr>
        <p:spPr bwMode="auto">
          <a:xfrm>
            <a:off x="160734" y="4476751"/>
            <a:ext cx="2052638" cy="952500"/>
          </a:xfrm>
          <a:prstGeom prst="rect">
            <a:avLst/>
          </a:prstGeom>
          <a:solidFill>
            <a:srgbClr val="CCFFCC"/>
          </a:solidFill>
          <a:ln w="9525">
            <a:solidFill>
              <a:srgbClr val="008080"/>
            </a:solidFill>
            <a:miter lim="800000"/>
          </a:ln>
        </p:spPr>
        <p:txBody>
          <a:bodyPr anchor="ctr"/>
          <a:lstStyle/>
          <a:p>
            <a:pPr algn="ctr" defTabSz="913130"/>
            <a:r>
              <a:rPr lang="ru-RU" altLang="ru-RU" sz="1100" b="1" dirty="0">
                <a:solidFill>
                  <a:srgbClr val="003B3A"/>
                </a:solidFill>
              </a:rPr>
              <a:t>Налоги на товары (работы, услуги), реализуемые на территории РФ –    </a:t>
            </a:r>
            <a:r>
              <a:rPr lang="ru-RU" altLang="ru-RU" sz="1100" b="1" dirty="0" smtClean="0">
                <a:solidFill>
                  <a:srgbClr val="003B3A"/>
                </a:solidFill>
              </a:rPr>
              <a:t>          14 985,2 тыс</a:t>
            </a:r>
            <a:r>
              <a:rPr lang="ru-RU" altLang="ru-RU" sz="1100" b="1" dirty="0">
                <a:solidFill>
                  <a:srgbClr val="003B3A"/>
                </a:solidFill>
              </a:rPr>
              <a:t>. руб.</a:t>
            </a:r>
            <a:endParaRPr lang="ru-RU" altLang="ru-RU" sz="1100" b="1" dirty="0">
              <a:solidFill>
                <a:srgbClr val="003B3A"/>
              </a:solidFill>
            </a:endParaRPr>
          </a:p>
        </p:txBody>
      </p:sp>
      <p:sp>
        <p:nvSpPr>
          <p:cNvPr id="15383" name="Rectangle 27"/>
          <p:cNvSpPr>
            <a:spLocks noChangeArrowheads="1"/>
          </p:cNvSpPr>
          <p:nvPr/>
        </p:nvSpPr>
        <p:spPr bwMode="auto">
          <a:xfrm>
            <a:off x="2411016" y="3524251"/>
            <a:ext cx="2052638" cy="1047749"/>
          </a:xfrm>
          <a:prstGeom prst="rect">
            <a:avLst/>
          </a:prstGeom>
          <a:solidFill>
            <a:srgbClr val="99CCFF"/>
          </a:solidFill>
          <a:ln w="9525">
            <a:solidFill>
              <a:srgbClr val="008080"/>
            </a:solidFill>
            <a:miter lim="800000"/>
          </a:ln>
        </p:spPr>
        <p:txBody>
          <a:bodyPr anchor="ctr"/>
          <a:lstStyle/>
          <a:p>
            <a:pPr algn="ctr" defTabSz="913130"/>
            <a:r>
              <a:rPr lang="ru-RU" altLang="ru-RU" sz="1100" b="1" dirty="0">
                <a:solidFill>
                  <a:srgbClr val="004442"/>
                </a:solidFill>
              </a:rPr>
              <a:t>Доходы от использования имущества, находящегося в государственной и муниципальной собственности –  </a:t>
            </a:r>
            <a:r>
              <a:rPr lang="ru-RU" altLang="ru-RU" sz="1100" b="1" dirty="0" smtClean="0">
                <a:solidFill>
                  <a:srgbClr val="004442"/>
                </a:solidFill>
              </a:rPr>
              <a:t>5 890,6 </a:t>
            </a:r>
            <a:r>
              <a:rPr lang="ru-RU" altLang="ru-RU" sz="1100" b="1" dirty="0">
                <a:solidFill>
                  <a:srgbClr val="004442"/>
                </a:solidFill>
              </a:rPr>
              <a:t>тыс. руб.</a:t>
            </a:r>
            <a:endParaRPr lang="ru-RU" altLang="ru-RU" sz="1100" b="1" dirty="0">
              <a:solidFill>
                <a:srgbClr val="004442"/>
              </a:solidFill>
            </a:endParaRPr>
          </a:p>
        </p:txBody>
      </p:sp>
      <p:sp>
        <p:nvSpPr>
          <p:cNvPr id="15384" name="Rectangle 26"/>
          <p:cNvSpPr>
            <a:spLocks noChangeArrowheads="1"/>
          </p:cNvSpPr>
          <p:nvPr/>
        </p:nvSpPr>
        <p:spPr bwMode="auto">
          <a:xfrm>
            <a:off x="2411016" y="7429501"/>
            <a:ext cx="2052638" cy="673100"/>
          </a:xfrm>
          <a:prstGeom prst="rect">
            <a:avLst/>
          </a:prstGeom>
          <a:solidFill>
            <a:srgbClr val="99CCFF"/>
          </a:solidFill>
          <a:ln w="9525">
            <a:solidFill>
              <a:srgbClr val="008080"/>
            </a:solidFill>
            <a:miter lim="800000"/>
          </a:ln>
        </p:spPr>
        <p:txBody>
          <a:bodyPr anchor="ctr"/>
          <a:lstStyle/>
          <a:p>
            <a:pPr algn="ctr" defTabSz="913130"/>
            <a:r>
              <a:rPr lang="ru-RU" altLang="ru-RU" sz="1200" b="1" dirty="0">
                <a:solidFill>
                  <a:srgbClr val="004442"/>
                </a:solidFill>
              </a:rPr>
              <a:t>Штрафы, санкции, возмещение ущерба–  397,9</a:t>
            </a:r>
            <a:r>
              <a:rPr lang="ru-RU" altLang="ru-RU" sz="1200" b="1" dirty="0" smtClean="0">
                <a:solidFill>
                  <a:srgbClr val="004442"/>
                </a:solidFill>
              </a:rPr>
              <a:t> тыс</a:t>
            </a:r>
            <a:r>
              <a:rPr lang="ru-RU" altLang="ru-RU" sz="1200" b="1" dirty="0">
                <a:solidFill>
                  <a:srgbClr val="004442"/>
                </a:solidFill>
              </a:rPr>
              <a:t>. руб.</a:t>
            </a:r>
            <a:endParaRPr lang="ru-RU" altLang="ru-RU" sz="1200" b="1" dirty="0">
              <a:solidFill>
                <a:srgbClr val="004442"/>
              </a:solidFill>
            </a:endParaRPr>
          </a:p>
        </p:txBody>
      </p:sp>
      <p:sp>
        <p:nvSpPr>
          <p:cNvPr id="26" name="Line 4"/>
          <p:cNvSpPr>
            <a:spLocks noChangeShapeType="1"/>
          </p:cNvSpPr>
          <p:nvPr/>
        </p:nvSpPr>
        <p:spPr bwMode="auto">
          <a:xfrm>
            <a:off x="321469" y="1524000"/>
            <a:ext cx="6372225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5386" name="Picture 32" descr="https://s.pfst.net/2013.03/23305008806a431ddfd957542236644c989a80c6ea9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" y="7334251"/>
            <a:ext cx="1290638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87" name="Rectangle 31"/>
          <p:cNvSpPr>
            <a:spLocks noChangeArrowheads="1"/>
          </p:cNvSpPr>
          <p:nvPr/>
        </p:nvSpPr>
        <p:spPr bwMode="auto">
          <a:xfrm>
            <a:off x="4661297" y="4191001"/>
            <a:ext cx="2052638" cy="666751"/>
          </a:xfrm>
          <a:prstGeom prst="rect">
            <a:avLst/>
          </a:prstGeom>
          <a:solidFill>
            <a:srgbClr val="9999FF"/>
          </a:solidFill>
          <a:ln w="9525">
            <a:solidFill>
              <a:srgbClr val="008080"/>
            </a:solidFill>
            <a:miter lim="800000"/>
          </a:ln>
        </p:spPr>
        <p:txBody>
          <a:bodyPr anchor="ctr"/>
          <a:lstStyle/>
          <a:p>
            <a:pPr algn="ctr" defTabSz="913130"/>
            <a:r>
              <a:rPr lang="ru-RU" altLang="ru-RU" sz="1400" b="1" dirty="0">
                <a:solidFill>
                  <a:srgbClr val="004442"/>
                </a:solidFill>
              </a:rPr>
              <a:t>Субсидии – 35 736,7</a:t>
            </a:r>
            <a:r>
              <a:rPr lang="ru-RU" altLang="ru-RU" sz="1400" b="1" dirty="0" smtClean="0">
                <a:solidFill>
                  <a:srgbClr val="004442"/>
                </a:solidFill>
              </a:rPr>
              <a:t> тыс</a:t>
            </a:r>
            <a:r>
              <a:rPr lang="ru-RU" altLang="ru-RU" sz="1400" b="1" dirty="0">
                <a:solidFill>
                  <a:srgbClr val="004442"/>
                </a:solidFill>
              </a:rPr>
              <a:t>. руб.</a:t>
            </a:r>
            <a:endParaRPr lang="ru-RU" altLang="ru-RU" sz="1400" b="1" dirty="0">
              <a:solidFill>
                <a:srgbClr val="004442"/>
              </a:solidFill>
            </a:endParaRPr>
          </a:p>
        </p:txBody>
      </p:sp>
      <p:sp>
        <p:nvSpPr>
          <p:cNvPr id="15388" name="Rectangle 31"/>
          <p:cNvSpPr>
            <a:spLocks noChangeArrowheads="1"/>
          </p:cNvSpPr>
          <p:nvPr/>
        </p:nvSpPr>
        <p:spPr bwMode="auto">
          <a:xfrm>
            <a:off x="4607719" y="5905501"/>
            <a:ext cx="2106216" cy="857250"/>
          </a:xfrm>
          <a:prstGeom prst="rect">
            <a:avLst/>
          </a:prstGeom>
          <a:solidFill>
            <a:srgbClr val="9999FF"/>
          </a:solidFill>
          <a:ln w="9525">
            <a:solidFill>
              <a:srgbClr val="008080"/>
            </a:solidFill>
            <a:miter lim="800000"/>
          </a:ln>
        </p:spPr>
        <p:txBody>
          <a:bodyPr anchor="ctr"/>
          <a:lstStyle/>
          <a:p>
            <a:pPr algn="ctr" defTabSz="913130"/>
            <a:r>
              <a:rPr lang="ru-RU" altLang="ru-RU" sz="1400" b="1" dirty="0">
                <a:solidFill>
                  <a:srgbClr val="004442"/>
                </a:solidFill>
              </a:rPr>
              <a:t>Иные </a:t>
            </a:r>
            <a:r>
              <a:rPr lang="ru-RU" altLang="ru-RU" sz="1400" b="1" dirty="0" smtClean="0">
                <a:solidFill>
                  <a:srgbClr val="004442"/>
                </a:solidFill>
              </a:rPr>
              <a:t>межбюджетные трансферты </a:t>
            </a:r>
            <a:r>
              <a:rPr lang="ru-RU" altLang="ru-RU" sz="1400" b="1" dirty="0">
                <a:solidFill>
                  <a:srgbClr val="004442"/>
                </a:solidFill>
              </a:rPr>
              <a:t>– </a:t>
            </a:r>
            <a:r>
              <a:rPr lang="ru-RU" altLang="ru-RU" sz="1400" b="1" dirty="0" smtClean="0">
                <a:solidFill>
                  <a:srgbClr val="004442"/>
                </a:solidFill>
              </a:rPr>
              <a:t>         11 595,2 тыс</a:t>
            </a:r>
            <a:r>
              <a:rPr lang="ru-RU" altLang="ru-RU" sz="1400" b="1" dirty="0">
                <a:solidFill>
                  <a:srgbClr val="004442"/>
                </a:solidFill>
              </a:rPr>
              <a:t>. руб.</a:t>
            </a:r>
            <a:endParaRPr lang="ru-RU" altLang="ru-RU" sz="1400" b="1" dirty="0">
              <a:solidFill>
                <a:srgbClr val="004442"/>
              </a:solidFill>
            </a:endParaRPr>
          </a:p>
        </p:txBody>
      </p:sp>
      <p:sp>
        <p:nvSpPr>
          <p:cNvPr id="15389" name="Rectangle 26"/>
          <p:cNvSpPr>
            <a:spLocks noChangeArrowheads="1"/>
          </p:cNvSpPr>
          <p:nvPr/>
        </p:nvSpPr>
        <p:spPr bwMode="auto">
          <a:xfrm>
            <a:off x="2411016" y="8286751"/>
            <a:ext cx="2052638" cy="673100"/>
          </a:xfrm>
          <a:prstGeom prst="rect">
            <a:avLst/>
          </a:prstGeom>
          <a:solidFill>
            <a:srgbClr val="99CCFF"/>
          </a:solidFill>
          <a:ln w="9525">
            <a:solidFill>
              <a:srgbClr val="008080"/>
            </a:solidFill>
            <a:miter lim="800000"/>
          </a:ln>
        </p:spPr>
        <p:txBody>
          <a:bodyPr anchor="ctr"/>
          <a:lstStyle/>
          <a:p>
            <a:pPr algn="ctr" defTabSz="913130"/>
            <a:r>
              <a:rPr lang="ru-RU" altLang="ru-RU" sz="1200" b="1" dirty="0">
                <a:solidFill>
                  <a:srgbClr val="004442"/>
                </a:solidFill>
              </a:rPr>
              <a:t>Невыясненные поступления –  </a:t>
            </a:r>
            <a:endParaRPr lang="ru-RU" altLang="ru-RU" sz="1200" b="1" dirty="0">
              <a:solidFill>
                <a:srgbClr val="004442"/>
              </a:solidFill>
            </a:endParaRPr>
          </a:p>
          <a:p>
            <a:pPr algn="ctr" defTabSz="913130"/>
            <a:r>
              <a:rPr lang="ru-RU" altLang="ru-RU" sz="1200" b="1" dirty="0" smtClean="0">
                <a:solidFill>
                  <a:srgbClr val="004442"/>
                </a:solidFill>
              </a:rPr>
              <a:t>8,5 </a:t>
            </a:r>
            <a:r>
              <a:rPr lang="ru-RU" altLang="ru-RU" sz="1200" b="1" dirty="0">
                <a:solidFill>
                  <a:srgbClr val="004442"/>
                </a:solidFill>
              </a:rPr>
              <a:t>тыс. руб.</a:t>
            </a:r>
            <a:endParaRPr lang="ru-RU" altLang="ru-RU" sz="1200" b="1" dirty="0">
              <a:solidFill>
                <a:srgbClr val="004442"/>
              </a:solidFill>
            </a:endParaRPr>
          </a:p>
        </p:txBody>
      </p:sp>
      <p:pic>
        <p:nvPicPr>
          <p:cNvPr id="15390" name="Picture 6" descr="http://infoption.ru/images/155118c7d0586e4979b22d2fdd0132f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2031" y="6858001"/>
            <a:ext cx="1862138" cy="180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10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786322" y="1905000"/>
            <a:ext cx="1782357" cy="186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Рисунок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14" y="2000251"/>
            <a:ext cx="214314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30" y="2857489"/>
            <a:ext cx="2071702" cy="18878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07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6232" y="681567"/>
            <a:ext cx="6531769" cy="620184"/>
          </a:xfrm>
        </p:spPr>
        <p:txBody>
          <a:bodyPr/>
          <a:lstStyle/>
          <a:p>
            <a:pPr defTabSz="913130" eaLnBrk="1" hangingPunct="1"/>
            <a:r>
              <a:rPr lang="ru-RU" sz="20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Расходы бюджета </a:t>
            </a:r>
            <a:r>
              <a:rPr lang="ru-RU" sz="2000" b="1" dirty="0" err="1" smtClean="0">
                <a:solidFill>
                  <a:srgbClr val="C00000"/>
                </a:solidFill>
                <a:latin typeface="Bookman Old Style" panose="02050604050505020204" pitchFamily="18" charset="0"/>
              </a:rPr>
              <a:t>Яковлевского</a:t>
            </a:r>
            <a:r>
              <a:rPr lang="ru-RU" sz="20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муниципального района за 2022 год  </a:t>
            </a:r>
            <a:br>
              <a:rPr lang="ru-RU" sz="20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на социальную политику</a:t>
            </a:r>
            <a:endParaRPr lang="ru-RU" sz="2000" b="1" dirty="0" smtClean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107156" y="1809751"/>
            <a:ext cx="6372225" cy="0"/>
          </a:xfrm>
          <a:prstGeom prst="line">
            <a:avLst/>
          </a:prstGeom>
          <a:noFill/>
          <a:ln w="47625" cmpd="dbl">
            <a:solidFill>
              <a:schemeClr val="accent5">
                <a:lumMod val="25000"/>
              </a:schemeClr>
            </a:solidFill>
            <a:rou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4393406" y="3238501"/>
            <a:ext cx="520304" cy="647700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10800000">
            <a:off x="1982391" y="3238500"/>
            <a:ext cx="466725" cy="626533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29" name="TextBox 9"/>
          <p:cNvSpPr txBox="1">
            <a:spLocks noChangeArrowheads="1"/>
          </p:cNvSpPr>
          <p:nvPr/>
        </p:nvSpPr>
        <p:spPr bwMode="auto">
          <a:xfrm>
            <a:off x="2204720" y="2000251"/>
            <a:ext cx="1664335" cy="8299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60 843,3</a:t>
            </a:r>
            <a:endParaRPr lang="ru-RU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30" name="TextBox 9"/>
          <p:cNvSpPr txBox="1">
            <a:spLocks noChangeArrowheads="1"/>
          </p:cNvSpPr>
          <p:nvPr/>
        </p:nvSpPr>
        <p:spPr bwMode="auto">
          <a:xfrm>
            <a:off x="1" y="4286251"/>
            <a:ext cx="2089547" cy="1414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Пенсионное обеспечение</a:t>
            </a:r>
            <a:endParaRPr lang="ru-RU" alt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2 703,3 </a:t>
            </a: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                           </a:t>
            </a:r>
            <a:r>
              <a:rPr lang="ru-RU" alt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плане 2 703,3</a:t>
            </a:r>
            <a:r>
              <a:rPr lang="ru-RU" alt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тыс</a:t>
            </a:r>
            <a:r>
              <a:rPr lang="ru-RU" alt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рублей, </a:t>
            </a:r>
            <a:r>
              <a:rPr lang="ru-RU" alt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100 </a:t>
            </a:r>
            <a:r>
              <a:rPr lang="ru-RU" alt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(доплата к пенсии муниципальным служащим)</a:t>
            </a:r>
            <a:endParaRPr lang="ru-RU" alt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31" name="TextBox 9"/>
          <p:cNvSpPr txBox="1">
            <a:spLocks noChangeArrowheads="1"/>
          </p:cNvSpPr>
          <p:nvPr/>
        </p:nvSpPr>
        <p:spPr bwMode="auto">
          <a:xfrm>
            <a:off x="4339828" y="3714751"/>
            <a:ext cx="2518172" cy="149271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семьи и детства</a:t>
            </a:r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54 261,8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 при плане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55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477,5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 исполнение 97,81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данному разделу приобретено жилье детям-сиротам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сумму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10 766,6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</a:t>
            </a:r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трелка вправо 20"/>
          <p:cNvSpPr/>
          <p:nvPr/>
        </p:nvSpPr>
        <p:spPr>
          <a:xfrm rot="8087829">
            <a:off x="1775354" y="5166254"/>
            <a:ext cx="1278467" cy="352425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2736296">
            <a:off x="3696097" y="5461530"/>
            <a:ext cx="1301751" cy="352425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34" name="TextBox 9"/>
          <p:cNvSpPr txBox="1">
            <a:spLocks noChangeArrowheads="1"/>
          </p:cNvSpPr>
          <p:nvPr/>
        </p:nvSpPr>
        <p:spPr bwMode="auto">
          <a:xfrm>
            <a:off x="2089548" y="6000751"/>
            <a:ext cx="2196703" cy="24917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разделу «Социальное обеспечение населения» исполнение составило </a:t>
            </a:r>
            <a:r>
              <a:rPr lang="ru-RU" alt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3 </a:t>
            </a: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279,8</a:t>
            </a:r>
            <a:r>
              <a:rPr lang="ru-RU" alt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тыс</a:t>
            </a: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 при годовом плане 3 279,8</a:t>
            </a:r>
            <a:r>
              <a:rPr lang="ru-RU" alt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тыс</a:t>
            </a: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рублей, исполнение </a:t>
            </a:r>
            <a:r>
              <a:rPr lang="ru-RU" alt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  <a:endParaRPr lang="ru-RU" alt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рамках данного раздела исполняются полномочия краевого бюджета по обеспечению мер социальной поддержки педагогическим работникам района. </a:t>
            </a:r>
            <a:endParaRPr lang="ru-RU" alt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35" name="Picture 23" descr="http://vest-news.org/files/news_images/2016/07/21/83992_6167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735" y="5715000"/>
            <a:ext cx="187523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0" y="7715252"/>
            <a:ext cx="2303860" cy="1238249"/>
          </a:xfrm>
          <a:prstGeom prst="rect">
            <a:avLst/>
          </a:prstGeom>
          <a:solidFill>
            <a:schemeClr val="accent5">
              <a:alpha val="8000"/>
            </a:schemeClr>
          </a:solidFill>
          <a:ln w="19050">
            <a:solidFill>
              <a:schemeClr val="bg2"/>
            </a:solidFill>
            <a:miter lim="800000"/>
          </a:ln>
        </p:spPr>
        <p:txBody>
          <a:bodyPr lIns="108000" tIns="0" rIns="108000" bIns="0"/>
          <a:lstStyle>
            <a:lvl1pPr defTabSz="91313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313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313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313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313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1200" b="1" dirty="0" smtClean="0"/>
              <a:t>МП «Доступная среда» –</a:t>
            </a:r>
            <a:r>
              <a:rPr lang="ru-RU" altLang="ru-RU" sz="1200" b="1" dirty="0" smtClean="0"/>
              <a:t> </a:t>
            </a:r>
            <a:r>
              <a:rPr lang="ru-RU" altLang="ru-RU" sz="1100" b="1" dirty="0" smtClean="0"/>
              <a:t>при плане</a:t>
            </a:r>
            <a:endParaRPr lang="ru-RU" altLang="ru-RU" sz="1100" b="1" dirty="0" smtClean="0"/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100" b="1" dirty="0" smtClean="0"/>
              <a:t> 420,0 тыс. руб. исполнение  - 420,0, исполнение 100%</a:t>
            </a:r>
            <a:endParaRPr lang="ru-RU" altLang="ru-RU" sz="1100" b="1" dirty="0" smtClean="0"/>
          </a:p>
        </p:txBody>
      </p:sp>
      <p:pic>
        <p:nvPicPr>
          <p:cNvPr id="30737" name="Picture 21" descr="http://avtohata.net/images/resized/images/stories/articles/2013/proishestviya/04-2013/03/pensioner_540_32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8" y="5871634"/>
            <a:ext cx="1910946" cy="1843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4125516" y="7810501"/>
            <a:ext cx="2732484" cy="1333500"/>
          </a:xfrm>
          <a:prstGeom prst="rect">
            <a:avLst/>
          </a:prstGeom>
          <a:solidFill>
            <a:schemeClr val="accent5">
              <a:alpha val="8000"/>
            </a:schemeClr>
          </a:solidFill>
          <a:ln w="19050">
            <a:solidFill>
              <a:schemeClr val="bg2"/>
            </a:solidFill>
            <a:miter lim="800000"/>
          </a:ln>
        </p:spPr>
        <p:txBody>
          <a:bodyPr lIns="108000" tIns="0" rIns="108000" bIns="0"/>
          <a:lstStyle>
            <a:lvl1pPr defTabSz="91313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313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313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313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313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1200" b="1" dirty="0" smtClean="0"/>
              <a:t>Социальная поддержка пенсионеров –</a:t>
            </a:r>
            <a:r>
              <a:rPr lang="ru-RU" altLang="ru-RU" sz="1200" b="1" dirty="0" smtClean="0"/>
              <a:t>  при плане 120,0 тыс. рублей, исполнение 120,0 тыс. рублей или 100 % (мероприятия по социализации пожилых людей в обществе).</a:t>
            </a:r>
            <a:endParaRPr lang="ru-RU" altLang="ru-RU" sz="1200" b="1" dirty="0" smtClean="0"/>
          </a:p>
        </p:txBody>
      </p:sp>
      <p:sp>
        <p:nvSpPr>
          <p:cNvPr id="27" name="Стрелка вправо 26"/>
          <p:cNvSpPr/>
          <p:nvPr/>
        </p:nvSpPr>
        <p:spPr>
          <a:xfrm rot="5400000">
            <a:off x="2830380" y="5283730"/>
            <a:ext cx="1013884" cy="352425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3" descr="http://www.proprofs.com/quiz-school/topic_images/p18lq7ediepl816p6s04171vo23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7239000"/>
            <a:ext cx="1607344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7" y="4667251"/>
            <a:ext cx="1678769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39835" y="1809731"/>
            <a:ext cx="2236303" cy="24781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17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4313" y="476251"/>
            <a:ext cx="6531769" cy="620183"/>
          </a:xfrm>
        </p:spPr>
        <p:txBody>
          <a:bodyPr/>
          <a:lstStyle/>
          <a:p>
            <a:pPr defTabSz="913130" eaLnBrk="1" hangingPunct="1"/>
            <a:r>
              <a:rPr lang="ru-RU" sz="20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Расходы бюджета </a:t>
            </a:r>
            <a:r>
              <a:rPr lang="ru-RU" sz="2000" b="1" dirty="0" err="1" smtClean="0">
                <a:solidFill>
                  <a:srgbClr val="C00000"/>
                </a:solidFill>
                <a:latin typeface="Bookman Old Style" panose="02050604050505020204" pitchFamily="18" charset="0"/>
              </a:rPr>
              <a:t>Яковлевского</a:t>
            </a:r>
            <a:r>
              <a:rPr lang="ru-RU" sz="20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муниципального района за 2022 год</a:t>
            </a:r>
            <a:br>
              <a:rPr lang="ru-RU" sz="20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на физическую культуру и спорт</a:t>
            </a:r>
            <a:endParaRPr lang="ru-RU" sz="2000" b="1" dirty="0" smtClean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0" y="1524000"/>
            <a:ext cx="6372225" cy="0"/>
          </a:xfrm>
          <a:prstGeom prst="line">
            <a:avLst/>
          </a:prstGeom>
          <a:noFill/>
          <a:ln w="47625" cmpd="dbl">
            <a:solidFill>
              <a:schemeClr val="accent5">
                <a:lumMod val="25000"/>
              </a:schemeClr>
            </a:solidFill>
            <a:rou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0182" name="AutoShape 6"/>
          <p:cNvSpPr>
            <a:spLocks noChangeArrowheads="1"/>
          </p:cNvSpPr>
          <p:nvPr/>
        </p:nvSpPr>
        <p:spPr bwMode="auto">
          <a:xfrm>
            <a:off x="4339829" y="1809751"/>
            <a:ext cx="2250281" cy="2506133"/>
          </a:xfrm>
          <a:prstGeom prst="roundRect">
            <a:avLst>
              <a:gd name="adj" fmla="val 16667"/>
            </a:avLst>
          </a:prstGeom>
          <a:solidFill>
            <a:schemeClr val="accent5">
              <a:alpha val="6000"/>
            </a:schemeClr>
          </a:solidFill>
          <a:ln w="19050">
            <a:solidFill>
              <a:schemeClr val="bg2"/>
            </a:solidFill>
            <a:round/>
          </a:ln>
          <a:effectLst>
            <a:outerShdw blurRad="50800" dist="50800" dir="5400000" algn="ctr" rotWithShape="0">
              <a:srgbClr val="000000">
                <a:alpha val="10000"/>
              </a:srgbClr>
            </a:outerShdw>
          </a:effectLst>
        </p:spPr>
        <p:txBody>
          <a:bodyPr lIns="126000" rIns="126000"/>
          <a:lstStyle>
            <a:lvl1pPr defTabSz="91313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313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313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313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313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200" b="1" dirty="0" smtClean="0"/>
              <a:t>5 833,0 тыс. руб.</a:t>
            </a:r>
            <a:endParaRPr lang="ru-RU" altLang="ru-RU" sz="2200" b="1" dirty="0" smtClean="0"/>
          </a:p>
        </p:txBody>
      </p:sp>
      <p:sp>
        <p:nvSpPr>
          <p:cNvPr id="31752" name="Прямоугольник 16"/>
          <p:cNvSpPr>
            <a:spLocks noChangeArrowheads="1"/>
          </p:cNvSpPr>
          <p:nvPr/>
        </p:nvSpPr>
        <p:spPr bwMode="auto">
          <a:xfrm>
            <a:off x="107156" y="1714501"/>
            <a:ext cx="4071938" cy="25533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«Развитие физической культуры и спорта в </a:t>
            </a:r>
            <a:r>
              <a:rPr lang="ru-RU" alt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Яковлевском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муниципальном районе» на 2019-2025 годы исполняется двумя учреждениями района: МКУ «Центр обеспечения и сопровождения образования» - 5 5056,2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рублей;</a:t>
            </a:r>
            <a:endParaRPr lang="ru-RU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Администрацией 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района-  776,8 тыс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ублей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53" name="Прямоугольник 17"/>
          <p:cNvSpPr>
            <a:spLocks noChangeArrowheads="1"/>
          </p:cNvSpPr>
          <p:nvPr/>
        </p:nvSpPr>
        <p:spPr bwMode="auto">
          <a:xfrm>
            <a:off x="1928802" y="5048254"/>
            <a:ext cx="4822041" cy="13234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были направлены на организацию, проведение и участие в спортивных мероприятиях. Исполнение составило 5 833,0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тыс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 от плана – 5 833,0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тыс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 </a:t>
            </a:r>
            <a:endParaRPr lang="ru-RU" alt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составило </a:t>
            </a: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100%.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54" name="Picture 4" descr="http://hakasiya19.ru/_ph/14/5959360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62031" y="7334271"/>
            <a:ext cx="1564790" cy="1809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5" name="Picture 6" descr="https://riamo.ru/files/image/00/25/58/gallery%21mw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04247" y="7281518"/>
            <a:ext cx="1465646" cy="1576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6" name="Picture 8" descr="http://novgorod.er.ru/media/userdata/news/2013/05/14/f8d22883f79ab1423fe168896254a3d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55620" y="7524771"/>
            <a:ext cx="1151912" cy="1365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samara.doski.ru/i/62/96/4629679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7156" y="1786255"/>
            <a:ext cx="6643688" cy="708871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26232" y="476251"/>
            <a:ext cx="6531769" cy="62018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defTabSz="913130">
              <a:defRPr/>
            </a:pPr>
            <a:r>
              <a:rPr lang="ru-RU" sz="2000" b="1" dirty="0">
                <a:solidFill>
                  <a:srgbClr val="C00000"/>
                </a:solidFill>
                <a:latin typeface="Bookman Old Style" panose="02050604050505020204" pitchFamily="18" charset="0"/>
                <a:ea typeface="+mj-ea"/>
                <a:cs typeface="+mj-cs"/>
              </a:rPr>
              <a:t>Расходы бюджета </a:t>
            </a:r>
            <a:r>
              <a:rPr lang="ru-RU" sz="2000" b="1" dirty="0" err="1">
                <a:solidFill>
                  <a:srgbClr val="C00000"/>
                </a:solidFill>
                <a:latin typeface="Bookman Old Style" panose="02050604050505020204" pitchFamily="18" charset="0"/>
                <a:ea typeface="+mj-ea"/>
                <a:cs typeface="+mj-cs"/>
              </a:rPr>
              <a:t>Яковлевского</a:t>
            </a:r>
            <a:r>
              <a:rPr lang="ru-RU" sz="2000" b="1" dirty="0">
                <a:solidFill>
                  <a:srgbClr val="C00000"/>
                </a:solidFill>
                <a:latin typeface="Bookman Old Style" panose="02050604050505020204" pitchFamily="18" charset="0"/>
                <a:ea typeface="+mj-ea"/>
                <a:cs typeface="+mj-cs"/>
              </a:rPr>
              <a:t> муниципального района за </a:t>
            </a:r>
            <a:r>
              <a:rPr lang="ru-RU" sz="2000" b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+mj-ea"/>
                <a:cs typeface="+mj-cs"/>
              </a:rPr>
              <a:t>202</a:t>
            </a:r>
            <a:r>
              <a:rPr lang="en-US" altLang="ru-RU" sz="2000" b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+mj-ea"/>
                <a:cs typeface="+mj-cs"/>
              </a:rPr>
              <a:t>2</a:t>
            </a:r>
            <a:r>
              <a:rPr lang="ru-RU" sz="2000" b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+mj-ea"/>
                <a:cs typeface="+mj-cs"/>
              </a:rPr>
              <a:t> год</a:t>
            </a:r>
            <a:br>
              <a:rPr lang="ru-RU" sz="2000" b="1" dirty="0">
                <a:solidFill>
                  <a:srgbClr val="C00000"/>
                </a:solidFill>
                <a:latin typeface="Bookman Old Style" panose="02050604050505020204" pitchFamily="18" charset="0"/>
                <a:ea typeface="+mj-ea"/>
                <a:cs typeface="+mj-cs"/>
              </a:rPr>
            </a:br>
            <a:r>
              <a:rPr lang="ru-RU" sz="2000" b="1" dirty="0">
                <a:solidFill>
                  <a:srgbClr val="C00000"/>
                </a:solidFill>
                <a:latin typeface="Bookman Old Style" panose="02050604050505020204" pitchFamily="18" charset="0"/>
                <a:ea typeface="+mj-ea"/>
                <a:cs typeface="+mj-cs"/>
              </a:rPr>
              <a:t>на средства массовой информации</a:t>
            </a:r>
            <a:endParaRPr lang="ru-RU" sz="2000" b="1" dirty="0">
              <a:solidFill>
                <a:srgbClr val="C00000"/>
              </a:solidFill>
              <a:latin typeface="Bookman Old Style" panose="02050604050505020204" pitchFamily="18" charset="0"/>
              <a:ea typeface="+mj-ea"/>
              <a:cs typeface="+mj-cs"/>
            </a:endParaRPr>
          </a:p>
        </p:txBody>
      </p:sp>
      <p:sp>
        <p:nvSpPr>
          <p:cNvPr id="32772" name="TextBox 9"/>
          <p:cNvSpPr txBox="1">
            <a:spLocks noChangeArrowheads="1"/>
          </p:cNvSpPr>
          <p:nvPr/>
        </p:nvSpPr>
        <p:spPr bwMode="auto">
          <a:xfrm>
            <a:off x="160735" y="1905000"/>
            <a:ext cx="3964781" cy="63696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Расходы осуществляются в рамках муниципальной Программы «Информационное обеспечение органов местного самоуправления  района» на 2019-2025 годы на обеспечение деятельности  МБУ «Редакция районной газеты «Сельский труженик». 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За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</a:t>
            </a:r>
            <a:r>
              <a:rPr lang="en-US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год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составили </a:t>
            </a:r>
            <a:r>
              <a:rPr lang="en-US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4 838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,6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тыс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запланированных годовых ассигнованиях  –  4 838,6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100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773" name="Picture 2" descr="http://st-uni.ru/uploads/posts/2012-03/1332313639_sel-truz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70041">
            <a:off x="4160044" y="2264834"/>
            <a:ext cx="2383631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214313" y="1524000"/>
            <a:ext cx="6372225" cy="0"/>
          </a:xfrm>
          <a:prstGeom prst="line">
            <a:avLst/>
          </a:prstGeom>
          <a:noFill/>
          <a:ln w="47625" cmpd="dbl">
            <a:solidFill>
              <a:schemeClr val="accent5">
                <a:lumMod val="25000"/>
              </a:schemeClr>
            </a:solidFill>
            <a:rou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26232" y="476251"/>
            <a:ext cx="6531769" cy="62018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defTabSz="913130">
              <a:defRPr/>
            </a:pPr>
            <a:r>
              <a:rPr lang="ru-RU" sz="1800" b="1" dirty="0">
                <a:solidFill>
                  <a:srgbClr val="C00000"/>
                </a:solidFill>
                <a:latin typeface="Bookman Old Style" panose="02050604050505020204" pitchFamily="18" charset="0"/>
                <a:ea typeface="+mj-ea"/>
                <a:cs typeface="+mj-cs"/>
              </a:rPr>
              <a:t>Расходы бюджета </a:t>
            </a:r>
            <a:r>
              <a:rPr lang="ru-RU" sz="1800" b="1" dirty="0" err="1">
                <a:solidFill>
                  <a:srgbClr val="C00000"/>
                </a:solidFill>
                <a:latin typeface="Bookman Old Style" panose="02050604050505020204" pitchFamily="18" charset="0"/>
                <a:ea typeface="+mj-ea"/>
                <a:cs typeface="+mj-cs"/>
              </a:rPr>
              <a:t>Яковлевского</a:t>
            </a:r>
            <a:r>
              <a:rPr lang="ru-RU" sz="1800" b="1" dirty="0">
                <a:solidFill>
                  <a:srgbClr val="C00000"/>
                </a:solidFill>
                <a:latin typeface="Bookman Old Style" panose="02050604050505020204" pitchFamily="18" charset="0"/>
                <a:ea typeface="+mj-ea"/>
                <a:cs typeface="+mj-cs"/>
              </a:rPr>
              <a:t> муниципального района за </a:t>
            </a:r>
            <a:r>
              <a:rPr lang="ru-RU" sz="1800" b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+mj-ea"/>
                <a:cs typeface="+mj-cs"/>
              </a:rPr>
              <a:t> 2022 год </a:t>
            </a:r>
            <a:br>
              <a:rPr lang="ru-RU" sz="1800" b="1" dirty="0">
                <a:solidFill>
                  <a:srgbClr val="C00000"/>
                </a:solidFill>
                <a:latin typeface="Bookman Old Style" panose="02050604050505020204" pitchFamily="18" charset="0"/>
                <a:ea typeface="+mj-ea"/>
                <a:cs typeface="+mj-cs"/>
              </a:rPr>
            </a:br>
            <a:r>
              <a:rPr lang="ru-RU" sz="1800" b="1" dirty="0">
                <a:solidFill>
                  <a:srgbClr val="C00000"/>
                </a:solidFill>
                <a:latin typeface="Bookman Old Style" panose="02050604050505020204" pitchFamily="18" charset="0"/>
                <a:ea typeface="+mj-ea"/>
                <a:cs typeface="+mj-cs"/>
              </a:rPr>
              <a:t>на межбюджетные трансферты</a:t>
            </a:r>
            <a:endParaRPr lang="ru-RU" sz="1800" b="1" dirty="0">
              <a:solidFill>
                <a:srgbClr val="C00000"/>
              </a:solidFill>
              <a:latin typeface="Bookman Old Style" panose="02050604050505020204" pitchFamily="18" charset="0"/>
              <a:ea typeface="+mj-ea"/>
              <a:cs typeface="+mj-cs"/>
            </a:endParaRPr>
          </a:p>
        </p:txBody>
      </p:sp>
      <p:sp>
        <p:nvSpPr>
          <p:cNvPr id="3" name="Line 4"/>
          <p:cNvSpPr>
            <a:spLocks noChangeShapeType="1"/>
          </p:cNvSpPr>
          <p:nvPr/>
        </p:nvSpPr>
        <p:spPr bwMode="auto">
          <a:xfrm>
            <a:off x="160735" y="1524000"/>
            <a:ext cx="6372225" cy="0"/>
          </a:xfrm>
          <a:prstGeom prst="line">
            <a:avLst/>
          </a:prstGeom>
          <a:noFill/>
          <a:ln w="47625" cmpd="dbl">
            <a:solidFill>
              <a:schemeClr val="accent5">
                <a:lumMod val="25000"/>
              </a:schemeClr>
            </a:solidFill>
            <a:rou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07315" y="1809750"/>
            <a:ext cx="6531610" cy="28555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defTabSz="913130">
              <a:defRPr/>
            </a:pPr>
            <a:r>
              <a:rPr lang="ru-RU" sz="1700" dirty="0">
                <a:latin typeface="Bookman Old Style" panose="02050604050505020204" pitchFamily="18" charset="0"/>
                <a:ea typeface="+mj-ea"/>
                <a:cs typeface="+mj-cs"/>
              </a:rPr>
              <a:t>Выравнивание бюджетной обеспеченности сельских поселений, входящих в состав </a:t>
            </a:r>
            <a:r>
              <a:rPr lang="ru-RU" sz="1700" dirty="0" err="1">
                <a:latin typeface="Bookman Old Style" panose="02050604050505020204" pitchFamily="18" charset="0"/>
                <a:ea typeface="+mj-ea"/>
                <a:cs typeface="+mj-cs"/>
              </a:rPr>
              <a:t>Яковлевского</a:t>
            </a:r>
            <a:r>
              <a:rPr lang="ru-RU" sz="1700" dirty="0">
                <a:latin typeface="Bookman Old Style" panose="02050604050505020204" pitchFamily="18" charset="0"/>
                <a:ea typeface="+mj-ea"/>
                <a:cs typeface="+mj-cs"/>
              </a:rPr>
              <a:t> муниципального района производилось в отчетном периоде по муниципальной программе «Экономическое развитие и инновационная экономика </a:t>
            </a:r>
            <a:r>
              <a:rPr lang="ru-RU" sz="1700" dirty="0" err="1">
                <a:latin typeface="Bookman Old Style" panose="02050604050505020204" pitchFamily="18" charset="0"/>
                <a:ea typeface="+mj-ea"/>
                <a:cs typeface="+mj-cs"/>
              </a:rPr>
              <a:t>Яковлевского</a:t>
            </a:r>
            <a:r>
              <a:rPr lang="ru-RU" sz="1700" dirty="0">
                <a:latin typeface="Bookman Old Style" panose="02050604050505020204" pitchFamily="18" charset="0"/>
                <a:ea typeface="+mj-ea"/>
                <a:cs typeface="+mj-cs"/>
              </a:rPr>
              <a:t> района на 2019-2025 годы», подпрограмме «Повышение эффективности управления муниципальными финансами в </a:t>
            </a:r>
            <a:r>
              <a:rPr lang="ru-RU" sz="1700" dirty="0" err="1">
                <a:latin typeface="Bookman Old Style" panose="02050604050505020204" pitchFamily="18" charset="0"/>
                <a:ea typeface="+mj-ea"/>
                <a:cs typeface="+mj-cs"/>
              </a:rPr>
              <a:t>Яковлевском</a:t>
            </a:r>
            <a:r>
              <a:rPr lang="ru-RU" sz="1700" dirty="0">
                <a:latin typeface="Bookman Old Style" panose="02050604050505020204" pitchFamily="18" charset="0"/>
                <a:ea typeface="+mj-ea"/>
                <a:cs typeface="+mj-cs"/>
              </a:rPr>
              <a:t> районе» на 2019-2025 годы за счет средств районного фонда финансовой поддержки, образованного за счет средств краевого бюджета и средств районного бюджета</a:t>
            </a:r>
            <a:endParaRPr lang="ru-RU" sz="1700" dirty="0">
              <a:latin typeface="Bookman Old Style" panose="02050604050505020204" pitchFamily="18" charset="0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3653" y="4667251"/>
            <a:ext cx="2003042" cy="3748467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prstClr val="black"/>
              </a:solidFill>
            </a:endParaRPr>
          </a:p>
        </p:txBody>
      </p:sp>
      <p:pic>
        <p:nvPicPr>
          <p:cNvPr id="33800" name="Picture 7" descr="«Ничего лучше наших русских рублей нет!» Доверие к национальной валюте раст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8067" y="6953251"/>
            <a:ext cx="2168128" cy="2190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hape 6"/>
          <p:cNvSpPr/>
          <p:nvPr/>
        </p:nvSpPr>
        <p:spPr>
          <a:xfrm rot="1942749">
            <a:off x="2268737" y="4443240"/>
            <a:ext cx="1624005" cy="2739465"/>
          </a:xfrm>
          <a:prstGeom prst="swooshArrow">
            <a:avLst>
              <a:gd name="adj1" fmla="val 25000"/>
              <a:gd name="adj2" fmla="val 2500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sp>
      <p:sp>
        <p:nvSpPr>
          <p:cNvPr id="33804" name="WordArt 5"/>
          <p:cNvSpPr>
            <a:spLocks noChangeArrowheads="1" noChangeShapeType="1" noTextEdit="1"/>
          </p:cNvSpPr>
          <p:nvPr/>
        </p:nvSpPr>
        <p:spPr bwMode="auto">
          <a:xfrm>
            <a:off x="535782" y="6096001"/>
            <a:ext cx="1088231" cy="853017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8750"/>
              </a:avLst>
            </a:prstTxWarp>
          </a:bodyPr>
          <a:lstStyle/>
          <a:p>
            <a:pPr algn="ctr"/>
            <a:r>
              <a:rPr lang="ru-RU" sz="3600" b="1" kern="10">
                <a:ln w="6600">
                  <a:solidFill>
                    <a:srgbClr val="17375E"/>
                  </a:solidFill>
                  <a:round/>
                </a:ln>
                <a:solidFill>
                  <a:srgbClr val="6699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/>
                <a:cs typeface="Times New Roman" panose="02020603050405020304"/>
              </a:rPr>
              <a:t>Бюджет</a:t>
            </a:r>
            <a:endParaRPr lang="ru-RU" sz="3600" b="1" kern="10">
              <a:ln w="6600">
                <a:solidFill>
                  <a:srgbClr val="17375E"/>
                </a:solidFill>
                <a:round/>
              </a:ln>
              <a:solidFill>
                <a:srgbClr val="6699FF"/>
              </a:solidFill>
              <a:effectLst>
                <a:outerShdw dist="38100" dir="2700000" algn="tl" rotWithShape="0">
                  <a:srgbClr val="C0504D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1416434">
            <a:off x="2097526" y="5139822"/>
            <a:ext cx="1939505" cy="624257"/>
          </a:xfrm>
          <a:prstGeom prst="rect">
            <a:avLst/>
          </a:prstGeom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>
              <a:defRPr/>
            </a:pPr>
            <a:r>
              <a:rPr lang="ru-RU" sz="1600" dirty="0"/>
              <a:t>Межбюджетные трансферты</a:t>
            </a:r>
            <a:endParaRPr lang="ru-RU" sz="16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/>
          <a:srcRect l="38300" t="55600" r="41503" b="499"/>
          <a:stretch>
            <a:fillRect/>
          </a:stretch>
        </p:blipFill>
        <p:spPr>
          <a:xfrm>
            <a:off x="4125521" y="4953003"/>
            <a:ext cx="2571768" cy="3932448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428868" y="4786315"/>
          <a:ext cx="4321995" cy="42148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997"/>
                <a:gridCol w="1170541"/>
                <a:gridCol w="990457"/>
              </a:tblGrid>
              <a:tr h="811004"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0960" marB="6096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краевого бюджета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0960" marB="6096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местного бюджета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0960" marB="60960">
                    <a:noFill/>
                  </a:tcPr>
                </a:tc>
              </a:tr>
              <a:tr h="581475">
                <a:tc>
                  <a:txBody>
                    <a:bodyPr/>
                    <a:lstStyle/>
                    <a:p>
                      <a:r>
                        <a:rPr lang="ru-RU" sz="15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Яковлевское</a:t>
                      </a: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сельское поселение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0960" marB="6096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5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338,8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0960" marB="6096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619,0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0960" marB="60960">
                    <a:noFill/>
                  </a:tcPr>
                </a:tc>
              </a:tr>
              <a:tr h="581475">
                <a:tc>
                  <a:txBody>
                    <a:bodyPr/>
                    <a:lstStyle/>
                    <a:p>
                      <a:r>
                        <a:rPr lang="ru-RU" sz="15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Новосысоевское</a:t>
                      </a: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сельское поселение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0960" marB="6096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4 504,1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0960" marB="6096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5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787,1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0960" marB="60960">
                    <a:noFill/>
                  </a:tcPr>
                </a:tc>
              </a:tr>
              <a:tr h="581475">
                <a:tc>
                  <a:txBody>
                    <a:bodyPr/>
                    <a:lstStyle/>
                    <a:p>
                      <a:r>
                        <a:rPr lang="ru-RU" sz="15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Варфоломеевское</a:t>
                      </a: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сельское поселение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0960" marB="6096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5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152,2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0960" marB="6096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5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403,1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0960" marB="60960">
                    <a:noFill/>
                  </a:tcPr>
                </a:tc>
              </a:tr>
              <a:tr h="581475">
                <a:tc>
                  <a:txBody>
                    <a:bodyPr/>
                    <a:lstStyle/>
                    <a:p>
                      <a:r>
                        <a:rPr lang="ru-RU" sz="15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Яблоновское</a:t>
                      </a: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сельское поселение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0960" marB="6096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820,3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0960" marB="6096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806,8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0960" marB="60960">
                    <a:noFill/>
                  </a:tcPr>
                </a:tc>
              </a:tr>
              <a:tr h="581475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Покровское</a:t>
                      </a:r>
                      <a:r>
                        <a:rPr lang="ru-RU" sz="15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сельское поселение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0960" marB="6096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592,5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0960" marB="6096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525,2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0960" marB="60960">
                    <a:noFill/>
                  </a:tcPr>
                </a:tc>
              </a:tr>
              <a:tr h="496464">
                <a:tc>
                  <a:txBody>
                    <a:bodyPr/>
                    <a:lstStyle/>
                    <a:p>
                      <a:r>
                        <a:rPr lang="ru-RU" sz="1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0960" marB="6096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11 407,9</a:t>
                      </a:r>
                      <a:endParaRPr lang="ru-RU" sz="1600" b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0960" marB="6096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708,7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0960" marB="60960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Структура долга Яковлевского муниципального района по видам долговых обязательств  </a:t>
            </a:r>
            <a:b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                                                        </a:t>
            </a:r>
            <a:r>
              <a:rPr lang="ru-RU" sz="2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sz="1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(рублей)</a:t>
            </a:r>
            <a:endParaRPr lang="ru-RU" altLang="en-US" sz="14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graphicFrame>
        <p:nvGraphicFramePr>
          <p:cNvPr id="6" name="Замещающее 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337185" y="1903730"/>
          <a:ext cx="6357620" cy="6681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9405"/>
                <a:gridCol w="1589405"/>
                <a:gridCol w="1589405"/>
                <a:gridCol w="1589405"/>
              </a:tblGrid>
              <a:tr h="141795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Фактическая задолженность на </a:t>
                      </a:r>
                      <a:r>
                        <a:rPr lang="ru-RU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01.01.2022 </a:t>
                      </a:r>
                      <a:r>
                        <a:rPr lang="ru-RU" alt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Фактическая задолженность на 31.12.2022 г.</a:t>
                      </a:r>
                      <a:endParaRPr lang="ru-RU" altLang="en-US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Уменьшение </a:t>
                      </a:r>
                      <a:r>
                        <a:rPr lang="ru-RU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(-)</a:t>
                      </a:r>
                      <a:endParaRPr lang="ru-RU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ru-RU" alt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(+)</a:t>
                      </a:r>
                      <a:endParaRPr lang="ru-RU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ru-RU" altLang="en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муниципального долга</a:t>
                      </a:r>
                      <a:endParaRPr lang="ru-RU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15633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alt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Договоры о предоставлении муниципальных гарантий</a:t>
                      </a:r>
                      <a:endParaRPr lang="ru-RU" alt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alt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alt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alt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40665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alt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Бюджетные ссуды, кредиты, привлеченные в местный бюджет от других бюджетов бюджетной системы РФ и кредитных организаций</a:t>
                      </a:r>
                      <a:endParaRPr lang="ru-RU" alt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3 000 000,00</a:t>
                      </a:r>
                      <a:endParaRPr lang="ru-RU" alt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alt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-3 000 000,00</a:t>
                      </a:r>
                      <a:endParaRPr lang="ru-RU" alt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0137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alt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Ценные бумаги</a:t>
                      </a:r>
                      <a:endParaRPr lang="ru-RU" alt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buNone/>
                      </a:pPr>
                      <a:endParaRPr lang="ru-RU" alt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alt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alt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alt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9916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ru-RU" alt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муниципальный долг</a:t>
                      </a:r>
                      <a:endParaRPr lang="ru-RU" alt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3 000 000,00</a:t>
                      </a:r>
                      <a:endParaRPr lang="ru-RU" alt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alt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-3 000 000,00</a:t>
                      </a:r>
                      <a:endParaRPr lang="ru-RU" alt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49" name="Picture 14" descr="Картинки по запросу "/>
          <p:cNvPicPr>
            <a:picLocks noGrp="1" noChangeAspect="1" noChangeArrowheads="1"/>
          </p:cNvPicPr>
          <p:nvPr>
            <p:ph sz="half" idx="2"/>
          </p:nvPr>
        </p:nvPicPr>
        <p:blipFill>
          <a:blip r:embed="rId1"/>
          <a:srcRect/>
          <a:stretch>
            <a:fillRect/>
          </a:stretch>
        </p:blipFill>
        <p:spPr bwMode="auto">
          <a:xfrm flipV="1">
            <a:off x="3804920" y="14925040"/>
            <a:ext cx="23907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Текстовое поле 99"/>
          <p:cNvSpPr txBox="1"/>
          <p:nvPr/>
        </p:nvSpPr>
        <p:spPr>
          <a:xfrm>
            <a:off x="506095" y="152400"/>
            <a:ext cx="6144260" cy="84626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just"/>
            <a:r>
              <a:rPr lang="en-US" sz="1600" b="1" dirty="0">
                <a:solidFill>
                  <a:srgbClr val="000080"/>
                </a:solidFill>
                <a:latin typeface="Times New Roman" panose="02020603050405020304" pitchFamily="18" charset="0"/>
              </a:rPr>
              <a:t>        </a:t>
            </a:r>
            <a:r>
              <a:rPr lang="en-US" sz="1600" b="1" dirty="0" err="1">
                <a:solidFill>
                  <a:srgbClr val="000080"/>
                </a:solidFill>
                <a:latin typeface="Times New Roman" panose="02020603050405020304" pitchFamily="18" charset="0"/>
              </a:rPr>
              <a:t>Форма</a:t>
            </a:r>
            <a:r>
              <a:rPr lang="en-US" sz="1600" b="1" dirty="0">
                <a:solidFill>
                  <a:srgbClr val="000080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80"/>
                </a:solidFill>
                <a:latin typeface="Times New Roman" panose="02020603050405020304" pitchFamily="18" charset="0"/>
              </a:rPr>
              <a:t>непосредственного</a:t>
            </a:r>
            <a:r>
              <a:rPr lang="en-US" sz="1600" b="1" dirty="0">
                <a:solidFill>
                  <a:srgbClr val="000080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80"/>
                </a:solidFill>
                <a:latin typeface="Times New Roman" panose="02020603050405020304" pitchFamily="18" charset="0"/>
              </a:rPr>
              <a:t>участия</a:t>
            </a:r>
            <a:r>
              <a:rPr lang="en-US" sz="1600" b="1" dirty="0">
                <a:solidFill>
                  <a:srgbClr val="000080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80"/>
                </a:solidFill>
                <a:latin typeface="Times New Roman" panose="02020603050405020304" pitchFamily="18" charset="0"/>
              </a:rPr>
              <a:t>населения</a:t>
            </a:r>
            <a:r>
              <a:rPr lang="en-US" sz="1600" b="1" dirty="0">
                <a:solidFill>
                  <a:srgbClr val="000080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80"/>
                </a:solidFill>
                <a:latin typeface="Times New Roman" panose="02020603050405020304" pitchFamily="18" charset="0"/>
              </a:rPr>
              <a:t>Яковлевского</a:t>
            </a:r>
            <a:r>
              <a:rPr lang="en-US" sz="1600" b="1" dirty="0">
                <a:solidFill>
                  <a:srgbClr val="000080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80"/>
                </a:solidFill>
                <a:latin typeface="Times New Roman" panose="02020603050405020304" pitchFamily="18" charset="0"/>
              </a:rPr>
              <a:t>муниципального</a:t>
            </a:r>
            <a:r>
              <a:rPr lang="en-US" sz="1600" b="1" dirty="0">
                <a:solidFill>
                  <a:srgbClr val="000080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0080"/>
                </a:solidFill>
                <a:latin typeface="Times New Roman" panose="02020603050405020304" pitchFamily="18" charset="0"/>
              </a:rPr>
              <a:t>района</a:t>
            </a:r>
            <a:r>
              <a:rPr lang="en-US" sz="1600" b="1" dirty="0">
                <a:solidFill>
                  <a:srgbClr val="000080"/>
                </a:solidFill>
                <a:latin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000080"/>
                </a:solidFill>
                <a:latin typeface="Times New Roman" panose="02020603050405020304" pitchFamily="18" charset="0"/>
              </a:rPr>
              <a:t>в обсуждении бюджетных вопросов</a:t>
            </a:r>
            <a:endParaRPr lang="ru-RU" sz="1600" b="1" dirty="0" smtClean="0">
              <a:solidFill>
                <a:srgbClr val="000080"/>
              </a:solidFill>
              <a:latin typeface="Times New Roman" panose="02020603050405020304" pitchFamily="18" charset="0"/>
            </a:endParaRPr>
          </a:p>
          <a:p>
            <a:pPr marL="0" indent="0" algn="just"/>
            <a:endParaRPr lang="en-US" sz="1600" b="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0" indent="0" algn="just"/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Участие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граждан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Яковлевского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муниципального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района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по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проекту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бюджета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на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очередной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финансовый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год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и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плановый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период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и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отчету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об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исполнении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бюджета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муниципального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района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за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отчетный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финансовый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год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осуществляется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в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форме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проведени</a:t>
            </a:r>
            <a:r>
              <a:rPr lang="ru-RU" sz="1600" b="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я</a:t>
            </a:r>
            <a:r>
              <a:rPr lang="en-US" sz="1600" b="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публичных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слушаний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en-US" sz="1600" b="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0" indent="0" algn="just"/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Положение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о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публичных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слушаниях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в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Яковлевском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муниципальном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районе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утверждено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решением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Думы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Яковлевского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муниципального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района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от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27.07.2010 </a:t>
            </a:r>
            <a:r>
              <a:rPr lang="en-US" sz="1600" b="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№</a:t>
            </a:r>
            <a:r>
              <a:rPr lang="ru-RU" sz="1600" b="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434-НПА 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«О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Положении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о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порядке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организации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и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проведения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публичных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слушаниях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в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Яковлевском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муниципальном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районе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»</a:t>
            </a:r>
            <a:endParaRPr lang="en-US" sz="1600" b="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0" indent="0" algn="just"/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Информация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о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назначении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публичных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слушаний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, о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форме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времени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месте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и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теме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слушания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об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инициаторе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слушания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, а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также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о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порядке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ознакомления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с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проектом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муниципального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правового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акта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предполагаемого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к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обсуждению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на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слушаниях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подлежит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обязательному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опубликованию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в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средствах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массовой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информации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не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позднее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чем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за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15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календарных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дней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до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даты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проведения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публичных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слушаний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en-US" sz="1600" b="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0" indent="0" algn="just"/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Жители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Яковлевского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муниципального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района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могут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вносить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в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письменной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форме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свои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рекомендации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по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вопросу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публичных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слушаний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в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орган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местного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самоуправления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назначивший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слушания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en-US" sz="1600" b="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0" indent="0" algn="just"/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Участниками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публичных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слушаний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получающими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безусловное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право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на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выступление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для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аргументации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своих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предложений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являются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лица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которые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внесли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в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организационный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комитет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в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письменной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форме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свои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предложения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по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вопросам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публичных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слушаний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не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позднее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3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рабочих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дней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до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даты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проведения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публичных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слушаний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en-US" sz="1600" b="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0" indent="0" algn="just"/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Участники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публичных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слушаний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не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внесшие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в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установленный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срок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в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оргкомитет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свои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предложения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в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письменной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форме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могут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выступить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на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публичных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слушаниях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по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своей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просьбе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и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решению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председательствующего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на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публичных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1600" b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слушаниях</a:t>
            </a:r>
            <a:r>
              <a:rPr lang="en-US" sz="16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ru-RU" altLang="en-US" sz="16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Текстовое поле 99"/>
          <p:cNvSpPr txBox="1"/>
          <p:nvPr/>
        </p:nvSpPr>
        <p:spPr>
          <a:xfrm>
            <a:off x="382905" y="325755"/>
            <a:ext cx="6242050" cy="64928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449580" algn="just"/>
            <a:r>
              <a:rPr lang="en-US" sz="1600" b="0">
                <a:solidFill>
                  <a:srgbClr val="0000FF"/>
                </a:solidFill>
                <a:latin typeface="Times New Roman" panose="02020603050405020304" pitchFamily="18" charset="0"/>
              </a:rPr>
              <a:t>Любой из жителей района, участвующий в публичных слушаниях, вправе просить у председательствующего предоставить ему время для выступления.</a:t>
            </a:r>
            <a:endParaRPr lang="en-US" sz="1600" b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0" indent="449580" algn="just"/>
            <a:r>
              <a:rPr lang="en-US" sz="1600" b="0">
                <a:solidFill>
                  <a:srgbClr val="0000FF"/>
                </a:solidFill>
                <a:latin typeface="Times New Roman" panose="02020603050405020304" pitchFamily="18" charset="0"/>
              </a:rPr>
              <a:t>        Публичные слушания проводятся в форме собрания жителей района.</a:t>
            </a:r>
            <a:endParaRPr lang="en-US" sz="1600" b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0" indent="449580" algn="just"/>
            <a:r>
              <a:rPr lang="en-US" sz="1600" b="0">
                <a:solidFill>
                  <a:srgbClr val="0000FF"/>
                </a:solidFill>
                <a:latin typeface="Times New Roman" panose="02020603050405020304" pitchFamily="18" charset="0"/>
              </a:rPr>
              <a:t>        По результатам проведения публичных слушаний принимается итоговый документ в форме решения публичных слушаний, содержащий рекомендации соответствующему органу местного самоуправления по принятию решения по обсуждаемому вопросу.    Рекомендации могут содержать изложение альтернативных точек зрения.</a:t>
            </a:r>
            <a:endParaRPr lang="en-US" sz="1600" b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0" indent="449580" algn="just"/>
            <a:r>
              <a:rPr lang="en-US" sz="1600" b="0">
                <a:solidFill>
                  <a:srgbClr val="0000FF"/>
                </a:solidFill>
                <a:latin typeface="Times New Roman" panose="02020603050405020304" pitchFamily="18" charset="0"/>
              </a:rPr>
              <a:t>       Помимо итогового документа на публичных слушаниях могут также приниматься:</a:t>
            </a:r>
            <a:endParaRPr lang="en-US" sz="1600" b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0" indent="449580" algn="just"/>
            <a:r>
              <a:rPr lang="en-US" sz="1600" b="0">
                <a:solidFill>
                  <a:srgbClr val="0000FF"/>
                </a:solidFill>
                <a:latin typeface="Times New Roman" panose="02020603050405020304" pitchFamily="18" charset="0"/>
              </a:rPr>
              <a:t>- обращения к жителям района;</a:t>
            </a:r>
            <a:endParaRPr lang="en-US" sz="1600" b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0" indent="449580" algn="just"/>
            <a:r>
              <a:rPr lang="en-US" sz="1600" b="0">
                <a:solidFill>
                  <a:srgbClr val="0000FF"/>
                </a:solidFill>
                <a:latin typeface="Times New Roman" panose="02020603050405020304" pitchFamily="18" charset="0"/>
              </a:rPr>
              <a:t>- обращения в органы государственной власти и органы местного самоуправления иных муниципальных образований;</a:t>
            </a:r>
            <a:endParaRPr lang="en-US" sz="1600" b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0" indent="449580" algn="just"/>
            <a:r>
              <a:rPr lang="en-US" sz="1600" b="0">
                <a:solidFill>
                  <a:srgbClr val="0000FF"/>
                </a:solidFill>
                <a:latin typeface="Times New Roman" panose="02020603050405020304" pitchFamily="18" charset="0"/>
              </a:rPr>
              <a:t>- рекомендации предприятиям, учреждениям и организациям, расположенным на территории района.</a:t>
            </a:r>
            <a:endParaRPr lang="en-US" sz="1600" b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0" indent="449580" algn="just"/>
            <a:r>
              <a:rPr lang="en-US" sz="1600" b="0">
                <a:solidFill>
                  <a:srgbClr val="0000FF"/>
                </a:solidFill>
                <a:latin typeface="Times New Roman" panose="02020603050405020304" pitchFamily="18" charset="0"/>
              </a:rPr>
              <a:t>       Публичные слушания считаются несостоявшимися, если в них не принял участие ни один житель Яковлевского муниципального района.</a:t>
            </a:r>
            <a:endParaRPr lang="en-US" sz="1600" b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0" indent="449580" algn="just"/>
            <a:r>
              <a:rPr lang="en-US" sz="1600" b="0">
                <a:solidFill>
                  <a:srgbClr val="0000FF"/>
                </a:solidFill>
                <a:latin typeface="Times New Roman" panose="02020603050405020304" pitchFamily="18" charset="0"/>
              </a:rPr>
              <a:t>        Решение публичных слушаний подлежит обязательному опубликованию в районной газете «Сельский труженик»</a:t>
            </a:r>
            <a:endParaRPr lang="en-US" sz="1600" b="0">
              <a:latin typeface="Times New Roman" panose="02020603050405020304" pitchFamily="18" charset="0"/>
            </a:endParaRPr>
          </a:p>
          <a:p>
            <a:pPr marL="0" indent="449580" algn="just"/>
            <a:r>
              <a:rPr lang="en-US" sz="1600" b="0">
                <a:latin typeface="Times New Roman" panose="02020603050405020304" pitchFamily="18" charset="0"/>
              </a:rPr>
              <a:t> </a:t>
            </a:r>
            <a:endParaRPr lang="en-US" sz="1600" b="0">
              <a:latin typeface="Times New Roman" panose="02020603050405020304" pitchFamily="18" charset="0"/>
            </a:endParaRPr>
          </a:p>
          <a:p>
            <a:pPr marL="0" indent="449580" algn="just"/>
            <a:r>
              <a:rPr lang="en-US" sz="1600" b="0">
                <a:latin typeface="Times New Roman" panose="02020603050405020304" pitchFamily="18" charset="0"/>
              </a:rPr>
              <a:t> </a:t>
            </a:r>
            <a:endParaRPr lang="en-US" sz="1600" b="0">
              <a:latin typeface="Times New Roman" panose="02020603050405020304" pitchFamily="18" charset="0"/>
            </a:endParaRPr>
          </a:p>
          <a:p>
            <a:pPr marL="0" indent="449580" algn="just"/>
            <a:r>
              <a:rPr lang="en-US" sz="1600" b="0">
                <a:latin typeface="Times New Roman" panose="02020603050405020304" pitchFamily="18" charset="0"/>
              </a:rPr>
              <a:t> </a:t>
            </a:r>
            <a:endParaRPr lang="ru-RU" altLang="en-US" sz="16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5025" y="761974"/>
            <a:ext cx="6161528" cy="2872581"/>
          </a:xfrm>
          <a:prstGeom prst="rect">
            <a:avLst/>
          </a:prstGeom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sp3d/>
        </p:spPr>
        <p:txBody>
          <a:bodyPr>
            <a:spAutoFit/>
            <a:flatTx/>
          </a:bodyPr>
          <a:lstStyle/>
          <a:p>
            <a:pPr algn="ctr">
              <a:defRPr/>
            </a:pPr>
            <a:endParaRPr lang="ru-RU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4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 ЗА  ВНИМАНИЕ!</a:t>
            </a:r>
            <a:br>
              <a:rPr lang="ru-RU" sz="4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endParaRPr lang="ru-RU" sz="4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2182" y="2762238"/>
            <a:ext cx="5786478" cy="673925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algn="ctr"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Финансовое управление администрации </a:t>
            </a:r>
            <a:r>
              <a:rPr lang="ru-RU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Яковлевского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муниципального района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algn="ctr">
              <a:defRPr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 Яковлевка, 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           пер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 Почтовый, 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д.7</a:t>
            </a:r>
            <a:endParaRPr lang="ru-RU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algn="ctr">
              <a:defRPr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8 (42371) 91-3-01</a:t>
            </a:r>
            <a:endParaRPr lang="ru-RU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algn="ctr">
              <a:defRPr/>
            </a:pP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эл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 адрес: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fin710@mail.ru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algn="ctr">
              <a:defRPr/>
            </a:pP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defRPr/>
            </a:pP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5047" y="190501"/>
            <a:ext cx="6375797" cy="9220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и неналоговых  доходов  бюджета </a:t>
            </a:r>
            <a:r>
              <a:rPr lang="ru-RU" sz="1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Яковлевского</a:t>
            </a:r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                                          за </a:t>
            </a: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2022 год</a:t>
            </a:r>
            <a:endParaRPr lang="ru-RU" sz="18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>
            <a:graphicFrameLocks noGrp="1"/>
          </p:cNvGraphicFramePr>
          <p:nvPr/>
        </p:nvGraphicFramePr>
        <p:xfrm>
          <a:off x="-270272" y="-480484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029" name="Text Box 8"/>
          <p:cNvSpPr txBox="1">
            <a:spLocks noChangeArrowheads="1"/>
          </p:cNvSpPr>
          <p:nvPr/>
        </p:nvSpPr>
        <p:spPr bwMode="auto">
          <a:xfrm>
            <a:off x="6682978" y="0"/>
            <a:ext cx="234360" cy="2000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ru-RU" sz="700" b="1"/>
              <a:t>7</a:t>
            </a:r>
            <a:endParaRPr lang="ru-RU" sz="700" b="1"/>
          </a:p>
        </p:txBody>
      </p:sp>
      <p:graphicFrame>
        <p:nvGraphicFramePr>
          <p:cNvPr id="9" name="Диаграмма 8"/>
          <p:cNvGraphicFramePr>
            <a:graphicFrameLocks noGrp="1"/>
          </p:cNvGraphicFramePr>
          <p:nvPr/>
        </p:nvGraphicFramePr>
        <p:xfrm>
          <a:off x="285728" y="1809751"/>
          <a:ext cx="642941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6" descr="C:\Documents and Settings\Savina\Рабочий стол\Яна Савина\Савина (работа)\СЛАЙДЫ 2013\Бюджет для граждан 2016\картинки\image1267911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90" y="6096011"/>
            <a:ext cx="2286016" cy="2800339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375047" y="1714500"/>
            <a:ext cx="6372225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25957" y="1793221"/>
            <a:ext cx="2321735" cy="40005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2516" y="357670"/>
            <a:ext cx="5292090" cy="1204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4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</a:pPr>
            <a:endParaRPr sz="1400"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300">
              <a:latin typeface="Calibri" panose="020F0502020204030204"/>
              <a:cs typeface="Calibri" panose="020F0502020204030204"/>
            </a:endParaRPr>
          </a:p>
          <a:p>
            <a:pPr marL="1814195" marR="5080" indent="-1403985">
              <a:lnSpc>
                <a:spcPct val="100000"/>
              </a:lnSpc>
            </a:pPr>
            <a:r>
              <a:rPr sz="18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</a:t>
            </a:r>
            <a:r>
              <a:rPr sz="1800" b="1" spc="-3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800" b="1" spc="-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межбюджетных </a:t>
            </a:r>
            <a:r>
              <a:rPr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трансфертах</a:t>
            </a:r>
            <a:r>
              <a:rPr sz="1800" b="1" spc="-3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sz="1800" b="1" spc="-44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краевого</a:t>
            </a:r>
            <a:r>
              <a:rPr sz="1800" b="1" spc="-3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endParaRPr sz="1800" b="1" spc="-15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71480" y="2857488"/>
            <a:ext cx="5849620" cy="0"/>
          </a:xfrm>
          <a:custGeom>
            <a:avLst/>
            <a:gdLst/>
            <a:ahLst/>
            <a:cxnLst/>
            <a:rect l="l" t="t" r="r" b="b"/>
            <a:pathLst>
              <a:path w="5849620">
                <a:moveTo>
                  <a:pt x="0" y="0"/>
                </a:moveTo>
                <a:lnTo>
                  <a:pt x="5849112" y="0"/>
                </a:lnTo>
              </a:path>
            </a:pathLst>
          </a:custGeom>
          <a:ln w="9144">
            <a:solidFill>
              <a:srgbClr val="F1F1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 flipV="1">
            <a:off x="493776" y="2500298"/>
            <a:ext cx="5849620" cy="369511"/>
          </a:xfrm>
          <a:custGeom>
            <a:avLst/>
            <a:gdLst/>
            <a:ahLst/>
            <a:cxnLst/>
            <a:rect l="l" t="t" r="r" b="b"/>
            <a:pathLst>
              <a:path w="5849620">
                <a:moveTo>
                  <a:pt x="0" y="0"/>
                </a:moveTo>
                <a:lnTo>
                  <a:pt x="5849112" y="0"/>
                </a:lnTo>
              </a:path>
            </a:pathLst>
          </a:custGeom>
          <a:ln w="9144">
            <a:solidFill>
              <a:srgbClr val="F1F1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 txBox="1"/>
          <p:nvPr/>
        </p:nvSpPr>
        <p:spPr>
          <a:xfrm>
            <a:off x="1821561" y="1774873"/>
            <a:ext cx="2271395" cy="557076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123190">
              <a:lnSpc>
                <a:spcPct val="143000"/>
              </a:lnSpc>
              <a:spcBef>
                <a:spcPts val="145"/>
              </a:spcBef>
            </a:pPr>
            <a:r>
              <a:rPr sz="1200" spc="-10" smtClean="0">
                <a:solidFill>
                  <a:srgbClr val="40404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200" spc="-5" smtClean="0">
                <a:solidFill>
                  <a:srgbClr val="40404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200" spc="-10" smtClean="0">
                <a:solidFill>
                  <a:srgbClr val="40404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200" spc="-5" smtClean="0">
                <a:solidFill>
                  <a:srgbClr val="404040"/>
                </a:solidFill>
                <a:latin typeface="Calibri" panose="020F0502020204030204"/>
                <a:cs typeface="Calibri" panose="020F0502020204030204"/>
              </a:rPr>
              <a:t> </a:t>
            </a:r>
            <a:endParaRPr sz="12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endParaRPr sz="12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59" name="object 59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16686" y="1993573"/>
            <a:ext cx="646065" cy="576414"/>
          </a:xfrm>
          <a:prstGeom prst="rect">
            <a:avLst/>
          </a:prstGeom>
        </p:spPr>
      </p:pic>
      <p:sp>
        <p:nvSpPr>
          <p:cNvPr id="64" name="object 64"/>
          <p:cNvSpPr txBox="1"/>
          <p:nvPr/>
        </p:nvSpPr>
        <p:spPr>
          <a:xfrm>
            <a:off x="5655691" y="2568831"/>
            <a:ext cx="7092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3A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1200" b="1" spc="-5" dirty="0">
                <a:solidFill>
                  <a:srgbClr val="3A3838"/>
                </a:solidFill>
                <a:latin typeface="Calibri" panose="020F0502020204030204"/>
                <a:cs typeface="Calibri" panose="020F0502020204030204"/>
              </a:rPr>
              <a:t>тыс.руб.):</a:t>
            </a:r>
            <a:endParaRPr sz="1200">
              <a:latin typeface="Calibri" panose="020F0502020204030204"/>
              <a:cs typeface="Calibri" panose="020F0502020204030204"/>
            </a:endParaRPr>
          </a:p>
        </p:txBody>
      </p:sp>
      <p:graphicFrame>
        <p:nvGraphicFramePr>
          <p:cNvPr id="66" name="object 66"/>
          <p:cNvGraphicFramePr>
            <a:graphicFrameLocks noGrp="1"/>
          </p:cNvGraphicFramePr>
          <p:nvPr/>
        </p:nvGraphicFramePr>
        <p:xfrm>
          <a:off x="500042" y="2857488"/>
          <a:ext cx="6143667" cy="41458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43404"/>
                <a:gridCol w="1071570"/>
                <a:gridCol w="928693"/>
              </a:tblGrid>
              <a:tr h="5715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8295">
                        <a:lnSpc>
                          <a:spcPts val="1255"/>
                        </a:lnSpc>
                      </a:pPr>
                      <a:r>
                        <a:rPr sz="1600" b="1" spc="-1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ru-RU" sz="1600" b="1" spc="-1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sz="1600" b="1" spc="-10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2829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600" b="1" spc="-1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sz="1600" b="1" spc="-10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5430">
                        <a:lnSpc>
                          <a:spcPts val="1255"/>
                        </a:lnSpc>
                      </a:pPr>
                      <a:r>
                        <a:rPr sz="1600" b="1" spc="-1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ru-RU" sz="1600" b="1" spc="-1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sz="1600" b="1" spc="-10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6543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600" b="1" spc="-1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sz="1600" b="1" spc="-10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488614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4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ТРАНСФЕРТЫ, </a:t>
                      </a:r>
                      <a:r>
                        <a:rPr sz="1400" b="1" spc="-1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</a:t>
                      </a:r>
                      <a:endParaRPr sz="1400" spc="-1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789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322 160,82</a:t>
                      </a:r>
                      <a:endParaRPr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334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320 233,23</a:t>
                      </a:r>
                      <a:endParaRPr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3340" marB="0">
                    <a:solidFill>
                      <a:srgbClr val="92D050"/>
                    </a:solidFill>
                  </a:tcPr>
                </a:tc>
              </a:tr>
              <a:tr h="337515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000" b="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sz="1000" b="0" spc="-1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789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193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endPara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334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60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endParaRPr sz="1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334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36470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400" b="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бюджетам бюджетной системы Российской Федерации</a:t>
                      </a:r>
                      <a:endParaRPr sz="1400" b="0" spc="-1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789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193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14 831,70</a:t>
                      </a:r>
                      <a:endParaRPr lang="ru-RU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334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60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14 831,69</a:t>
                      </a:r>
                      <a:endParaRPr lang="ru-RU" sz="12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334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54398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400" b="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бюджетной системы </a:t>
                      </a:r>
                      <a:r>
                        <a:rPr sz="1400" b="0" spc="-1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Российской </a:t>
                      </a:r>
                      <a:r>
                        <a:rPr sz="1400" b="0" spc="-1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Федерации</a:t>
                      </a:r>
                      <a:r>
                        <a:rPr lang="ru-RU" sz="1400" b="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(межбюджетные субсидии)</a:t>
                      </a:r>
                      <a:endParaRPr sz="1400" b="0" spc="-1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789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35 736,73</a:t>
                      </a:r>
                      <a:endParaRPr lang="ru-RU" sz="12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334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60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35 736,73</a:t>
                      </a:r>
                      <a:endParaRPr lang="ru-RU" sz="12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334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27109">
                <a:tc>
                  <a:txBody>
                    <a:bodyPr/>
                    <a:lstStyle/>
                    <a:p>
                      <a:pPr marL="51435" marR="340995" indent="12065">
                        <a:lnSpc>
                          <a:spcPct val="115000"/>
                        </a:lnSpc>
                        <a:spcBef>
                          <a:spcPts val="255"/>
                        </a:spcBef>
                      </a:pPr>
                      <a:r>
                        <a:rPr lang="ru-RU" sz="14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бюджетной системы Российской Федерации</a:t>
                      </a:r>
                      <a:endParaRPr sz="1400" spc="-1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989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33045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259 953,00</a:t>
                      </a:r>
                      <a:endPara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68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258 069,61</a:t>
                      </a:r>
                      <a:endPara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758" marB="0"/>
                </a:tc>
              </a:tr>
              <a:tr h="730195">
                <a:tc>
                  <a:txBody>
                    <a:bodyPr/>
                    <a:lstStyle/>
                    <a:p>
                      <a:pPr marL="51435" marR="114935">
                        <a:lnSpc>
                          <a:spcPct val="115000"/>
                        </a:lnSpc>
                        <a:spcBef>
                          <a:spcPts val="260"/>
                        </a:spcBef>
                      </a:pPr>
                      <a:r>
                        <a:rPr lang="ru-RU" sz="14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endParaRPr sz="1400" spc="-1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048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33045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11 639,39</a:t>
                      </a:r>
                      <a:endPara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689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11 595,20</a:t>
                      </a:r>
                      <a:endPara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758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580390" y="115570"/>
          <a:ext cx="6041390" cy="90450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15740"/>
                <a:gridCol w="945515"/>
                <a:gridCol w="1080135"/>
              </a:tblGrid>
              <a:tr h="477520">
                <a:tc>
                  <a:txBody>
                    <a:bodyPr/>
                    <a:lstStyle/>
                    <a:p>
                      <a:pPr marL="1220470" algn="ctr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6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</a:t>
                      </a:r>
                      <a:r>
                        <a:rPr sz="1600" b="1" spc="-5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овны</a:t>
                      </a:r>
                      <a:r>
                        <a:rPr sz="16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sz="1600" b="1" spc="-75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</a:t>
                      </a:r>
                      <a:r>
                        <a:rPr sz="1600" b="1" spc="-5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ы</a:t>
                      </a:r>
                      <a:r>
                        <a:rPr sz="16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sz="1600" b="1" spc="-65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</a:t>
                      </a:r>
                      <a:r>
                        <a:rPr sz="16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аз</a:t>
                      </a:r>
                      <a:r>
                        <a:rPr sz="1600" b="1" spc="-5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sz="1600" b="1" spc="5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sz="1600" b="1" spc="-5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ели</a:t>
                      </a:r>
                      <a:endParaRPr sz="1600" b="1" spc="-5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0889" marB="0"/>
                </a:tc>
                <a:tc>
                  <a:txBody>
                    <a:bodyPr/>
                    <a:lstStyle/>
                    <a:p>
                      <a:pPr marL="233680">
                        <a:lnSpc>
                          <a:spcPts val="1255"/>
                        </a:lnSpc>
                      </a:pPr>
                      <a:r>
                        <a:rPr sz="1600" b="1" spc="-1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ru-RU" sz="1600" b="1" spc="-1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sz="1600" b="1" spc="-10" baseline="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3368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ru-RU" sz="1600" b="1" spc="-1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sz="1600" b="1" spc="-10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лан</a:t>
                      </a:r>
                      <a:r>
                        <a:rPr lang="ru-RU" sz="1600" b="1" spc="-1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spc="-1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руб.)</a:t>
                      </a:r>
                      <a:endParaRPr lang="ru-RU" sz="1600" b="1" spc="-10" baseline="0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ts val="1255"/>
                        </a:lnSpc>
                      </a:pPr>
                      <a:r>
                        <a:rPr sz="1600" b="1" spc="-1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ru-RU" sz="1600" b="1" spc="-1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sz="1600" b="1" spc="-10" baseline="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1905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ru-RU" sz="1600" b="1" spc="-1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</a:t>
                      </a:r>
                      <a:r>
                        <a:rPr sz="1600" b="1" spc="-10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</a:t>
                      </a:r>
                      <a:r>
                        <a:rPr lang="ru-RU" sz="1600" b="1" spc="-1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spc="-1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100" b="1" spc="-10" baseline="0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100" b="1" spc="-10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sz="1100" b="1" spc="-10" baseline="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83540">
                <a:tc>
                  <a:txBody>
                    <a:bodyPr/>
                    <a:lstStyle/>
                    <a:p>
                      <a:pPr marL="28575" marR="323850">
                        <a:lnSpc>
                          <a:spcPts val="1510"/>
                        </a:lnSpc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  <a:r>
                        <a:rPr lang="ru-RU" sz="1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бюджетам субъектов Российской Федерации и муниципальных образований (межбюджетные субсидии), всего</a:t>
                      </a:r>
                      <a:endParaRPr sz="10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945"/>
                        </a:spcBef>
                      </a:pPr>
                      <a:r>
                        <a:rPr lang="ru-RU" sz="11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35 736,73</a:t>
                      </a:r>
                      <a:endParaRPr lang="ru-RU" sz="11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10782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lang="ru-RU" sz="11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35 736,72</a:t>
                      </a:r>
                      <a:endParaRPr lang="ru-RU" sz="11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01405" marB="0">
                    <a:solidFill>
                      <a:srgbClr val="92D050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lang="ru-RU" sz="1000" spc="-1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софинансировние расходных обязательств субьектов РФ, связанныхс реализацией федеральной целевой программы «Увековечение памяти погибших при защите Отечества на 2019-2024 годы»</a:t>
                      </a:r>
                      <a:endParaRPr lang="ru-RU" sz="1000" spc="-1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2895" marB="0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992,23</a:t>
                      </a:r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689" marB="0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17780" algn="ctr">
                        <a:lnSpc>
                          <a:spcPct val="100000"/>
                        </a:lnSpc>
                      </a:pPr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992,23</a:t>
                      </a:r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345" marB="0">
                    <a:solidFill>
                      <a:srgbClr val="DEEBF7"/>
                    </a:solidFill>
                  </a:tcPr>
                </a:tc>
              </a:tr>
              <a:tr h="405130">
                <a:tc>
                  <a:txBody>
                    <a:bodyPr/>
                    <a:lstStyle/>
                    <a:p>
                      <a:pPr marL="28575" marR="151130">
                        <a:lnSpc>
                          <a:spcPts val="1510"/>
                        </a:lnSpc>
                        <a:spcBef>
                          <a:spcPts val="25"/>
                        </a:spcBef>
                      </a:pPr>
                      <a:r>
                        <a:rPr lang="ru-RU" sz="1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реализацию мероприятий по обеспечению жильем молодых семей</a:t>
                      </a:r>
                      <a:endParaRPr lang="ru-RU"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93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spc="-1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1920">
                        <a:lnSpc>
                          <a:spcPct val="100000"/>
                        </a:lnSpc>
                      </a:pPr>
                      <a:r>
                        <a:rPr lang="ru-RU" sz="1100" spc="-1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1 400,36</a:t>
                      </a:r>
                      <a:endParaRPr lang="ru-RU" sz="1100" spc="-1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145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lang="ru-RU" sz="1100" spc="-1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spc="-1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1 400,36 </a:t>
                      </a:r>
                      <a:endParaRPr lang="ru-RU" sz="1100" spc="-1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20040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реализацию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проектов инициативного </a:t>
                      </a:r>
                      <a:r>
                        <a:rPr lang="ru-RU" sz="1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бюджетирования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направлению «Твой проект»</a:t>
                      </a:r>
                      <a:endPara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0551" marB="0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186055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lang="ru-RU" sz="1100" spc="-1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3 000,00</a:t>
                      </a:r>
                      <a:endParaRPr lang="ru-RU" sz="1100" spc="-1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08438" marB="0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R="17145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ru-RU" sz="1100" spc="-1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3 000,00</a:t>
                      </a:r>
                      <a:endParaRPr lang="ru-RU" sz="1100" spc="-1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99646" marB="0">
                    <a:solidFill>
                      <a:srgbClr val="DEEBF7"/>
                    </a:solidFill>
                  </a:tcPr>
                </a:tc>
              </a:tr>
              <a:tr h="465455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lang="ru-RU" sz="1000" spc="-1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капитальный ремонт и ремонт автомобильный дорог общего пользования населенных пунктов за счет дорожного фонда Приморского края</a:t>
                      </a:r>
                      <a:endParaRPr lang="ru-RU" sz="1000" spc="-10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206" marB="0"/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320"/>
                        </a:lnSpc>
                        <a:spcBef>
                          <a:spcPts val="145"/>
                        </a:spcBef>
                      </a:pPr>
                      <a:r>
                        <a:rPr lang="ru-RU" sz="1100" spc="-1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20 000,00</a:t>
                      </a:r>
                      <a:endParaRPr lang="ru-RU" sz="1100" spc="-1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6998" marB="0"/>
                </a:tc>
                <a:tc>
                  <a:txBody>
                    <a:bodyPr/>
                    <a:lstStyle/>
                    <a:p>
                      <a:pPr marR="1714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lang="ru-RU" sz="1100" spc="-1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19 999, 99</a:t>
                      </a:r>
                      <a:endParaRPr lang="ru-RU" sz="1100" spc="-1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206" marB="0"/>
                </a:tc>
              </a:tr>
              <a:tr h="272415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sz="1000" spc="-5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</a:t>
                      </a:r>
                      <a:r>
                        <a:rPr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sz="10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ечени</a:t>
                      </a:r>
                      <a:r>
                        <a:rPr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sz="1000" spc="-8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sz="10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раж</a:t>
                      </a:r>
                      <a:r>
                        <a:rPr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дан</a:t>
                      </a:r>
                      <a:r>
                        <a:rPr sz="1000" spc="-7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твердым</a:t>
                      </a:r>
                      <a:r>
                        <a:rPr sz="1000" spc="-5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sz="1000" spc="-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опливом</a:t>
                      </a:r>
                      <a:endPara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7620" marB="0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154305">
                        <a:lnSpc>
                          <a:spcPts val="1320"/>
                        </a:lnSpc>
                        <a:spcBef>
                          <a:spcPts val="145"/>
                        </a:spcBef>
                      </a:pPr>
                      <a:r>
                        <a:rPr lang="ru-RU" sz="1100" spc="-1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120,55</a:t>
                      </a:r>
                      <a:endParaRPr lang="ru-RU" sz="1100" spc="-1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6998" marB="0"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R="1714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lang="ru-RU" sz="1100" spc="-1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120,55</a:t>
                      </a:r>
                      <a:endParaRPr lang="ru-RU" sz="1100" spc="-1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7620" marB="0">
                    <a:solidFill>
                      <a:srgbClr val="DEEBF7"/>
                    </a:solidFill>
                  </a:tcPr>
                </a:tc>
              </a:tr>
              <a:tr h="315595">
                <a:tc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000" spc="-1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000" spc="-1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и поставка спортивного инвентаря, спортивного оборудования и иного имущества для развития массового спорта</a:t>
                      </a:r>
                      <a:endParaRPr lang="ru-RU" sz="1000" spc="-10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0551" marB="0"/>
                </a:tc>
                <a:tc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lang="ru-RU" sz="1100" spc="-1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2 085,06</a:t>
                      </a:r>
                      <a:endParaRPr lang="ru-RU" sz="1100" spc="-1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09025" marB="0"/>
                </a:tc>
                <a:tc>
                  <a:txBody>
                    <a:bodyPr/>
                    <a:lstStyle/>
                    <a:p>
                      <a:pPr marR="17145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ru-RU" sz="1100" spc="-1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2 085,06</a:t>
                      </a:r>
                      <a:endParaRPr lang="ru-RU" sz="1100" spc="-1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99646" marB="0"/>
                </a:tc>
              </a:tr>
              <a:tr h="318135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1000" spc="-1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</a:t>
                      </a:r>
                      <a:r>
                        <a:rPr lang="ru-RU" sz="1000" spc="-1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ремонт зданий муниципальных общеобразовательных организаций</a:t>
                      </a:r>
                      <a:endParaRPr sz="1000" spc="-1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3481" marB="0"/>
                </a:tc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</a:pPr>
                      <a:r>
                        <a:rPr lang="ru-RU" sz="11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8 138,53</a:t>
                      </a:r>
                      <a:endParaRPr lang="ru-RU" sz="1100" spc="-1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275" marB="0"/>
                </a:tc>
                <a:tc>
                  <a:txBody>
                    <a:bodyPr/>
                    <a:lstStyle/>
                    <a:p>
                      <a:pPr marR="17145" algn="ctr">
                        <a:lnSpc>
                          <a:spcPct val="100000"/>
                        </a:lnSpc>
                      </a:pPr>
                      <a:r>
                        <a:rPr lang="ru-RU" sz="1100" spc="-1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8 138,53</a:t>
                      </a:r>
                      <a:endParaRPr lang="ru-RU" sz="1100" spc="-1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931" marB="0"/>
                </a:tc>
              </a:tr>
              <a:tr h="349885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lang="ru-RU" sz="1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субъектов Российской Федерации и муниципальных образований, всего</a:t>
                      </a:r>
                      <a:endParaRPr lang="ru-RU" sz="1000" b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3481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</a:pP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259 953,00</a:t>
                      </a:r>
                      <a:endParaRPr lang="ru-RU" sz="11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27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17145" algn="ctr">
                        <a:lnSpc>
                          <a:spcPct val="100000"/>
                        </a:lnSpc>
                      </a:pP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258 069,61</a:t>
                      </a:r>
                      <a:endParaRPr lang="ru-RU" sz="11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931" marB="0">
                    <a:solidFill>
                      <a:srgbClr val="92D050"/>
                    </a:solidFill>
                  </a:tcPr>
                </a:tc>
              </a:tr>
              <a:tr h="775335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обеспечение государственных гарантий реализации прав на получение общедоступного и бесплатного дошкольного, начального общего, основного общего, среднего общего, дополнительного образования детей в муниципальных образовательных организациях Приморского края</a:t>
                      </a:r>
                      <a:endParaRPr lang="ru-RU" sz="10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3481" marB="0"/>
                </a:tc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700,75</a:t>
                      </a:r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275" marB="0"/>
                </a:tc>
                <a:tc>
                  <a:txBody>
                    <a:bodyPr/>
                    <a:lstStyle/>
                    <a:p>
                      <a:pPr marR="17145" algn="ctr">
                        <a:lnSpc>
                          <a:spcPct val="100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700,75</a:t>
                      </a:r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931" marB="0"/>
                </a:tc>
              </a:tr>
              <a:tr h="470535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осуществление отдельных государственных полномочий по обеспечению бесплатным питанием детей,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обучающихся в муниципальных образовательных учреждениях Приморского края</a:t>
                      </a:r>
                      <a:endPara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3481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470,00</a:t>
                      </a:r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27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7145" algn="ctr">
                        <a:lnSpc>
                          <a:spcPct val="100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470,00</a:t>
                      </a:r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931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8135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получение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общедоступного и бесплатного дошкольного образования в муниципальных дошкольных образовательных организациях</a:t>
                      </a:r>
                      <a:endPara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3481" marB="0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36 386,29</a:t>
                      </a:r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275" marB="0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R="17145" algn="ctr">
                        <a:lnSpc>
                          <a:spcPct val="100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36 386,29</a:t>
                      </a:r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931" marB="0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470535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организацию и обеспечение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оздоровления и отдыха детей Приморского края (за исключением организации отдыха детей в каникулярное время)</a:t>
                      </a:r>
                      <a:endPara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3481" marB="0">
                    <a:noFill/>
                  </a:tcPr>
                </a:tc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</a:pPr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1 477,84</a:t>
                      </a:r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275" marB="0">
                    <a:noFill/>
                  </a:tcPr>
                </a:tc>
                <a:tc>
                  <a:txBody>
                    <a:bodyPr/>
                    <a:lstStyle/>
                    <a:p>
                      <a:pPr marR="17145" algn="ctr">
                        <a:lnSpc>
                          <a:spcPct val="100000"/>
                        </a:lnSpc>
                      </a:pPr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1 477,84</a:t>
                      </a:r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931" marB="0">
                    <a:noFill/>
                  </a:tcPr>
                </a:tc>
              </a:tr>
              <a:tr h="318135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осуществление отдельных государственных полномочий по государственному управлению охраной труда</a:t>
                      </a:r>
                      <a:endPara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3481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830,91</a:t>
                      </a:r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275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R="17145" algn="ctr">
                        <a:lnSpc>
                          <a:spcPct val="100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830,91</a:t>
                      </a:r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931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318135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реализацию государственных полномочий органов опеки и попечительства в отношении несовершеннолетних</a:t>
                      </a:r>
                      <a:endPara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3481" marB="0"/>
                </a:tc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1 950,21</a:t>
                      </a:r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275" marB="0"/>
                </a:tc>
                <a:tc>
                  <a:txBody>
                    <a:bodyPr/>
                    <a:lstStyle/>
                    <a:p>
                      <a:pPr marR="17145" algn="ctr">
                        <a:lnSpc>
                          <a:spcPct val="100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1 950,21</a:t>
                      </a:r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931" marB="0"/>
                </a:tc>
              </a:tr>
              <a:tr h="622935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организацию отдельных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государственных полномочий Приморского края по организации проведения мероприятий по предупреждению и ликвидации болезней животных, их лечению, защите населения от болезней, общих для человека и животных</a:t>
                      </a:r>
                      <a:endPara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3481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</a:pPr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1 115,30</a:t>
                      </a:r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275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R="17145" algn="ctr">
                        <a:lnSpc>
                          <a:spcPct val="100000"/>
                        </a:lnSpc>
                      </a:pPr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1 115,30</a:t>
                      </a:r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931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709295">
                <a:tc>
                  <a:txBody>
                    <a:bodyPr/>
                    <a:lstStyle/>
                    <a:p>
                      <a:pPr marL="41910" marR="133985">
                        <a:lnSpc>
                          <a:spcPct val="115000"/>
                        </a:lnSpc>
                        <a:spcBef>
                          <a:spcPts val="70"/>
                        </a:spcBef>
                      </a:pPr>
                      <a:r>
                        <a:rPr lang="ru-RU"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sz="1000" spc="-1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 </a:t>
                      </a:r>
                      <a:r>
                        <a:rPr lang="ru-RU"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осуществление</a:t>
                      </a:r>
                      <a:r>
                        <a:rPr lang="ru-RU" sz="1000" spc="-1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государственных полномочий по регистрации и учету граждан, имеющих право на получение жилищных субсидий в связи с переселением из районов Крайнего Севера и приравненных к ним местностей</a:t>
                      </a:r>
                      <a:endParaRPr sz="1000" spc="-1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20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524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,7</a:t>
                      </a:r>
                      <a:endParaRPr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</a:t>
                      </a:r>
                      <a:endParaRPr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578485">
                <a:tc>
                  <a:txBody>
                    <a:bodyPr/>
                    <a:lstStyle/>
                    <a:p>
                      <a:pPr marL="41910" marR="187325">
                        <a:lnSpc>
                          <a:spcPts val="1510"/>
                        </a:lnSpc>
                        <a:spcBef>
                          <a:spcPts val="25"/>
                        </a:spcBef>
                      </a:pPr>
                      <a:r>
                        <a:rPr lang="ru-RU"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sz="1000" spc="-1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ru-RU" sz="10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осуществление</a:t>
                      </a:r>
                      <a:r>
                        <a:rPr lang="ru-RU" sz="1000" spc="-1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отдельных государственных полномочий по обеспечению мер социальной поддержки педагогическим работникам муниципальных образовательных организаций Приморского края</a:t>
                      </a:r>
                      <a:endParaRPr sz="1000" spc="-1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931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0015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lang="ru-RU" sz="110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2</a:t>
                      </a:r>
                      <a:r>
                        <a:rPr lang="ru-RU" sz="1100" spc="-5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790,31</a:t>
                      </a:r>
                      <a:endParaRPr lang="ru-RU" sz="1100" spc="-5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1430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95"/>
                        </a:spcBef>
                      </a:pPr>
                      <a:r>
                        <a:rPr lang="ru-RU" sz="110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100" spc="-5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204,76</a:t>
                      </a:r>
                      <a:endParaRPr lang="ru-RU" sz="1100" spc="-5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04922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60070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115"/>
                        </a:spcBef>
                        <a:buNone/>
                      </a:pPr>
                      <a:r>
                        <a:rPr lang="ru-RU" altLang="en-US" sz="1000" spc="-1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государственную регистрацию актов гражданского состояния</a:t>
                      </a:r>
                      <a:endParaRPr lang="ru-RU" altLang="en-US" sz="1000" spc="-1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3481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buNone/>
                      </a:pPr>
                      <a:r>
                        <a:rPr lang="ru-RU" altLang="en-US" sz="1100" spc="-1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1 132,22</a:t>
                      </a:r>
                      <a:endParaRPr lang="ru-RU" altLang="en-US" sz="1100" spc="-1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275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7145" algn="ctr">
                        <a:lnSpc>
                          <a:spcPct val="100000"/>
                        </a:lnSpc>
                        <a:buNone/>
                      </a:pPr>
                      <a:r>
                        <a:rPr lang="ru-RU" altLang="en-US" sz="1100" spc="-1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1 132,22</a:t>
                      </a:r>
                      <a:endParaRPr lang="ru-RU" altLang="en-US" sz="1100" spc="-1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931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508635" y="281940"/>
          <a:ext cx="5832475" cy="69194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75125"/>
                <a:gridCol w="796925"/>
                <a:gridCol w="860425"/>
              </a:tblGrid>
              <a:tr h="731520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реализацию государственного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полномочия по установлению регулируемых тарифов и регулярные перевозки пассажиров и багажа автомобильным и наземным электрическим транспортом по муниципальным маршрутам в границах муниципального образования</a:t>
                      </a:r>
                      <a:endPara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4992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R="50165"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94371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4992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570865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обеспечение детей-сирот и детей , оставшихся без попечения родителей, лицам из их числа по договорам найма специализированных жилых помещений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4992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3 921,17</a:t>
                      </a:r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94371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3 720,76</a:t>
                      </a:r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4992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70865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реализацию государственных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полномочий по социальной поддержке детей, оставшихся без попечения родителей, и лиц, принявших на воспитание в семью детей, оставшихся без попечения родителей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4992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38 679,48</a:t>
                      </a:r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94371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37 722,97</a:t>
                      </a:r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4992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выплату компенсации части платы, взимаемой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родителей (законных представителей) за просмотр и уход за детьми, осваивающими образовательные программы дошкольного образования в организациях, осуществляющих образовательную деятельность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4992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940,00</a:t>
                      </a:r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94371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940,00</a:t>
                      </a:r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4992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70865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обеспечение детей-сирот и детей , оставшихся без попечения родителей, лицам из их числа по договорам найма специализированных жилых помещений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4992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10 825,44</a:t>
                      </a:r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94371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10 766,64</a:t>
                      </a:r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4992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10210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составление списков кандидатов в присяжные заседатели федеральных судов общей юрисдикции в Российской Федерации</a:t>
                      </a:r>
                      <a:endPara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4992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135, 58</a:t>
                      </a:r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94371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135, 58</a:t>
                      </a:r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4992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70865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организацию бесплатного горячего питания обучающегося, получающих начальное общее образование в государственных образовательных организациях</a:t>
                      </a:r>
                      <a:endPara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4992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9 777,28</a:t>
                      </a:r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94371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9 777,28</a:t>
                      </a:r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4992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0845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Единая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субвенция бюджетам муниципальных районов из бюджета субъекта Российской Федерации</a:t>
                      </a:r>
                      <a:endPara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4992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2 061,37</a:t>
                      </a:r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94371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2 061,37</a:t>
                      </a:r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4992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6235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субвенции бюджетам муниципальных районов</a:t>
                      </a:r>
                      <a:endPara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4992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265,19</a:t>
                      </a:r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94371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265,19</a:t>
                      </a:r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4992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6235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725"/>
                        </a:spcBef>
                        <a:buNone/>
                      </a:pPr>
                      <a:r>
                        <a:rPr lang="ru-RU" altLang="en-US" sz="1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осуществление отдельных полномочий по расчету и представлению дотаций на выравнивание бюджетной обеспеченности бюджетам поселений, входящим в их состав</a:t>
                      </a:r>
                      <a:endParaRPr lang="ru-RU" altLang="en-US"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4992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ctr">
                        <a:lnSpc>
                          <a:spcPct val="100000"/>
                        </a:lnSpc>
                        <a:spcBef>
                          <a:spcPts val="805"/>
                        </a:spcBef>
                        <a:buNone/>
                      </a:pPr>
                      <a:r>
                        <a:rPr lang="ru-RU" altLang="en-US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11 407,85</a:t>
                      </a:r>
                      <a:endParaRPr lang="ru-RU" altLang="en-US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94371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25"/>
                        </a:spcBef>
                        <a:buNone/>
                      </a:pPr>
                      <a:r>
                        <a:rPr lang="ru-RU" altLang="en-US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11 407,85</a:t>
                      </a:r>
                      <a:endParaRPr lang="ru-RU" altLang="en-US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4992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6235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000" b="1" spc="-1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</a:t>
                      </a:r>
                      <a:r>
                        <a:rPr sz="1000" b="1" spc="-7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b="1" spc="-13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</a:t>
                      </a:r>
                      <a:r>
                        <a:rPr sz="1000" b="1" spc="-8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000" b="1" spc="-1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трансферты</a:t>
                      </a:r>
                      <a:endPara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4992" marB="0">
                    <a:solidFill>
                      <a:srgbClr val="B8DF8B"/>
                    </a:solidFill>
                  </a:tcPr>
                </a:tc>
                <a:tc>
                  <a:txBody>
                    <a:bodyPr/>
                    <a:lstStyle/>
                    <a:p>
                      <a:pPr marR="50165"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100" b="1" spc="-5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100" b="1" spc="-5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1 639,39</a:t>
                      </a:r>
                      <a:endParaRPr lang="ru-RU" sz="1100" b="1" spc="-5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94371" marB="0">
                    <a:solidFill>
                      <a:srgbClr val="B8DF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11 595,20</a:t>
                      </a:r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4992" marB="0">
                    <a:solidFill>
                      <a:srgbClr val="B8DF8B"/>
                    </a:solidFill>
                  </a:tcPr>
                </a:tc>
              </a:tr>
              <a:tr h="471805">
                <a:tc>
                  <a:txBody>
                    <a:bodyPr/>
                    <a:lstStyle/>
                    <a:p>
                      <a:pPr marL="28575" marR="106680">
                        <a:lnSpc>
                          <a:spcPct val="115000"/>
                        </a:lnSpc>
                        <a:spcBef>
                          <a:spcPts val="105"/>
                        </a:spcBef>
                      </a:pPr>
                      <a:r>
                        <a:rPr sz="1000" spc="-1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sz="1000" spc="-1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1000" spc="-1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существление</a:t>
                      </a:r>
                      <a:r>
                        <a:rPr lang="ru-RU" sz="1000" spc="-1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части полномочий по решению вопросов местного значения в  соответствии с заключенными соглашениями</a:t>
                      </a:r>
                      <a:endParaRPr sz="1000" spc="-1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2309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49530" algn="ctr">
                        <a:lnSpc>
                          <a:spcPct val="100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107,3</a:t>
                      </a:r>
                      <a:endParaRPr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107,3</a:t>
                      </a:r>
                      <a:endParaRPr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103" marB="0"/>
                </a:tc>
              </a:tr>
              <a:tr h="625475">
                <a:tc>
                  <a:txBody>
                    <a:bodyPr/>
                    <a:lstStyle/>
                    <a:p>
                      <a:pPr marL="28575" marR="448945">
                        <a:lnSpc>
                          <a:spcPct val="115000"/>
                        </a:lnSpc>
                        <a:spcBef>
                          <a:spcPts val="105"/>
                        </a:spcBef>
                      </a:pPr>
                      <a:r>
                        <a:rPr sz="1000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ежемесячное денежное вознаграждение за классное руководство  педагогическим работникам государственных и муниципальных  общеобразовательных организаций</a:t>
                      </a:r>
                      <a:endParaRPr sz="1000" spc="-1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2309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spc="-1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49530" algn="ctr">
                        <a:lnSpc>
                          <a:spcPct val="100000"/>
                        </a:lnSpc>
                      </a:pPr>
                      <a:r>
                        <a:rPr lang="ru-RU" sz="11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11 532,09</a:t>
                      </a:r>
                      <a:endParaRPr sz="1100" spc="-1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100" spc="-1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ru-RU" sz="1100" spc="-1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487,90</a:t>
                      </a:r>
                      <a:endParaRPr sz="1100" spc="-1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689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1965" y="213995"/>
            <a:ext cx="5603875" cy="1058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14195" marR="5080" indent="-1403985" algn="ctr">
              <a:lnSpc>
                <a:spcPct val="100000"/>
              </a:lnSpc>
            </a:pPr>
            <a:r>
              <a:rPr lang="ru-RU" sz="2000" b="1" spc="-1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1600" b="1" spc="-1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Объем налоговых и неналоговых доходов, межбюджетных трансфертов, поступающих в бюджет Яковлевского муниципального района за 2022 год</a:t>
            </a:r>
            <a:endParaRPr lang="ru-RU" sz="1600" b="1" spc="-1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93776" y="3200400"/>
            <a:ext cx="5849620" cy="0"/>
          </a:xfrm>
          <a:custGeom>
            <a:avLst/>
            <a:gdLst/>
            <a:ahLst/>
            <a:cxnLst/>
            <a:rect l="l" t="t" r="r" b="b"/>
            <a:pathLst>
              <a:path w="5849620">
                <a:moveTo>
                  <a:pt x="0" y="0"/>
                </a:moveTo>
                <a:lnTo>
                  <a:pt x="5849112" y="0"/>
                </a:lnTo>
              </a:path>
            </a:pathLst>
          </a:custGeom>
          <a:ln w="9144">
            <a:solidFill>
              <a:srgbClr val="F1F1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 txBox="1"/>
          <p:nvPr/>
        </p:nvSpPr>
        <p:spPr>
          <a:xfrm>
            <a:off x="1821561" y="1774873"/>
            <a:ext cx="2271395" cy="557076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123190">
              <a:lnSpc>
                <a:spcPct val="143000"/>
              </a:lnSpc>
              <a:spcBef>
                <a:spcPts val="145"/>
              </a:spcBef>
            </a:pPr>
            <a:r>
              <a:rPr sz="1200" spc="-10" smtClean="0">
                <a:solidFill>
                  <a:srgbClr val="40404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200" spc="-5" smtClean="0">
                <a:solidFill>
                  <a:srgbClr val="40404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200" spc="-10" smtClean="0">
                <a:solidFill>
                  <a:srgbClr val="40404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200" spc="-5" smtClean="0">
                <a:solidFill>
                  <a:srgbClr val="404040"/>
                </a:solidFill>
                <a:latin typeface="Calibri" panose="020F0502020204030204"/>
                <a:cs typeface="Calibri" panose="020F0502020204030204"/>
              </a:rPr>
              <a:t> </a:t>
            </a:r>
            <a:endParaRPr sz="1200">
              <a:latin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endParaRPr sz="12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59" name="object 59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16686" y="785787"/>
            <a:ext cx="646065" cy="785818"/>
          </a:xfrm>
          <a:prstGeom prst="rect">
            <a:avLst/>
          </a:prstGeom>
        </p:spPr>
      </p:pic>
      <p:sp>
        <p:nvSpPr>
          <p:cNvPr id="64" name="object 64"/>
          <p:cNvSpPr txBox="1"/>
          <p:nvPr/>
        </p:nvSpPr>
        <p:spPr>
          <a:xfrm>
            <a:off x="6009640" y="1036320"/>
            <a:ext cx="77597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3A3838"/>
                </a:solidFill>
                <a:latin typeface="Calibri" panose="020F0502020204030204"/>
                <a:cs typeface="Calibri" panose="020F0502020204030204"/>
              </a:rPr>
              <a:t>(тыс.руб.):</a:t>
            </a:r>
            <a:endParaRPr sz="1200">
              <a:latin typeface="Calibri" panose="020F0502020204030204"/>
              <a:cs typeface="Calibri" panose="020F0502020204030204"/>
            </a:endParaRPr>
          </a:p>
        </p:txBody>
      </p:sp>
      <p:graphicFrame>
        <p:nvGraphicFramePr>
          <p:cNvPr id="66" name="object 66"/>
          <p:cNvGraphicFramePr>
            <a:graphicFrameLocks noGrp="1"/>
          </p:cNvGraphicFramePr>
          <p:nvPr/>
        </p:nvGraphicFramePr>
        <p:xfrm>
          <a:off x="188595" y="1403985"/>
          <a:ext cx="6597015" cy="11216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94610"/>
                <a:gridCol w="962660"/>
                <a:gridCol w="963295"/>
                <a:gridCol w="471805"/>
                <a:gridCol w="1604645"/>
              </a:tblGrid>
              <a:tr h="5391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8295">
                        <a:lnSpc>
                          <a:spcPts val="1255"/>
                        </a:lnSpc>
                      </a:pPr>
                      <a:r>
                        <a:rPr sz="1400" b="1" spc="-1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ru-RU" sz="1400" b="1" spc="-1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sz="1400" b="1" spc="-10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2829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400" b="1" spc="-1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sz="1400" b="1" spc="-10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5430">
                        <a:lnSpc>
                          <a:spcPts val="1255"/>
                        </a:lnSpc>
                      </a:pPr>
                      <a:r>
                        <a:rPr sz="1400" b="1" spc="-1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ru-RU" sz="1400" b="1" spc="-1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sz="1400" b="1" spc="-10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6543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400" b="1" spc="-1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sz="1400" b="1" spc="-10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543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lang="ru-RU" sz="1400" b="1" spc="-1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b="1" spc="-1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5430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lang="ru-RU" sz="1400" b="1" spc="-1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Пояснение причин отклонения более чем на 5%</a:t>
                      </a:r>
                      <a:endParaRPr lang="ru-RU" sz="1400" b="1" spc="-1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86080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100" b="1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</a:t>
                      </a:r>
                      <a:r>
                        <a:rPr lang="ru-RU" sz="1100" b="1" spc="-1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НЕНАЛОГОВЫЕ ДОХОДЫ,</a:t>
                      </a:r>
                      <a:r>
                        <a:rPr sz="1100" b="1" spc="-1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1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(тыс.руб.)</a:t>
                      </a:r>
                      <a:endParaRPr sz="1100" b="1" spc="-1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789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303 602,72</a:t>
                      </a:r>
                      <a:endParaRPr lang="ru-RU" sz="11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334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1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325 363,09</a:t>
                      </a:r>
                      <a:endParaRPr lang="ru-RU" sz="11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334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107,2</a:t>
                      </a:r>
                      <a:endParaRPr lang="ru-RU" sz="11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334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endParaRPr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3340" marB="0">
                    <a:solidFill>
                      <a:srgbClr val="92D050"/>
                    </a:solidFill>
                  </a:tcPr>
                </a:tc>
              </a:tr>
              <a:tr h="1130935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100" b="0" spc="-1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endParaRPr lang="ru-RU" sz="1100" b="0" spc="-1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350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000" b="1" spc="-1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(КБК 101 02000 01 0000 000</a:t>
                      </a:r>
                      <a:r>
                        <a:rPr lang="ru-RU" sz="1000" b="0" spc="-1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000" b="0" spc="-1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789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193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268 053,00</a:t>
                      </a:r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334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60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286 756,38</a:t>
                      </a:r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334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60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107,0</a:t>
                      </a:r>
                      <a:endParaRPr lang="ru-RU" sz="11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334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60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 фонда оплаты труда работников учреждений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организаций </a:t>
                      </a:r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предприятий, в 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связи </a:t>
                      </a:r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чем обеспечен рост НДФЛ (контингент) по итогам исполнения бюджета за </a:t>
                      </a: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</a:t>
                      </a:r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334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84835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1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</a:t>
                      </a:r>
                      <a:r>
                        <a:rPr lang="ru-RU" sz="1100" spc="-1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на  товары ( акцызы по подакцизным товарам) реализуемые  на  территории  РФ</a:t>
                      </a:r>
                      <a:endParaRPr lang="ru-RU" sz="1000" spc="-1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350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000" b="1" spc="-1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(КБК 103 02000 01 0000 110)</a:t>
                      </a:r>
                      <a:endParaRPr lang="ru-RU" sz="1000" b="1" spc="-1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789" marB="0"/>
                </a:tc>
                <a:tc>
                  <a:txBody>
                    <a:bodyPr/>
                    <a:lstStyle/>
                    <a:p>
                      <a:pPr marL="20193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10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ru-RU" sz="1100" spc="-5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000,00</a:t>
                      </a:r>
                      <a:endParaRPr lang="ru-RU" sz="1100" spc="-5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3340" marB="0"/>
                </a:tc>
                <a:tc>
                  <a:txBody>
                    <a:bodyPr/>
                    <a:lstStyle/>
                    <a:p>
                      <a:pPr marL="1460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10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14 985,24</a:t>
                      </a:r>
                      <a:endParaRPr lang="ru-RU" sz="1100" spc="-5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3340" marB="0"/>
                </a:tc>
                <a:tc>
                  <a:txBody>
                    <a:bodyPr/>
                    <a:lstStyle/>
                    <a:p>
                      <a:pPr marL="1460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124,88</a:t>
                      </a:r>
                      <a:endParaRPr lang="ru-RU" sz="11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3340" marB="0"/>
                </a:tc>
                <a:tc>
                  <a:txBody>
                    <a:bodyPr/>
                    <a:lstStyle/>
                    <a:p>
                      <a:pPr marL="14605" algn="l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связи</a:t>
                      </a:r>
                      <a:r>
                        <a:rPr lang="ru-RU" sz="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увеличением потребления горюче-смазочных материалов.</a:t>
                      </a:r>
                      <a:endParaRPr lang="ru-RU" sz="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3340" marB="0"/>
                </a:tc>
              </a:tr>
              <a:tr h="3303270"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000" b="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Налог</a:t>
                      </a:r>
                      <a:r>
                        <a:rPr lang="ru-RU" sz="1100" b="0" spc="-1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совокупный доход:</a:t>
                      </a:r>
                      <a:endParaRPr lang="ru-RU" sz="1100" b="0" spc="-1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350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100" b="0" spc="-1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Налог, взимаемый в связи с применением упрощенной системы налогообложения</a:t>
                      </a:r>
                      <a:endParaRPr lang="ru-RU" sz="1100" b="0" spc="-1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350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000" b="1" spc="-1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(КБК 1 05 01000 00 0000 000)</a:t>
                      </a:r>
                      <a:endParaRPr lang="ru-RU" sz="1000" b="1" spc="-1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350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000" b="1" spc="-1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100" b="0" spc="-1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Единый налог на вмененный доход для отдельных видов деятельности</a:t>
                      </a:r>
                      <a:endParaRPr lang="ru-RU" sz="1100" b="0" spc="-1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350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000" b="1" spc="-1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(КБК 1 05 02000 02 0000 110)</a:t>
                      </a:r>
                      <a:endParaRPr lang="ru-RU" sz="1000" b="1" spc="-1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350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000" b="1" spc="-1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100" b="0" spc="-1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на вмененный доход для отдельных видов деятельности (за налоговые периоды, истекшие до 1 января 2011 года)</a:t>
                      </a:r>
                      <a:endParaRPr lang="ru-RU" sz="1100" b="0" spc="-1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350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000" b="1" spc="-1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(КБК 1 05 02020 02 0000 110)</a:t>
                      </a:r>
                      <a:endParaRPr lang="ru-RU" sz="1000" b="1" spc="-1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350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000" b="0" spc="-1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100" b="0" spc="-1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сельскохозяйственный налог</a:t>
                      </a:r>
                      <a:endParaRPr lang="ru-RU" sz="1100" b="0" spc="-1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350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000" b="1" spc="-1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(КБК 1 05 03000 01 0000 110)</a:t>
                      </a:r>
                      <a:endParaRPr lang="ru-RU" sz="1000" b="1" spc="-1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350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000" b="1" spc="-1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100" b="0" spc="-1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в связи с применением патентной системы налогообложения, зачисляемый в бюджеты муниципальных районов</a:t>
                      </a:r>
                      <a:endParaRPr lang="ru-RU" sz="1100" b="0" spc="-1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350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ru-RU" sz="1000" b="1" spc="-1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(КБК 1 05 04020 02 0000 110)</a:t>
                      </a:r>
                      <a:endParaRPr lang="ru-RU" sz="1000" b="1" spc="-1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2789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100" b="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 b="0" spc="-5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69545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100" b="0" spc="-5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10 500,00</a:t>
                      </a:r>
                      <a:endParaRPr lang="ru-RU" sz="1100" b="0" spc="-5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69545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endParaRPr sz="11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69545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endParaRPr sz="11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69545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1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sz="11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69545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endParaRPr sz="11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69545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endParaRPr sz="11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69545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1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69545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endParaRPr lang="ru-RU" sz="11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69545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endParaRPr lang="ru-RU" sz="11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69545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1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390,0</a:t>
                      </a:r>
                      <a:endParaRPr lang="ru-RU" sz="11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69545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endParaRPr lang="ru-RU" sz="11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69545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1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2 100,00</a:t>
                      </a:r>
                      <a:endParaRPr lang="ru-RU" sz="11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334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60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endParaRPr lang="ru-RU" sz="11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460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1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10 881,33</a:t>
                      </a:r>
                      <a:endParaRPr lang="ru-RU" sz="11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460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endParaRPr lang="ru-RU" sz="11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460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endParaRPr lang="ru-RU" sz="11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460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1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-42 767,44</a:t>
                      </a:r>
                      <a:endParaRPr lang="ru-RU" sz="11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460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endParaRPr lang="ru-RU" sz="11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460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endParaRPr lang="ru-RU" sz="11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460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1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-12,82</a:t>
                      </a:r>
                      <a:endParaRPr lang="ru-RU" sz="11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460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endParaRPr lang="ru-RU" sz="11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460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endParaRPr lang="ru-RU" sz="11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460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1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388,95</a:t>
                      </a:r>
                      <a:endParaRPr lang="ru-RU" sz="11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460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endParaRPr lang="ru-RU" sz="11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460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1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1 729,51</a:t>
                      </a:r>
                      <a:endParaRPr lang="ru-RU" sz="11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334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60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endParaRPr lang="ru-RU" sz="11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460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1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103,63</a:t>
                      </a:r>
                      <a:endParaRPr lang="ru-RU" sz="11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460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endParaRPr lang="ru-RU" sz="11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460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endParaRPr lang="ru-RU" sz="11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460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1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460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endParaRPr lang="ru-RU" sz="11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460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endParaRPr lang="ru-RU" sz="11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460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1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460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endParaRPr lang="ru-RU" sz="11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460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endParaRPr lang="ru-RU" sz="11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460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1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99,73</a:t>
                      </a:r>
                      <a:endParaRPr lang="ru-RU" sz="11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460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endParaRPr lang="ru-RU" sz="11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460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11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82,36</a:t>
                      </a:r>
                      <a:endParaRPr lang="ru-RU" sz="11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334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605" algn="l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endParaRPr lang="ru-RU" sz="10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4605" algn="l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endParaRPr lang="ru-RU" sz="10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4605" algn="l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endParaRPr lang="ru-RU" sz="10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4605" algn="l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endParaRPr lang="ru-RU" sz="10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4605" algn="l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endParaRPr lang="ru-RU" sz="10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4605" algn="l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endParaRPr lang="ru-RU" sz="10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4605" algn="l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endParaRPr lang="ru-RU" sz="10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4605" algn="l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endParaRPr lang="ru-RU" sz="10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4605" algn="l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endParaRPr lang="ru-RU" sz="10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4605" algn="l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endParaRPr lang="ru-RU" sz="10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4605" algn="l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endParaRPr lang="ru-RU" sz="10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4605" algn="l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endParaRPr lang="ru-RU" sz="10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4605" algn="l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endParaRPr lang="ru-RU" sz="10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4605" algn="l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lang="ru-RU" sz="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Большинство предпринимателей района после отмены ЕНВД выбрали упрощенную систему налогообложения. Прогноз доходов по налогу предоставлен главным администратором</a:t>
                      </a:r>
                      <a:r>
                        <a:rPr lang="ru-RU" sz="8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доходов – МИФНС </a:t>
                      </a:r>
                      <a:endParaRPr sz="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334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81330">
                <a:tc>
                  <a:txBody>
                    <a:bodyPr/>
                    <a:lstStyle/>
                    <a:p>
                      <a:pPr marL="51435" marR="114935">
                        <a:lnSpc>
                          <a:spcPct val="115000"/>
                        </a:lnSpc>
                        <a:spcBef>
                          <a:spcPts val="260"/>
                        </a:spcBef>
                      </a:pPr>
                      <a:r>
                        <a:rPr lang="ru-RU" sz="11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</a:t>
                      </a:r>
                      <a:r>
                        <a:rPr lang="ru-RU" sz="1100" spc="-1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пошлина</a:t>
                      </a:r>
                      <a:endParaRPr lang="ru-RU" sz="1100" spc="-1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1435" marR="114935">
                        <a:lnSpc>
                          <a:spcPct val="115000"/>
                        </a:lnSpc>
                        <a:spcBef>
                          <a:spcPts val="260"/>
                        </a:spcBef>
                      </a:pPr>
                      <a:r>
                        <a:rPr lang="ru-RU" sz="1000" b="1" spc="-1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(КБК 1 08 00000 00 0000 000)</a:t>
                      </a:r>
                      <a:endParaRPr lang="ru-RU" sz="1000" b="1" spc="-1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048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2 200,00</a:t>
                      </a:r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689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</a:pPr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2 156,45</a:t>
                      </a:r>
                      <a:endParaRPr lang="ru-RU" sz="1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758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</a:pP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98,0</a:t>
                      </a:r>
                      <a:endParaRPr lang="ru-RU" sz="11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758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</a:pPr>
                      <a:endParaRPr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758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984250"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100" spc="-1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r>
                        <a:rPr lang="ru-RU" sz="1100" spc="-1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  использования  имущества:</a:t>
                      </a:r>
                      <a:endParaRPr lang="ru-RU" sz="1100" spc="-1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143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000" b="1" spc="-1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(КБК 1 12 00000 00 0000 000)</a:t>
                      </a:r>
                      <a:endParaRPr lang="ru-RU" sz="1000" b="1" spc="-1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143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endParaRPr lang="ru-RU" sz="1100" spc="-1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688" marB="0"/>
                </a:tc>
                <a:tc>
                  <a:txBody>
                    <a:bodyPr/>
                    <a:lstStyle/>
                    <a:p>
                      <a:pPr marL="23304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743,0</a:t>
                      </a:r>
                      <a:endParaRPr lang="ru-RU" sz="11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3304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3304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3304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3304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3304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3304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3304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3304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3304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3304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3304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3304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3304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3304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3304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3304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3304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3304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1066" marB="0"/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890,59</a:t>
                      </a:r>
                      <a:endParaRPr lang="ru-RU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688" marB="0"/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lang="ru-RU" sz="11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102,6</a:t>
                      </a:r>
                      <a:endParaRPr lang="ru-RU" sz="11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688" marB="0"/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endParaRPr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1688" marB="0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40246</Words>
  <Application>WPS Presentation</Application>
  <PresentationFormat>Экран (4:3)</PresentationFormat>
  <Paragraphs>1776</Paragraphs>
  <Slides>47</Slides>
  <Notes>15</Notes>
  <HiddenSlides>0</HiddenSlides>
  <MMClips>0</MMClips>
  <ScaleCrop>false</ScaleCrop>
  <HeadingPairs>
    <vt:vector size="8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9</vt:i4>
      </vt:variant>
      <vt:variant>
        <vt:lpstr>幻灯片标题</vt:lpstr>
      </vt:variant>
      <vt:variant>
        <vt:i4>47</vt:i4>
      </vt:variant>
    </vt:vector>
  </HeadingPairs>
  <TitlesOfParts>
    <vt:vector size="72" baseType="lpstr">
      <vt:lpstr>Arial</vt:lpstr>
      <vt:lpstr>SimSun</vt:lpstr>
      <vt:lpstr>Wingdings</vt:lpstr>
      <vt:lpstr>Calibri</vt:lpstr>
      <vt:lpstr>Times New Roman</vt:lpstr>
      <vt:lpstr>Aharoni</vt:lpstr>
      <vt:lpstr>Segoe Print</vt:lpstr>
      <vt:lpstr>Bookman Old Style</vt:lpstr>
      <vt:lpstr>Arial Cyr</vt:lpstr>
      <vt:lpstr>Calibri</vt:lpstr>
      <vt:lpstr>Times New Roman</vt:lpstr>
      <vt:lpstr>Microsoft YaHei</vt:lpstr>
      <vt:lpstr>Arial Unicode MS</vt:lpstr>
      <vt:lpstr>Arial</vt:lpstr>
      <vt:lpstr>Palatino Linotype</vt:lpstr>
      <vt:lpstr>Тема Office</vt:lpstr>
      <vt:lpstr>Excel.Sheet.8</vt:lpstr>
      <vt:lpstr>Excel.Sheet.8</vt:lpstr>
      <vt:lpstr>Excel.Sheet.8</vt:lpstr>
      <vt:lpstr>Excel.Sheet.8</vt:lpstr>
      <vt:lpstr>Excel.Sheet.8</vt:lpstr>
      <vt:lpstr>Excel.Sheet.8</vt:lpstr>
      <vt:lpstr>Excel.Sheet.8</vt:lpstr>
      <vt:lpstr>Excel.Sheet.8</vt:lpstr>
      <vt:lpstr>Excel.Sheet.8</vt:lpstr>
      <vt:lpstr>PowerPoint 演示文稿</vt:lpstr>
      <vt:lpstr>PowerPoint 演示文稿</vt:lpstr>
      <vt:lpstr>PowerPoint 演示文稿</vt:lpstr>
      <vt:lpstr>Исполнение доходной части бюджета Яковлевского муниципального района  за 2022 год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Единый сельскохозяйственный налог</vt:lpstr>
      <vt:lpstr>PowerPoint 演示文稿</vt:lpstr>
      <vt:lpstr>PowerPoint 演示文稿</vt:lpstr>
      <vt:lpstr>PowerPoint 演示文稿</vt:lpstr>
      <vt:lpstr>PowerPoint 演示文稿</vt:lpstr>
      <vt:lpstr>Доходы от использования имущества и прав, находящихся в государственной и муниципальной собственности</vt:lpstr>
      <vt:lpstr>PowerPoint 演示文稿</vt:lpstr>
      <vt:lpstr>PowerPoint 演示文稿</vt:lpstr>
      <vt:lpstr>PowerPoint 演示文稿</vt:lpstr>
      <vt:lpstr> РАСХОДЫ  бюджета Яковлевского муниципального района за 2022 год</vt:lpstr>
      <vt:lpstr>Исполнение плана бюджета Яковлевского муниципального района по расходам в разрезе основных разделов                     за  2022 год           тыс.руб. </vt:lpstr>
      <vt:lpstr>PowerPoint 演示文稿</vt:lpstr>
      <vt:lpstr>Непрограммные направления деятельности органов местного самоуправления за 2022 год</vt:lpstr>
      <vt:lpstr>Структура расходов бюджета Яковлевского муниципального района  за  2022 год </vt:lpstr>
      <vt:lpstr>PowerPoint 演示文稿</vt:lpstr>
      <vt:lpstr>PowerPoint 演示文稿</vt:lpstr>
      <vt:lpstr>PowerPoint 演示文稿</vt:lpstr>
      <vt:lpstr>Сведения о реализации в 2022 году общественно значимых проектов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Расходы бюджета Яковлевского муниципального района за  2022 год на жилищно-коммунальное хозяйство</vt:lpstr>
      <vt:lpstr>Расходы бюджета Яковлевского муниципального района за 2022 год на образование</vt:lpstr>
      <vt:lpstr>PowerPoint 演示文稿</vt:lpstr>
      <vt:lpstr>Расходы бюджета Яковлевского муниципального района за  2022 год на культуру</vt:lpstr>
      <vt:lpstr>Расходы бюджета Яковлевского муниципального района за 2022 год   на социальную политику</vt:lpstr>
      <vt:lpstr>Расходы бюджета Яковлевского муниципального района за 2022 год на физическую культуру и спорт</vt:lpstr>
      <vt:lpstr>PowerPoint 演示文稿</vt:lpstr>
      <vt:lpstr>PowerPoint 演示文稿</vt:lpstr>
      <vt:lpstr>Структура долга Яковлевского муниципального района по видам долговых обязательств                                                                         (рублей)</vt:lpstr>
      <vt:lpstr>PowerPoint 演示文稿</vt:lpstr>
      <vt:lpstr>PowerPoint 演示文稿</vt:lpstr>
      <vt:lpstr>PowerPoint 演示文稿</vt:lpstr>
    </vt:vector>
  </TitlesOfParts>
  <Company>df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Лось</dc:creator>
  <cp:lastModifiedBy>ADMIN</cp:lastModifiedBy>
  <cp:revision>2709</cp:revision>
  <cp:lastPrinted>2014-05-22T08:02:00Z</cp:lastPrinted>
  <dcterms:created xsi:type="dcterms:W3CDTF">2010-07-02T14:14:00Z</dcterms:created>
  <dcterms:modified xsi:type="dcterms:W3CDTF">2023-03-23T02:19:09Z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D845F54A5CAC436DB6812293948EA4BB</vt:lpwstr>
  </property>
  <property fmtid="{D5CDD505-2E9C-101B-9397-08002B2CF9AE}" pid="3" name="KSOProductBuildVer">
    <vt:lpwstr>1049-11.2.0.11513</vt:lpwstr>
  </property>
</Properties>
</file>