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7B51808-739C-4F97-B778-EEF9CACB916F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9D113-A476-49A4-A15D-B696962DE733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0F9E9-E95B-41EC-8207-E393CC5FF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6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0F9E9-E95B-41EC-8207-E393CC5FF73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4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8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338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35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93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5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1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2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71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4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2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9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0DDC-B6DB-4306-8C36-A40F3C7E48AA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EB71CE-77C3-4A2A-9085-4D0A0DA2F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5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84;&#1086;&#1081;&#1073;&#1080;&#1079;&#1085;&#1077;&#1089;25.&#1088;&#1092;/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akovlevsky.ru/np/zemelnye-i-imuschestvennye-otnoshenija/imuschestvo-dlja-msp/informacij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akovlevsky.ru/np/ekonomika/predprinimatelstvo/socialnoe-predprinmatelstv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7067" y="406243"/>
            <a:ext cx="80810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меры поддержки МСП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7067" y="105257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 smtClean="0"/>
              <a:t>*Налоговые льготы</a:t>
            </a:r>
            <a:r>
              <a:rPr lang="ru-RU" dirty="0"/>
              <a:t>	</a:t>
            </a:r>
          </a:p>
          <a:p>
            <a:endParaRPr lang="ru-RU" dirty="0"/>
          </a:p>
          <a:p>
            <a:r>
              <a:rPr lang="ru-RU" dirty="0" smtClean="0"/>
              <a:t>*Финансовые </a:t>
            </a:r>
            <a:r>
              <a:rPr lang="ru-RU" dirty="0"/>
              <a:t>меры </a:t>
            </a:r>
            <a:r>
              <a:rPr lang="ru-RU" dirty="0" smtClean="0"/>
              <a:t>поддержки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*Гос. гарантии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*Государственные </a:t>
            </a:r>
            <a:r>
              <a:rPr lang="ru-RU" dirty="0"/>
              <a:t>поручительства</a:t>
            </a:r>
          </a:p>
          <a:p>
            <a:endParaRPr lang="ru-RU" dirty="0"/>
          </a:p>
          <a:p>
            <a:r>
              <a:rPr lang="ru-RU" dirty="0" smtClean="0"/>
              <a:t>*Льготные займы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*Льготные </a:t>
            </a:r>
            <a:r>
              <a:rPr lang="ru-RU" dirty="0" err="1"/>
              <a:t>микрозаймы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*Центр </a:t>
            </a:r>
            <a:r>
              <a:rPr lang="ru-RU" dirty="0"/>
              <a:t>«Мой бизнес»</a:t>
            </a:r>
          </a:p>
        </p:txBody>
      </p:sp>
      <p:pic>
        <p:nvPicPr>
          <p:cNvPr id="1025" name="Picture 1" descr="Налоговые льгот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Финансовые меры поддерж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Гос гарантии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Льготные займы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МБ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74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3154" y="67223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Налоговые льготы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*«</a:t>
            </a:r>
            <a:r>
              <a:rPr lang="ru-RU" dirty="0"/>
              <a:t>Налоговые каникулы» для впервые зарегистрированных индивидуальных предпринимателей (ставка 0% в течение 2-х лет)</a:t>
            </a:r>
          </a:p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3154" y="18725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 smtClean="0"/>
              <a:t>*1% на </a:t>
            </a:r>
            <a:r>
              <a:rPr lang="ru-RU" dirty="0"/>
              <a:t>«доходы»</a:t>
            </a:r>
          </a:p>
          <a:p>
            <a:r>
              <a:rPr lang="ru-RU" dirty="0" smtClean="0"/>
              <a:t>Организации </a:t>
            </a:r>
            <a:r>
              <a:rPr lang="ru-RU" dirty="0"/>
              <a:t>и ИП, имеющие статус «Социального предприятия»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3154" y="3072890"/>
            <a:ext cx="86580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*с </a:t>
            </a:r>
            <a:r>
              <a:rPr lang="ru-RU" sz="1200" dirty="0"/>
              <a:t>6% до </a:t>
            </a:r>
            <a:r>
              <a:rPr lang="ru-RU" sz="1200" dirty="0" smtClean="0"/>
              <a:t>3%  на </a:t>
            </a:r>
            <a:r>
              <a:rPr lang="ru-RU" sz="1200" dirty="0"/>
              <a:t>«доходы»</a:t>
            </a:r>
          </a:p>
          <a:p>
            <a:r>
              <a:rPr lang="ru-RU" sz="1200" dirty="0" smtClean="0"/>
              <a:t>*с </a:t>
            </a:r>
            <a:r>
              <a:rPr lang="ru-RU" sz="1200" dirty="0"/>
              <a:t>15% до 7,5</a:t>
            </a:r>
            <a:r>
              <a:rPr lang="ru-RU" sz="1200" dirty="0" smtClean="0"/>
              <a:t>% на </a:t>
            </a:r>
            <a:r>
              <a:rPr lang="ru-RU" sz="1200" dirty="0"/>
              <a:t>«доходы минус расходы»</a:t>
            </a:r>
          </a:p>
          <a:p>
            <a:r>
              <a:rPr lang="ru-RU" sz="1200" dirty="0" smtClean="0"/>
              <a:t> *Сбор</a:t>
            </a:r>
            <a:r>
              <a:rPr lang="ru-RU" sz="1200" dirty="0"/>
              <a:t>, обработка и утилизация отходов; обработка вторичного </a:t>
            </a:r>
            <a:r>
              <a:rPr lang="ru-RU" sz="1200" dirty="0" smtClean="0"/>
              <a:t>сырья </a:t>
            </a:r>
            <a:endParaRPr lang="ru-RU" sz="1200" dirty="0"/>
          </a:p>
          <a:p>
            <a:r>
              <a:rPr lang="ru-RU" sz="1200" dirty="0" smtClean="0"/>
              <a:t>*Предоставление </a:t>
            </a:r>
            <a:r>
              <a:rPr lang="ru-RU" sz="1200" dirty="0"/>
              <a:t>услуг в области ликвидации последствий загрязнений и прочих услуг, связанных с удалением отходов</a:t>
            </a:r>
          </a:p>
          <a:p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sz="1200" dirty="0" smtClean="0"/>
              <a:t> </a:t>
            </a:r>
            <a:r>
              <a:rPr lang="ru-RU" sz="1200" dirty="0"/>
              <a:t>Разработка компьютерного программного обеспечения, консультационные услуги в данной области и другие сопутствующие услуги</a:t>
            </a:r>
          </a:p>
          <a:p>
            <a:endParaRPr lang="ru-RU" sz="1200" dirty="0"/>
          </a:p>
          <a:p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/>
              <a:t>Деятельность в области информационных технологий</a:t>
            </a:r>
          </a:p>
          <a:p>
            <a:endParaRPr lang="ru-RU" sz="1200" dirty="0"/>
          </a:p>
          <a:p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/>
              <a:t>Деятельность творческая, деятельность в области искусства и организации развлечений</a:t>
            </a:r>
          </a:p>
          <a:p>
            <a:endParaRPr lang="ru-RU" sz="1200" dirty="0"/>
          </a:p>
          <a:p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/>
              <a:t>Деятельность библиотек, архивов, музеев и прочих объектов культуры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37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9509" y="292759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Финансовые меры поддержки</a:t>
            </a:r>
          </a:p>
          <a:p>
            <a:r>
              <a:rPr lang="ru-RU" u="sng" dirty="0"/>
              <a:t>до 2 млн рублей</a:t>
            </a:r>
          </a:p>
          <a:p>
            <a:endParaRPr lang="ru-RU" dirty="0"/>
          </a:p>
          <a:p>
            <a:r>
              <a:rPr lang="ru-RU" dirty="0"/>
              <a:t>Приморский старт (гранты на поддержку инновационных проектов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u="sng" dirty="0"/>
              <a:t>до 10 млн рублей</a:t>
            </a:r>
          </a:p>
          <a:p>
            <a:endParaRPr lang="ru-RU" dirty="0"/>
          </a:p>
          <a:p>
            <a:r>
              <a:rPr lang="ru-RU" dirty="0"/>
              <a:t>Приморский старт 2.0 (гранты на организацию серийного производства инновационных </a:t>
            </a:r>
            <a:r>
              <a:rPr lang="ru-RU" dirty="0" err="1"/>
              <a:t>стартап</a:t>
            </a:r>
            <a:r>
              <a:rPr lang="ru-RU" dirty="0"/>
              <a:t>-проектов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u="sng" dirty="0" smtClean="0"/>
              <a:t>до </a:t>
            </a:r>
            <a:r>
              <a:rPr lang="ru-RU" u="sng" dirty="0"/>
              <a:t>500 </a:t>
            </a:r>
            <a:r>
              <a:rPr lang="ru-RU" u="sng" dirty="0" err="1"/>
              <a:t>тыс</a:t>
            </a:r>
            <a:r>
              <a:rPr lang="ru-RU" u="sng" dirty="0"/>
              <a:t> рублей</a:t>
            </a:r>
          </a:p>
          <a:p>
            <a:endParaRPr lang="ru-RU" dirty="0"/>
          </a:p>
          <a:p>
            <a:r>
              <a:rPr lang="ru-RU" dirty="0"/>
              <a:t>субсидия на возмещение части авансового платежа по договору лизинга</a:t>
            </a:r>
          </a:p>
          <a:p>
            <a:r>
              <a:rPr lang="ru-RU" u="sng" dirty="0"/>
              <a:t> </a:t>
            </a:r>
          </a:p>
          <a:p>
            <a:r>
              <a:rPr lang="ru-RU" u="sng" dirty="0"/>
              <a:t>до 1 млн </a:t>
            </a:r>
            <a:r>
              <a:rPr lang="ru-RU" u="sng" dirty="0" smtClean="0"/>
              <a:t>рублей</a:t>
            </a:r>
            <a:endParaRPr lang="ru-RU" u="sng" dirty="0"/>
          </a:p>
          <a:p>
            <a:endParaRPr lang="ru-RU" dirty="0"/>
          </a:p>
          <a:p>
            <a:r>
              <a:rPr lang="ru-RU" dirty="0"/>
              <a:t>экспортный </a:t>
            </a:r>
            <a:r>
              <a:rPr lang="ru-RU" dirty="0" err="1"/>
              <a:t>кешбэк</a:t>
            </a:r>
            <a:r>
              <a:rPr lang="ru-RU" dirty="0"/>
              <a:t> (возмещение затрат)</a:t>
            </a:r>
          </a:p>
          <a:p>
            <a:endParaRPr lang="ru-RU" dirty="0"/>
          </a:p>
          <a:p>
            <a:r>
              <a:rPr lang="ru-RU" dirty="0"/>
              <a:t>гранты производителям одежды</a:t>
            </a:r>
          </a:p>
        </p:txBody>
      </p:sp>
    </p:spTree>
    <p:extLst>
      <p:ext uri="{BB962C8B-B14F-4D97-AF65-F5344CB8AC3E}">
        <p14:creationId xmlns:p14="http://schemas.microsoft.com/office/powerpoint/2010/main" val="279256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5441" y="587008"/>
            <a:ext cx="1094692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Государственные поручительства</a:t>
            </a:r>
          </a:p>
          <a:p>
            <a:r>
              <a:rPr lang="ru-RU" dirty="0"/>
              <a:t>0,5%</a:t>
            </a:r>
          </a:p>
          <a:p>
            <a:r>
              <a:rPr lang="ru-RU" dirty="0" smtClean="0"/>
              <a:t>для </a:t>
            </a:r>
            <a:r>
              <a:rPr lang="ru-RU" dirty="0"/>
              <a:t>всех остальных категорий субъектов МСП</a:t>
            </a:r>
          </a:p>
          <a:p>
            <a:r>
              <a:rPr lang="ru-RU" dirty="0" smtClean="0"/>
              <a:t>до </a:t>
            </a:r>
            <a:r>
              <a:rPr lang="ru-RU" dirty="0"/>
              <a:t>1 января 2025 года</a:t>
            </a:r>
          </a:p>
          <a:p>
            <a:r>
              <a:rPr lang="ru-RU" dirty="0" smtClean="0"/>
              <a:t> 0,25</a:t>
            </a:r>
            <a:r>
              <a:rPr lang="ru-RU" dirty="0"/>
              <a:t>%</a:t>
            </a:r>
          </a:p>
          <a:p>
            <a:r>
              <a:rPr lang="ru-RU" dirty="0" smtClean="0"/>
              <a:t>для </a:t>
            </a:r>
            <a:r>
              <a:rPr lang="ru-RU" dirty="0"/>
              <a:t>начинающих предпринимателей, самозанятых граждан, социальных предпринимателей, а также субъектов МСП, реализующих инвестиционные проекты в социальной сфере</a:t>
            </a:r>
          </a:p>
          <a:p>
            <a:r>
              <a:rPr lang="ru-RU" dirty="0" smtClean="0"/>
              <a:t>до </a:t>
            </a:r>
            <a:r>
              <a:rPr lang="ru-RU" dirty="0"/>
              <a:t>1 января 2025 года</a:t>
            </a:r>
          </a:p>
          <a:p>
            <a:endParaRPr lang="ru-RU" dirty="0"/>
          </a:p>
          <a:p>
            <a:r>
              <a:rPr lang="ru-RU" dirty="0"/>
              <a:t>при рефинансировании и реструктуризации</a:t>
            </a:r>
          </a:p>
          <a:p>
            <a:endParaRPr lang="ru-RU" dirty="0"/>
          </a:p>
          <a:p>
            <a:r>
              <a:rPr lang="ru-RU" dirty="0"/>
              <a:t>до 1 января 2025 года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для компаний, пострадавшим в результате ЧС</a:t>
            </a:r>
          </a:p>
          <a:p>
            <a:endParaRPr lang="ru-RU" dirty="0"/>
          </a:p>
          <a:p>
            <a:r>
              <a:rPr lang="ru-RU" dirty="0"/>
              <a:t>до 1 января 2025 года</a:t>
            </a:r>
          </a:p>
          <a:p>
            <a:r>
              <a:rPr lang="ru-RU" dirty="0" smtClean="0"/>
              <a:t>по </a:t>
            </a:r>
            <a:r>
              <a:rPr lang="ru-RU" dirty="0"/>
              <a:t>сделкам предоставления поручительств по договорам лизинга</a:t>
            </a:r>
          </a:p>
          <a:p>
            <a:endParaRPr lang="ru-RU" dirty="0"/>
          </a:p>
          <a:p>
            <a:r>
              <a:rPr lang="ru-RU" dirty="0"/>
              <a:t>до 1 января 2025 года</a:t>
            </a:r>
          </a:p>
        </p:txBody>
      </p:sp>
    </p:spTree>
    <p:extLst>
      <p:ext uri="{BB962C8B-B14F-4D97-AF65-F5344CB8AC3E}">
        <p14:creationId xmlns:p14="http://schemas.microsoft.com/office/powerpoint/2010/main" val="68727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210" y="566418"/>
            <a:ext cx="1081752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Льготные </a:t>
            </a:r>
            <a:r>
              <a:rPr lang="ru-RU" b="1" u="sng" dirty="0" err="1"/>
              <a:t>микрозаймы</a:t>
            </a:r>
            <a:endParaRPr lang="ru-RU" b="1" u="sng" dirty="0"/>
          </a:p>
          <a:p>
            <a:r>
              <a:rPr lang="ru-RU" u="sng" dirty="0"/>
              <a:t>до 500 </a:t>
            </a:r>
            <a:r>
              <a:rPr lang="ru-RU" u="sng" dirty="0" err="1"/>
              <a:t>тыс</a:t>
            </a:r>
            <a:r>
              <a:rPr lang="ru-RU" u="sng" dirty="0"/>
              <a:t> рублей</a:t>
            </a:r>
          </a:p>
          <a:p>
            <a:r>
              <a:rPr lang="ru-RU" dirty="0" smtClean="0"/>
              <a:t>до </a:t>
            </a:r>
            <a:r>
              <a:rPr lang="ru-RU" dirty="0"/>
              <a:t>3 лет</a:t>
            </a:r>
          </a:p>
          <a:p>
            <a:r>
              <a:rPr lang="ru-RU" dirty="0" smtClean="0"/>
              <a:t>от </a:t>
            </a:r>
            <a:r>
              <a:rPr lang="ru-RU" dirty="0"/>
              <a:t>4 %</a:t>
            </a:r>
          </a:p>
          <a:p>
            <a:r>
              <a:rPr lang="ru-RU" u="sng" dirty="0" smtClean="0"/>
              <a:t>льготный </a:t>
            </a:r>
            <a:r>
              <a:rPr lang="ru-RU" u="sng" dirty="0" err="1"/>
              <a:t>микрозайм</a:t>
            </a:r>
            <a:r>
              <a:rPr lang="ru-RU" u="sng" dirty="0"/>
              <a:t> для самозанятых</a:t>
            </a:r>
          </a:p>
          <a:p>
            <a:r>
              <a:rPr lang="ru-RU" u="sng" dirty="0" smtClean="0"/>
              <a:t>до </a:t>
            </a:r>
            <a:r>
              <a:rPr lang="ru-RU" u="sng" dirty="0"/>
              <a:t>5 млн рублей</a:t>
            </a:r>
          </a:p>
          <a:p>
            <a:r>
              <a:rPr lang="ru-RU" dirty="0" smtClean="0"/>
              <a:t>до </a:t>
            </a:r>
            <a:r>
              <a:rPr lang="ru-RU" dirty="0"/>
              <a:t>3 лет</a:t>
            </a:r>
          </a:p>
          <a:p>
            <a:r>
              <a:rPr lang="ru-RU" dirty="0" smtClean="0"/>
              <a:t>от </a:t>
            </a:r>
            <a:r>
              <a:rPr lang="ru-RU" dirty="0"/>
              <a:t>1% до 12%</a:t>
            </a:r>
          </a:p>
          <a:p>
            <a:r>
              <a:rPr lang="ru-RU" u="sng" dirty="0" smtClean="0"/>
              <a:t>льготные </a:t>
            </a:r>
            <a:r>
              <a:rPr lang="ru-RU" u="sng" dirty="0" err="1"/>
              <a:t>микрозаймы</a:t>
            </a:r>
            <a:r>
              <a:rPr lang="ru-RU" u="sng" dirty="0"/>
              <a:t> для субъектов малого и среднего предпринимательства</a:t>
            </a:r>
          </a:p>
          <a:p>
            <a:r>
              <a:rPr lang="ru-RU" u="sng" dirty="0" smtClean="0"/>
              <a:t> до </a:t>
            </a:r>
            <a:r>
              <a:rPr lang="ru-RU" u="sng" dirty="0"/>
              <a:t>5 млн рублей</a:t>
            </a:r>
          </a:p>
          <a:p>
            <a:r>
              <a:rPr lang="ru-RU" dirty="0" smtClean="0"/>
              <a:t>до </a:t>
            </a:r>
            <a:r>
              <a:rPr lang="ru-RU" dirty="0"/>
              <a:t>3 лет</a:t>
            </a:r>
          </a:p>
          <a:p>
            <a:r>
              <a:rPr lang="ru-RU" dirty="0" smtClean="0"/>
              <a:t>от </a:t>
            </a:r>
            <a:r>
              <a:rPr lang="ru-RU" dirty="0"/>
              <a:t>4% до 7%</a:t>
            </a:r>
          </a:p>
          <a:p>
            <a:r>
              <a:rPr lang="ru-RU" dirty="0" smtClean="0"/>
              <a:t>льготный </a:t>
            </a:r>
            <a:r>
              <a:rPr lang="ru-RU" dirty="0" err="1"/>
              <a:t>займ</a:t>
            </a:r>
            <a:r>
              <a:rPr lang="ru-RU" dirty="0"/>
              <a:t> для предприятий производственной сферы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Контактная информация:</a:t>
            </a:r>
          </a:p>
          <a:p>
            <a:r>
              <a:rPr lang="ru-RU" dirty="0"/>
              <a:t>Сайт: mfoprim.ru</a:t>
            </a:r>
          </a:p>
          <a:p>
            <a:r>
              <a:rPr lang="ru-RU" dirty="0"/>
              <a:t>Телефон: 8 (423) 280-98-70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info@mfoprim.ru</a:t>
            </a:r>
          </a:p>
        </p:txBody>
      </p:sp>
    </p:spTree>
    <p:extLst>
      <p:ext uri="{BB962C8B-B14F-4D97-AF65-F5344CB8AC3E}">
        <p14:creationId xmlns:p14="http://schemas.microsoft.com/office/powerpoint/2010/main" val="122976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2" y="301925"/>
            <a:ext cx="2522283" cy="13629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7711" y="0"/>
            <a:ext cx="12181303" cy="59637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44551" y="6265688"/>
            <a:ext cx="3086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https://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мойбизнес25.рф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/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9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МСП, оказываемая на муниципальном уровне:</a:t>
            </a:r>
            <a:b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Имущественная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Консультационная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Финансовая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9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0113" y="241540"/>
            <a:ext cx="845388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Субъекты малого и среднего предпринимательства, организации, образующие инфраструктуру поддержки субъектов малого и среднего предпринимательства, и физические лица, не являющиеся индивидуальными предпринимателями и применяющие специальный налоговый режим «Налог на профессиональный доход», при их соответствии условиям, установленным статьями 4, 14, 14.1, 15  Федерального закона от 24.07.2007 № 209-ФЗ «О развитии малого и среднего предпринимательства в Российской Федерации» (далее - Федеральный закон № 209-ФЗ), за исключением  субъектов малого и среднего предпринимательства, и физических лиц, не являющихся индивидуальными предпринимателями и применяющих специальный налоговый режим «Налог на профессиональный доход», в случаях, указанных в пункте 3 статьи 14 Федерального закона № </a:t>
            </a:r>
            <a:r>
              <a:rPr lang="ru-RU" dirty="0" smtClean="0"/>
              <a:t>209-ФЗ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Обращаться в управление по земельным и имущественным отношениям Администрации Яковлевского муниципального округа </a:t>
            </a:r>
          </a:p>
          <a:p>
            <a:r>
              <a:rPr lang="ru-RU" dirty="0" smtClean="0"/>
              <a:t>Тел.: 97-4-38 </a:t>
            </a:r>
          </a:p>
          <a:p>
            <a:endParaRPr lang="ru-RU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yakovlevsky.ru/np/zemelnye-i-imuschestvennye-otnoshenija/imuschestvo-dlja-msp/informacija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16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708" y="393940"/>
            <a:ext cx="8596668" cy="1320800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по МП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«Экономическое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инновационная экономика Яковлевского муниципального округа» на 2024-2030 годы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№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«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малого и среднего предпринимательства в Яковлевском муниципальном округе» на 2024-2030 годы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мероприятия  в 2024 году было предусмотрено 100 000 рублей. </a:t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Оказана поддержка  одному социальному предпринимателю.</a:t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Обращаться: управление экономического развития Администрации Яковлевского муниципального округа </a:t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91-4-60</a:t>
            </a:r>
            <a:b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yakovlevsky.ru/np/ekonomika/predprinimatelstvo/socialnoe-predprinmatelstvo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3229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516</Words>
  <Application>Microsoft Office PowerPoint</Application>
  <PresentationFormat>Широкоэкранный</PresentationFormat>
  <Paragraphs>101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Поддержка МСП, оказываемая на муниципальном уровне:  1. Имущественная 2. Консультационная 3 Финансовая </vt:lpstr>
      <vt:lpstr>Презентация PowerPoint</vt:lpstr>
      <vt:lpstr>Финансовая поддержка по МП «Экономическое развитие и инновационная экономика Яковлевского муниципального округа» на 2024-2030 годы» подпрограмма № 1 «Развитие малого и среднего предпринимательства в Яковлевском муниципальном округе» на 2024-2030 годы  На реализацию мероприятия  в 2024 году было предусмотрено 100 000 рублей.  Оказана поддержка  одному социальному предпринимателю.  Обращаться: управление экономического развития Администрации Яковлевского муниципального округа  тел.: 91-4-60 https://yakovlevsky.ru/np/ekonomika/predprinimatelstvo/socialnoe-predprinmatelstvo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Совет  по развитию малого и среднего предпринимательства  и улучшению инвестиционного климата  в Яковлевском муниципальном округе </dc:title>
  <dc:creator>Шамрай Юрий Станиславович</dc:creator>
  <cp:lastModifiedBy>Шамрай Юрий Станиславович</cp:lastModifiedBy>
  <cp:revision>9</cp:revision>
  <dcterms:created xsi:type="dcterms:W3CDTF">2024-12-26T23:24:38Z</dcterms:created>
  <dcterms:modified xsi:type="dcterms:W3CDTF">2024-12-27T04:39:10Z</dcterms:modified>
</cp:coreProperties>
</file>