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4" r:id="rId7"/>
    <p:sldId id="269" r:id="rId8"/>
    <p:sldId id="302" r:id="rId9"/>
    <p:sldId id="268" r:id="rId10"/>
    <p:sldId id="267" r:id="rId11"/>
    <p:sldId id="266" r:id="rId12"/>
    <p:sldId id="265" r:id="rId13"/>
    <p:sldId id="263" r:id="rId14"/>
    <p:sldId id="270" r:id="rId15"/>
    <p:sldId id="271" r:id="rId16"/>
    <p:sldId id="272" r:id="rId17"/>
    <p:sldId id="273" r:id="rId18"/>
    <p:sldId id="274" r:id="rId19"/>
    <p:sldId id="275" r:id="rId20"/>
    <p:sldId id="277"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300" r:id="rId43"/>
    <p:sldId id="299" r:id="rId44"/>
    <p:sldId id="298" r:id="rId45"/>
    <p:sldId id="301" r:id="rId4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72148096-5F63-489A-B3DB-14FE51AC4747}">
          <p14:sldIdLst>
            <p14:sldId id="256"/>
            <p14:sldId id="257"/>
            <p14:sldId id="258"/>
            <p14:sldId id="259"/>
            <p14:sldId id="260"/>
            <p14:sldId id="264"/>
            <p14:sldId id="269"/>
            <p14:sldId id="302"/>
            <p14:sldId id="268"/>
            <p14:sldId id="267"/>
            <p14:sldId id="266"/>
            <p14:sldId id="265"/>
            <p14:sldId id="263"/>
            <p14:sldId id="270"/>
            <p14:sldId id="271"/>
            <p14:sldId id="272"/>
            <p14:sldId id="273"/>
            <p14:sldId id="274"/>
            <p14:sldId id="275"/>
            <p14:sldId id="277"/>
            <p14:sldId id="276"/>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300"/>
            <p14:sldId id="299"/>
            <p14:sldId id="298"/>
            <p14:sldId id="3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422A"/>
    <a:srgbClr val="916741"/>
    <a:srgbClr val="D5E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5042" autoAdjust="0"/>
  </p:normalViewPr>
  <p:slideViewPr>
    <p:cSldViewPr>
      <p:cViewPr varScale="1">
        <p:scale>
          <a:sx n="111" d="100"/>
          <a:sy n="111" d="100"/>
        </p:scale>
        <p:origin x="1584" y="6"/>
      </p:cViewPr>
      <p:guideLst>
        <p:guide orient="horz" pos="2160"/>
        <p:guide pos="2880"/>
      </p:guideLst>
    </p:cSldViewPr>
  </p:slideViewPr>
  <p:outlineViewPr>
    <p:cViewPr>
      <p:scale>
        <a:sx n="33" d="100"/>
        <a:sy n="33" d="100"/>
      </p:scale>
      <p:origin x="0" y="1147"/>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3618566191058128"/>
          <c:y val="0.22720993963633671"/>
          <c:w val="0.46421912942212762"/>
          <c:h val="0.69323389993704398"/>
        </c:manualLayout>
      </c:layout>
      <c:pieChart>
        <c:varyColors val="1"/>
        <c:ser>
          <c:idx val="0"/>
          <c:order val="0"/>
          <c:tx>
            <c:strRef>
              <c:f>Лист1!$B$1</c:f>
              <c:strCache>
                <c:ptCount val="1"/>
                <c:pt idx="0">
                  <c:v>Продажи</c:v>
                </c:pt>
              </c:strCache>
            </c:strRef>
          </c:tx>
          <c:explosion val="7"/>
          <c:dPt>
            <c:idx val="0"/>
            <c:bubble3D val="0"/>
            <c:explosion val="18"/>
          </c:dPt>
          <c:dPt>
            <c:idx val="1"/>
            <c:bubble3D val="0"/>
            <c:explosion val="20"/>
          </c:dPt>
          <c:dPt>
            <c:idx val="2"/>
            <c:bubble3D val="0"/>
            <c:explosion val="21"/>
          </c:dPt>
          <c:dPt>
            <c:idx val="3"/>
            <c:bubble3D val="0"/>
            <c:explosion val="21"/>
          </c:dPt>
          <c:dPt>
            <c:idx val="4"/>
            <c:bubble3D val="0"/>
            <c:explosion val="22"/>
          </c:dPt>
          <c:dPt>
            <c:idx val="5"/>
            <c:bubble3D val="0"/>
            <c:explosion val="22"/>
          </c:dPt>
          <c:dLbls>
            <c:dLbl>
              <c:idx val="0"/>
              <c:layout>
                <c:manualLayout>
                  <c:x val="0.11716791568613588"/>
                  <c:y val="-9.4098919564492831E-2"/>
                </c:manualLayout>
              </c:layout>
              <c:spPr/>
              <c:txPr>
                <a:bodyPr/>
                <a:lstStyle/>
                <a:p>
                  <a:pPr>
                    <a:defRPr sz="1050" b="1">
                      <a:solidFill>
                        <a:schemeClr val="tx1"/>
                      </a:solidFill>
                      <a:latin typeface="Times New Roman" pitchFamily="18" charset="0"/>
                      <a:cs typeface="Times New Roman" pitchFamily="18" charset="0"/>
                    </a:defRPr>
                  </a:pPr>
                  <a:endParaRPr lang="ru-RU"/>
                </a:p>
              </c:txPr>
              <c:showLegendKey val="0"/>
              <c:showVal val="1"/>
              <c:showCatName val="1"/>
              <c:showSerName val="0"/>
              <c:showPercent val="0"/>
              <c:showBubbleSize val="0"/>
              <c:extLst>
                <c:ext xmlns:c15="http://schemas.microsoft.com/office/drawing/2012/chart" uri="{CE6537A1-D6FC-4f65-9D91-7224C49458BB}"/>
              </c:extLst>
            </c:dLbl>
            <c:dLbl>
              <c:idx val="1"/>
              <c:layout>
                <c:manualLayout>
                  <c:x val="-7.8026936401005956E-2"/>
                  <c:y val="0.14652403590959034"/>
                </c:manualLayout>
              </c:layout>
              <c:spPr/>
              <c:txPr>
                <a:bodyPr/>
                <a:lstStyle/>
                <a:p>
                  <a:pPr>
                    <a:defRPr sz="1000" b="1">
                      <a:solidFill>
                        <a:schemeClr val="tx1"/>
                      </a:solidFill>
                      <a:latin typeface="Times New Roman" pitchFamily="18" charset="0"/>
                      <a:cs typeface="Times New Roman" pitchFamily="18" charset="0"/>
                    </a:defRPr>
                  </a:pPr>
                  <a:endParaRPr lang="ru-RU"/>
                </a:p>
              </c:txPr>
              <c:showLegendKey val="0"/>
              <c:showVal val="1"/>
              <c:showCatName val="1"/>
              <c:showSerName val="0"/>
              <c:showPercent val="0"/>
              <c:showBubbleSize val="0"/>
              <c:extLst>
                <c:ext xmlns:c15="http://schemas.microsoft.com/office/drawing/2012/chart" uri="{CE6537A1-D6FC-4f65-9D91-7224C49458BB}"/>
              </c:extLst>
            </c:dLbl>
            <c:dLbl>
              <c:idx val="2"/>
              <c:layout>
                <c:manualLayout>
                  <c:x val="-0.14115161446707938"/>
                  <c:y val="2.8262291844116084E-2"/>
                </c:manualLayout>
              </c:layout>
              <c:spPr/>
              <c:txPr>
                <a:bodyPr/>
                <a:lstStyle/>
                <a:p>
                  <a:pPr>
                    <a:defRPr sz="1000" b="1">
                      <a:solidFill>
                        <a:schemeClr val="tx1"/>
                      </a:solidFill>
                      <a:latin typeface="Times New Roman" pitchFamily="18" charset="0"/>
                      <a:cs typeface="Times New Roman" pitchFamily="18" charset="0"/>
                    </a:defRPr>
                  </a:pPr>
                  <a:endParaRPr lang="ru-RU"/>
                </a:p>
              </c:txPr>
              <c:showLegendKey val="0"/>
              <c:showVal val="1"/>
              <c:showCatName val="1"/>
              <c:showSerName val="0"/>
              <c:showPercent val="0"/>
              <c:showBubbleSize val="0"/>
              <c:extLst>
                <c:ext xmlns:c15="http://schemas.microsoft.com/office/drawing/2012/chart" uri="{CE6537A1-D6FC-4f65-9D91-7224C49458BB}"/>
              </c:extLst>
            </c:dLbl>
            <c:dLbl>
              <c:idx val="3"/>
              <c:layout>
                <c:manualLayout>
                  <c:x val="-0.15704227308076879"/>
                  <c:y val="-5.8108705514202129E-2"/>
                </c:manualLayout>
              </c:layout>
              <c:tx>
                <c:rich>
                  <a:bodyPr/>
                  <a:lstStyle/>
                  <a:p>
                    <a:pPr>
                      <a:defRPr sz="900">
                        <a:solidFill>
                          <a:schemeClr val="tx1"/>
                        </a:solidFill>
                        <a:latin typeface="Times New Roman" pitchFamily="18" charset="0"/>
                        <a:cs typeface="Times New Roman" pitchFamily="18" charset="0"/>
                      </a:defRPr>
                    </a:pPr>
                    <a:r>
                      <a:rPr lang="ru-RU" sz="900" b="1" dirty="0" smtClean="0">
                        <a:solidFill>
                          <a:schemeClr val="tx1"/>
                        </a:solidFill>
                        <a:latin typeface="Times New Roman" pitchFamily="18" charset="0"/>
                        <a:cs typeface="Times New Roman" pitchFamily="18" charset="0"/>
                      </a:rPr>
                      <a:t> Доходы от использования и продажи имущества; 1,8</a:t>
                    </a:r>
                    <a:endParaRPr lang="ru-RU" sz="900" b="1" dirty="0"/>
                  </a:p>
                </c:rich>
              </c:tx>
              <c:spPr/>
              <c:showLegendKey val="0"/>
              <c:showVal val="1"/>
              <c:showCatName val="1"/>
              <c:showSerName val="0"/>
              <c:showPercent val="0"/>
              <c:showBubbleSize val="0"/>
              <c:extLst>
                <c:ext xmlns:c15="http://schemas.microsoft.com/office/drawing/2012/chart" uri="{CE6537A1-D6FC-4f65-9D91-7224C49458BB}"/>
              </c:extLst>
            </c:dLbl>
            <c:dLbl>
              <c:idx val="4"/>
              <c:layout>
                <c:manualLayout>
                  <c:x val="-3.1017513205603416E-2"/>
                  <c:y val="-8.545925452727475E-2"/>
                </c:manualLayout>
              </c:layout>
              <c:spPr/>
              <c:txPr>
                <a:bodyPr/>
                <a:lstStyle/>
                <a:p>
                  <a:pPr>
                    <a:defRPr sz="1000" b="1">
                      <a:solidFill>
                        <a:schemeClr val="tx1"/>
                      </a:solidFill>
                      <a:latin typeface="Times New Roman" pitchFamily="18" charset="0"/>
                      <a:cs typeface="Times New Roman" pitchFamily="18" charset="0"/>
                    </a:defRPr>
                  </a:pPr>
                  <a:endParaRPr lang="ru-RU"/>
                </a:p>
              </c:txPr>
              <c:showLegendKey val="0"/>
              <c:showVal val="1"/>
              <c:showCatName val="1"/>
              <c:showSerName val="0"/>
              <c:showPercent val="0"/>
              <c:showBubbleSize val="0"/>
              <c:extLst>
                <c:ext xmlns:c15="http://schemas.microsoft.com/office/drawing/2012/chart" uri="{CE6537A1-D6FC-4f65-9D91-7224C49458BB}"/>
              </c:extLst>
            </c:dLbl>
            <c:dLbl>
              <c:idx val="5"/>
              <c:layout>
                <c:manualLayout>
                  <c:x val="0.12698248174445265"/>
                  <c:y val="7.1548763100396252E-3"/>
                </c:manualLayout>
              </c:layout>
              <c:spPr/>
              <c:txPr>
                <a:bodyPr/>
                <a:lstStyle/>
                <a:p>
                  <a:pPr>
                    <a:defRPr sz="1000" b="1">
                      <a:solidFill>
                        <a:schemeClr val="tx1"/>
                      </a:solidFill>
                      <a:latin typeface="Times New Roman" pitchFamily="18" charset="0"/>
                      <a:cs typeface="Times New Roman" pitchFamily="18" charset="0"/>
                    </a:defRPr>
                  </a:pPr>
                  <a:endParaRPr lang="ru-RU"/>
                </a:p>
              </c:txPr>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tx1"/>
                    </a:solidFill>
                    <a:latin typeface="Times New Roman" pitchFamily="18" charset="0"/>
                    <a:cs typeface="Times New Roman" pitchFamily="18" charset="0"/>
                  </a:defRPr>
                </a:pPr>
                <a:endParaRPr lang="ru-RU"/>
              </a:p>
            </c:txPr>
            <c:showLegendKey val="0"/>
            <c:showVal val="1"/>
            <c:showCatName val="1"/>
            <c:showSerName val="0"/>
            <c:showPercent val="0"/>
            <c:showBubbleSize val="0"/>
            <c:showLeaderLines val="1"/>
            <c:extLst>
              <c:ext xmlns:c15="http://schemas.microsoft.com/office/drawing/2012/chart" uri="{CE6537A1-D6FC-4f65-9D91-7224C49458BB}"/>
            </c:extLst>
          </c:dLbls>
          <c:cat>
            <c:strRef>
              <c:f>Лист1!$A$2:$A$7</c:f>
              <c:strCache>
                <c:ptCount val="6"/>
                <c:pt idx="0">
                  <c:v>НДФЛ</c:v>
                </c:pt>
                <c:pt idx="1">
                  <c:v>Налоги на товары, реализуемые на территории РФ</c:v>
                </c:pt>
                <c:pt idx="2">
                  <c:v>Налоги на совокупный доход</c:v>
                </c:pt>
                <c:pt idx="3">
                  <c:v>Доходы отиспользования и продажи имущества</c:v>
                </c:pt>
                <c:pt idx="4">
                  <c:v>Государственная пошлина</c:v>
                </c:pt>
                <c:pt idx="5">
                  <c:v>Прочие</c:v>
                </c:pt>
              </c:strCache>
            </c:strRef>
          </c:cat>
          <c:val>
            <c:numRef>
              <c:f>Лист1!$B$2:$B$7</c:f>
              <c:numCache>
                <c:formatCode>General</c:formatCode>
                <c:ptCount val="6"/>
                <c:pt idx="0">
                  <c:v>88.1</c:v>
                </c:pt>
                <c:pt idx="1">
                  <c:v>4.5999999999999996</c:v>
                </c:pt>
                <c:pt idx="2">
                  <c:v>4</c:v>
                </c:pt>
                <c:pt idx="3">
                  <c:v>1.8</c:v>
                </c:pt>
                <c:pt idx="4">
                  <c:v>1</c:v>
                </c:pt>
                <c:pt idx="5">
                  <c:v>0.5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ru-RU"/>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floor>
    <c:sideWall>
      <c:thickness val="0"/>
    </c:sideWall>
    <c:backWall>
      <c:thickness val="0"/>
    </c:backWall>
    <c:plotArea>
      <c:layout>
        <c:manualLayout>
          <c:layoutTarget val="inner"/>
          <c:xMode val="edge"/>
          <c:yMode val="edge"/>
          <c:x val="0"/>
          <c:y val="3.9595317152254908E-2"/>
          <c:w val="0.9526814093826973"/>
          <c:h val="0.78937473694056026"/>
        </c:manualLayout>
      </c:layout>
      <c:bar3DChart>
        <c:barDir val="col"/>
        <c:grouping val="clustered"/>
        <c:varyColors val="0"/>
        <c:ser>
          <c:idx val="0"/>
          <c:order val="0"/>
          <c:tx>
            <c:strRef>
              <c:f>Лист1!$B$1</c:f>
              <c:strCache>
                <c:ptCount val="1"/>
                <c:pt idx="0">
                  <c:v>Столбец1</c:v>
                </c:pt>
              </c:strCache>
            </c:strRef>
          </c:tx>
          <c:invertIfNegative val="0"/>
          <c:dLbls>
            <c:dLbl>
              <c:idx val="0"/>
              <c:layout>
                <c:manualLayout>
                  <c:x val="3.6714266890242174E-2"/>
                  <c:y val="0.21117502481202616"/>
                </c:manualLayout>
              </c:layout>
              <c:showLegendKey val="0"/>
              <c:showVal val="1"/>
              <c:showCatName val="0"/>
              <c:showSerName val="0"/>
              <c:showPercent val="0"/>
              <c:showBubbleSize val="0"/>
              <c:extLst>
                <c:ext xmlns:c15="http://schemas.microsoft.com/office/drawing/2012/chart" uri="{CE6537A1-D6FC-4f65-9D91-7224C49458BB}">
                  <c15:layout>
                    <c:manualLayout>
                      <c:w val="0.22558862968714072"/>
                      <c:h val="0.20193611747650003"/>
                    </c:manualLayout>
                  </c15:layout>
                </c:ext>
              </c:extLst>
            </c:dLbl>
            <c:dLbl>
              <c:idx val="1"/>
              <c:layout>
                <c:manualLayout>
                  <c:x val="2.2510418739003159E-3"/>
                  <c:y val="7.9190634304509816E-2"/>
                </c:manualLayout>
              </c:layout>
              <c:showLegendKey val="0"/>
              <c:showVal val="1"/>
              <c:showCatName val="0"/>
              <c:showSerName val="0"/>
              <c:showPercent val="0"/>
              <c:showBubbleSize val="0"/>
              <c:extLst>
                <c:ext xmlns:c15="http://schemas.microsoft.com/office/drawing/2012/chart" uri="{CE6537A1-D6FC-4f65-9D91-7224C49458BB}">
                  <c15:layout>
                    <c:manualLayout>
                      <c:w val="0.2214870182382836"/>
                      <c:h val="0.20193611747650003"/>
                    </c:manualLayout>
                  </c15:layout>
                </c:ext>
              </c:extLst>
            </c:dLbl>
            <c:spPr>
              <a:noFill/>
              <a:ln>
                <a:noFill/>
              </a:ln>
              <a:effectLst/>
            </c:spPr>
            <c:txPr>
              <a:bodyPr/>
              <a:lstStyle/>
              <a:p>
                <a:pPr>
                  <a:defRPr sz="12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План</c:v>
                </c:pt>
                <c:pt idx="1">
                  <c:v>Факт</c:v>
                </c:pt>
              </c:strCache>
            </c:strRef>
          </c:cat>
          <c:val>
            <c:numRef>
              <c:f>Лист1!$B$2:$B$3</c:f>
              <c:numCache>
                <c:formatCode>#,##0.00</c:formatCode>
                <c:ptCount val="2"/>
                <c:pt idx="0">
                  <c:v>33496.9</c:v>
                </c:pt>
                <c:pt idx="1">
                  <c:v>33154.199999999997</c:v>
                </c:pt>
              </c:numCache>
            </c:numRef>
          </c:val>
        </c:ser>
        <c:dLbls>
          <c:showLegendKey val="0"/>
          <c:showVal val="0"/>
          <c:showCatName val="0"/>
          <c:showSerName val="0"/>
          <c:showPercent val="0"/>
          <c:showBubbleSize val="0"/>
        </c:dLbls>
        <c:gapWidth val="150"/>
        <c:shape val="box"/>
        <c:axId val="220060904"/>
        <c:axId val="220061296"/>
        <c:axId val="0"/>
      </c:bar3DChart>
      <c:catAx>
        <c:axId val="220060904"/>
        <c:scaling>
          <c:orientation val="minMax"/>
        </c:scaling>
        <c:delete val="0"/>
        <c:axPos val="b"/>
        <c:numFmt formatCode="General" sourceLinked="0"/>
        <c:majorTickMark val="out"/>
        <c:minorTickMark val="none"/>
        <c:tickLblPos val="nextTo"/>
        <c:txPr>
          <a:bodyPr/>
          <a:lstStyle/>
          <a:p>
            <a:pPr>
              <a:defRPr sz="1400" b="1">
                <a:latin typeface="Times New Roman" pitchFamily="18" charset="0"/>
                <a:cs typeface="Times New Roman" pitchFamily="18" charset="0"/>
              </a:defRPr>
            </a:pPr>
            <a:endParaRPr lang="ru-RU"/>
          </a:p>
        </c:txPr>
        <c:crossAx val="220061296"/>
        <c:crosses val="autoZero"/>
        <c:auto val="1"/>
        <c:lblAlgn val="ctr"/>
        <c:lblOffset val="100"/>
        <c:noMultiLvlLbl val="0"/>
      </c:catAx>
      <c:valAx>
        <c:axId val="220061296"/>
        <c:scaling>
          <c:orientation val="minMax"/>
        </c:scaling>
        <c:delete val="1"/>
        <c:axPos val="l"/>
        <c:majorGridlines/>
        <c:numFmt formatCode="#,##0.00" sourceLinked="1"/>
        <c:majorTickMark val="out"/>
        <c:minorTickMark val="none"/>
        <c:tickLblPos val="nextTo"/>
        <c:crossAx val="220060904"/>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Лист1!$C$1</c:f>
              <c:strCache>
                <c:ptCount val="1"/>
                <c:pt idx="0">
                  <c:v>Факт</c:v>
                </c:pt>
              </c:strCache>
            </c:strRef>
          </c:tx>
          <c:invertIfNegative val="0"/>
          <c:dLbls>
            <c:dLbl>
              <c:idx val="0"/>
              <c:layout>
                <c:manualLayout>
                  <c:x val="-2.3951385374190247E-2"/>
                  <c:y val="-9.2825943316239713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7902770748380494E-2"/>
                  <c:y val="1.237679244216529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2022 год</c:v>
                </c:pt>
                <c:pt idx="1">
                  <c:v>2023 год</c:v>
                </c:pt>
              </c:strCache>
            </c:strRef>
          </c:cat>
          <c:val>
            <c:numRef>
              <c:f>Лист1!$C$2:$C$3</c:f>
              <c:numCache>
                <c:formatCode>General</c:formatCode>
                <c:ptCount val="2"/>
                <c:pt idx="0">
                  <c:v>286756.40000000002</c:v>
                </c:pt>
                <c:pt idx="1">
                  <c:v>337043.57</c:v>
                </c:pt>
              </c:numCache>
            </c:numRef>
          </c:val>
        </c:ser>
        <c:ser>
          <c:idx val="1"/>
          <c:order val="1"/>
          <c:tx>
            <c:strRef>
              <c:f>Лист1!$D$1</c:f>
              <c:strCache>
                <c:ptCount val="1"/>
              </c:strCache>
            </c:strRef>
          </c:tx>
          <c:invertIfNegative val="0"/>
          <c:dLbls>
            <c:dLbl>
              <c:idx val="0"/>
              <c:layout>
                <c:manualLayout>
                  <c:x val="3.2660980055713974E-2"/>
                  <c:y val="-9.2825943316239713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7095946815237257E-3"/>
                  <c:y val="-2.784778299487190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2022 год</c:v>
                </c:pt>
                <c:pt idx="1">
                  <c:v>2023 год</c:v>
                </c:pt>
              </c:strCache>
            </c:strRef>
          </c:cat>
          <c:val>
            <c:numRef>
              <c:f>Лист1!$D$2:$D$3</c:f>
              <c:numCache>
                <c:formatCode>General</c:formatCode>
                <c:ptCount val="2"/>
              </c:numCache>
            </c:numRef>
          </c:val>
        </c:ser>
        <c:dLbls>
          <c:showLegendKey val="0"/>
          <c:showVal val="0"/>
          <c:showCatName val="0"/>
          <c:showSerName val="0"/>
          <c:showPercent val="0"/>
          <c:showBubbleSize val="0"/>
        </c:dLbls>
        <c:gapWidth val="150"/>
        <c:axId val="148957648"/>
        <c:axId val="148954120"/>
      </c:barChart>
      <c:catAx>
        <c:axId val="148957648"/>
        <c:scaling>
          <c:orientation val="minMax"/>
        </c:scaling>
        <c:delete val="0"/>
        <c:axPos val="b"/>
        <c:numFmt formatCode="General" sourceLinked="0"/>
        <c:majorTickMark val="out"/>
        <c:minorTickMark val="none"/>
        <c:tickLblPos val="nextTo"/>
        <c:txPr>
          <a:bodyPr/>
          <a:lstStyle/>
          <a:p>
            <a:pPr>
              <a:defRPr>
                <a:latin typeface="Times New Roman" pitchFamily="18" charset="0"/>
                <a:cs typeface="Times New Roman" pitchFamily="18" charset="0"/>
              </a:defRPr>
            </a:pPr>
            <a:endParaRPr lang="ru-RU"/>
          </a:p>
        </c:txPr>
        <c:crossAx val="148954120"/>
        <c:crosses val="autoZero"/>
        <c:auto val="1"/>
        <c:lblAlgn val="ctr"/>
        <c:lblOffset val="100"/>
        <c:noMultiLvlLbl val="0"/>
      </c:catAx>
      <c:valAx>
        <c:axId val="148954120"/>
        <c:scaling>
          <c:orientation val="minMax"/>
        </c:scaling>
        <c:delete val="0"/>
        <c:axPos val="l"/>
        <c:majorGridlines/>
        <c:numFmt formatCode="General" sourceLinked="1"/>
        <c:majorTickMark val="out"/>
        <c:minorTickMark val="none"/>
        <c:tickLblPos val="nextTo"/>
        <c:txPr>
          <a:bodyPr/>
          <a:lstStyle/>
          <a:p>
            <a:pPr>
              <a:defRPr>
                <a:latin typeface="Times New Roman" pitchFamily="18" charset="0"/>
                <a:cs typeface="Times New Roman" pitchFamily="18" charset="0"/>
              </a:defRPr>
            </a:pPr>
            <a:endParaRPr lang="ru-RU"/>
          </a:p>
        </c:txPr>
        <c:crossAx val="148957648"/>
        <c:crosses val="autoZero"/>
        <c:crossBetween val="between"/>
      </c:valAx>
    </c:plotArea>
    <c:legend>
      <c:legendPos val="r"/>
      <c:layout>
        <c:manualLayout>
          <c:xMode val="edge"/>
          <c:yMode val="edge"/>
          <c:x val="0.81474075751516528"/>
          <c:y val="1.3448722147755589E-2"/>
          <c:w val="0.13887405193591262"/>
          <c:h val="0.1178952699339323"/>
        </c:manualLayout>
      </c:layout>
      <c:overlay val="0"/>
      <c:txPr>
        <a:bodyPr/>
        <a:lstStyle/>
        <a:p>
          <a:pPr>
            <a:defRPr>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7309243291536808"/>
          <c:y val="7.1553731072401761E-2"/>
          <c:w val="0.63902930538582137"/>
          <c:h val="0.8502185654585388"/>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4.1666666666666666E-3"/>
                  <c:y val="-9.0624999999999997E-2"/>
                </c:manualLayout>
              </c:layout>
              <c:spPr/>
              <c:txPr>
                <a:bodyPr/>
                <a:lstStyle/>
                <a:p>
                  <a:pPr>
                    <a:defRPr sz="1600">
                      <a:latin typeface="Times New Roman" pitchFamily="18" charset="0"/>
                      <a:cs typeface="Times New Roman"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General</c:formatCode>
                <c:ptCount val="1"/>
              </c:numCache>
            </c:numRef>
          </c:cat>
          <c:val>
            <c:numRef>
              <c:f>Лист1!$B$2</c:f>
              <c:numCache>
                <c:formatCode>General</c:formatCode>
                <c:ptCount val="1"/>
                <c:pt idx="0">
                  <c:v>11000</c:v>
                </c:pt>
              </c:numCache>
            </c:numRef>
          </c:val>
        </c:ser>
        <c:ser>
          <c:idx val="1"/>
          <c:order val="1"/>
          <c:tx>
            <c:strRef>
              <c:f>Лист1!$C$1</c:f>
              <c:strCache>
                <c:ptCount val="1"/>
                <c:pt idx="0">
                  <c:v>Факт</c:v>
                </c:pt>
              </c:strCache>
            </c:strRef>
          </c:tx>
          <c:invertIfNegative val="0"/>
          <c:dLbls>
            <c:dLbl>
              <c:idx val="0"/>
              <c:layout>
                <c:manualLayout>
                  <c:x val="1.7370196414957725E-2"/>
                  <c:y val="-6.761954891773580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c:f>
              <c:numCache>
                <c:formatCode>General</c:formatCode>
                <c:ptCount val="1"/>
              </c:numCache>
            </c:numRef>
          </c:cat>
          <c:val>
            <c:numRef>
              <c:f>Лист1!$C$2</c:f>
              <c:numCache>
                <c:formatCode>General</c:formatCode>
                <c:ptCount val="1"/>
                <c:pt idx="0">
                  <c:v>14985.2</c:v>
                </c:pt>
              </c:numCache>
            </c:numRef>
          </c:val>
        </c:ser>
        <c:dLbls>
          <c:showLegendKey val="0"/>
          <c:showVal val="0"/>
          <c:showCatName val="0"/>
          <c:showSerName val="0"/>
          <c:showPercent val="0"/>
          <c:showBubbleSize val="0"/>
        </c:dLbls>
        <c:gapWidth val="150"/>
        <c:shape val="cylinder"/>
        <c:axId val="186438584"/>
        <c:axId val="186438976"/>
        <c:axId val="0"/>
      </c:bar3DChart>
      <c:catAx>
        <c:axId val="186438584"/>
        <c:scaling>
          <c:orientation val="minMax"/>
        </c:scaling>
        <c:delete val="0"/>
        <c:axPos val="b"/>
        <c:numFmt formatCode="General" sourceLinked="1"/>
        <c:majorTickMark val="out"/>
        <c:minorTickMark val="none"/>
        <c:tickLblPos val="nextTo"/>
        <c:crossAx val="186438976"/>
        <c:crosses val="autoZero"/>
        <c:auto val="1"/>
        <c:lblAlgn val="ctr"/>
        <c:lblOffset val="100"/>
        <c:noMultiLvlLbl val="0"/>
      </c:catAx>
      <c:valAx>
        <c:axId val="186438976"/>
        <c:scaling>
          <c:orientation val="minMax"/>
        </c:scaling>
        <c:delete val="0"/>
        <c:axPos val="l"/>
        <c:majorGridlines/>
        <c:numFmt formatCode="General" sourceLinked="1"/>
        <c:majorTickMark val="out"/>
        <c:minorTickMark val="none"/>
        <c:tickLblPos val="nextTo"/>
        <c:txPr>
          <a:bodyPr/>
          <a:lstStyle/>
          <a:p>
            <a:pPr>
              <a:defRPr>
                <a:latin typeface="Times New Roman" pitchFamily="18" charset="0"/>
                <a:cs typeface="Times New Roman" pitchFamily="18" charset="0"/>
              </a:defRPr>
            </a:pPr>
            <a:endParaRPr lang="ru-RU"/>
          </a:p>
        </c:txPr>
        <c:crossAx val="186438584"/>
        <c:crosses val="autoZero"/>
        <c:crossBetween val="between"/>
      </c:valAx>
    </c:plotArea>
    <c:legend>
      <c:legendPos val="r"/>
      <c:layout>
        <c:manualLayout>
          <c:xMode val="edge"/>
          <c:yMode val="edge"/>
          <c:x val="0.7904864018940424"/>
          <c:y val="1.51482906436026E-2"/>
          <c:w val="0.20343189837144535"/>
          <c:h val="0.18982565625047332"/>
        </c:manualLayout>
      </c:layout>
      <c:overlay val="0"/>
      <c:txPr>
        <a:bodyPr/>
        <a:lstStyle/>
        <a:p>
          <a:pPr>
            <a:defRPr sz="1600">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manualLayout>
          <c:layoutTarget val="inner"/>
          <c:xMode val="edge"/>
          <c:yMode val="edge"/>
          <c:x val="0.15682652907846842"/>
          <c:y val="6.2852474063728375E-2"/>
          <c:w val="0.52392439588878548"/>
          <c:h val="0.74498699879907526"/>
        </c:manualLayout>
      </c:layout>
      <c:bar3DChart>
        <c:barDir val="col"/>
        <c:grouping val="clustered"/>
        <c:varyColors val="0"/>
        <c:ser>
          <c:idx val="0"/>
          <c:order val="0"/>
          <c:tx>
            <c:strRef>
              <c:f>Лист1!$B$1</c:f>
              <c:strCache>
                <c:ptCount val="1"/>
                <c:pt idx="0">
                  <c:v>План</c:v>
                </c:pt>
              </c:strCache>
            </c:strRef>
          </c:tx>
          <c:invertIfNegative val="0"/>
          <c:dLbls>
            <c:dLbl>
              <c:idx val="0"/>
              <c:layout>
                <c:manualLayout>
                  <c:x val="-1.8336664740332308E-2"/>
                  <c:y val="-1.7411755836653071E-2"/>
                </c:manualLayout>
              </c:layout>
              <c:spPr/>
              <c:txPr>
                <a:bodyPr/>
                <a:lstStyle/>
                <a:p>
                  <a:pPr>
                    <a:defRPr sz="1600"/>
                  </a:pPr>
                  <a:endParaRPr lang="ru-RU"/>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Лист1!$A$2:$A$3</c:f>
              <c:numCache>
                <c:formatCode>General</c:formatCode>
                <c:ptCount val="2"/>
              </c:numCache>
            </c:numRef>
          </c:cat>
          <c:val>
            <c:numRef>
              <c:f>Лист1!$B$2:$B$3</c:f>
              <c:numCache>
                <c:formatCode>General</c:formatCode>
                <c:ptCount val="2"/>
                <c:pt idx="0">
                  <c:v>14500</c:v>
                </c:pt>
              </c:numCache>
            </c:numRef>
          </c:val>
        </c:ser>
        <c:ser>
          <c:idx val="1"/>
          <c:order val="1"/>
          <c:tx>
            <c:strRef>
              <c:f>Лист1!$C$1</c:f>
              <c:strCache>
                <c:ptCount val="1"/>
                <c:pt idx="0">
                  <c:v>Факт</c:v>
                </c:pt>
              </c:strCache>
            </c:strRef>
          </c:tx>
          <c:invertIfNegative val="0"/>
          <c:dLbls>
            <c:dLbl>
              <c:idx val="0"/>
              <c:layout>
                <c:manualLayout>
                  <c:x val="4.086100610669776E-2"/>
                  <c:y val="-1.6797075457224333E-2"/>
                </c:manualLayout>
              </c:layout>
              <c:spPr/>
              <c:txPr>
                <a:bodyPr/>
                <a:lstStyle/>
                <a:p>
                  <a:pPr>
                    <a:defRPr sz="1600"/>
                  </a:pPr>
                  <a:endParaRPr lang="ru-RU"/>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Лист1!$A$2:$A$3</c:f>
              <c:numCache>
                <c:formatCode>General</c:formatCode>
                <c:ptCount val="2"/>
              </c:numCache>
            </c:numRef>
          </c:cat>
          <c:val>
            <c:numRef>
              <c:f>Лист1!$C$2:$C$3</c:f>
              <c:numCache>
                <c:formatCode>General</c:formatCode>
                <c:ptCount val="2"/>
                <c:pt idx="0">
                  <c:v>16524.93</c:v>
                </c:pt>
              </c:numCache>
            </c:numRef>
          </c:val>
        </c:ser>
        <c:dLbls>
          <c:showLegendKey val="0"/>
          <c:showVal val="0"/>
          <c:showCatName val="0"/>
          <c:showSerName val="0"/>
          <c:showPercent val="0"/>
          <c:showBubbleSize val="0"/>
        </c:dLbls>
        <c:gapWidth val="150"/>
        <c:shape val="cylinder"/>
        <c:axId val="186437408"/>
        <c:axId val="186435840"/>
        <c:axId val="0"/>
      </c:bar3DChart>
      <c:catAx>
        <c:axId val="186437408"/>
        <c:scaling>
          <c:orientation val="minMax"/>
        </c:scaling>
        <c:delete val="0"/>
        <c:axPos val="b"/>
        <c:numFmt formatCode="General" sourceLinked="1"/>
        <c:majorTickMark val="out"/>
        <c:minorTickMark val="none"/>
        <c:tickLblPos val="nextTo"/>
        <c:crossAx val="186435840"/>
        <c:crosses val="autoZero"/>
        <c:auto val="1"/>
        <c:lblAlgn val="ctr"/>
        <c:lblOffset val="100"/>
        <c:noMultiLvlLbl val="0"/>
      </c:catAx>
      <c:valAx>
        <c:axId val="186435840"/>
        <c:scaling>
          <c:orientation val="minMax"/>
        </c:scaling>
        <c:delete val="0"/>
        <c:axPos val="l"/>
        <c:majorGridlines/>
        <c:numFmt formatCode="General" sourceLinked="1"/>
        <c:majorTickMark val="out"/>
        <c:minorTickMark val="none"/>
        <c:tickLblPos val="nextTo"/>
        <c:crossAx val="186437408"/>
        <c:crosses val="autoZero"/>
        <c:crossBetween val="between"/>
      </c:valAx>
    </c:plotArea>
    <c:legend>
      <c:legendPos val="r"/>
      <c:layout>
        <c:manualLayout>
          <c:xMode val="edge"/>
          <c:yMode val="edge"/>
          <c:x val="0.5128661007787183"/>
          <c:y val="0.11833704985160379"/>
          <c:w val="0.10850159972888167"/>
          <c:h val="0.17834790843345449"/>
        </c:manualLayout>
      </c:layout>
      <c:overlay val="0"/>
      <c:txPr>
        <a:bodyPr/>
        <a:lstStyle/>
        <a:p>
          <a:pPr>
            <a:defRPr sz="1600"/>
          </a:pPr>
          <a:endParaRPr lang="ru-RU"/>
        </a:p>
      </c:txPr>
    </c:legend>
    <c:plotVisOnly val="1"/>
    <c:dispBlanksAs val="gap"/>
    <c:showDLblsOverMax val="0"/>
  </c:chart>
  <c:txPr>
    <a:bodyPr/>
    <a:lstStyle/>
    <a:p>
      <a:pPr>
        <a:defRPr sz="1800">
          <a:latin typeface="Times New Roman" pitchFamily="18" charset="0"/>
          <a:cs typeface="Times New Roman" pitchFamily="18" charset="0"/>
        </a:defRPr>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3377204835098402"/>
          <c:y val="0.10495288535191996"/>
          <c:w val="0.57816666666666672"/>
          <c:h val="0.86724999999999997"/>
        </c:manualLayout>
      </c:layout>
      <c:pieChart>
        <c:varyColors val="1"/>
        <c:ser>
          <c:idx val="0"/>
          <c:order val="0"/>
          <c:tx>
            <c:strRef>
              <c:f>Лист1!$B$1</c:f>
              <c:strCache>
                <c:ptCount val="1"/>
                <c:pt idx="0">
                  <c:v>Столбец1</c:v>
                </c:pt>
              </c:strCache>
            </c:strRef>
          </c:tx>
          <c:explosion val="23"/>
          <c:dLbls>
            <c:dLbl>
              <c:idx val="0"/>
              <c:layout>
                <c:manualLayout>
                  <c:x val="0.11653972881892002"/>
                  <c:y val="-0.11759640010759038"/>
                </c:manualLayout>
              </c:layout>
              <c:tx>
                <c:rich>
                  <a:bodyPr/>
                  <a:lstStyle/>
                  <a:p>
                    <a:r>
                      <a:rPr lang="en-US" sz="1600" b="1" dirty="0" smtClean="0">
                        <a:latin typeface="Times New Roman" pitchFamily="18" charset="0"/>
                        <a:cs typeface="Times New Roman" pitchFamily="18" charset="0"/>
                      </a:rPr>
                      <a:t>291</a:t>
                    </a:r>
                    <a:r>
                      <a:rPr lang="en-US" sz="1600" b="1" baseline="0" dirty="0" smtClean="0">
                        <a:latin typeface="Times New Roman" pitchFamily="18" charset="0"/>
                        <a:cs typeface="Times New Roman" pitchFamily="18" charset="0"/>
                      </a:rPr>
                      <a:t> 341,29</a:t>
                    </a:r>
                    <a:r>
                      <a:rPr lang="en-US" sz="1600" b="1" dirty="0" smtClean="0">
                        <a:latin typeface="Times New Roman" pitchFamily="18" charset="0"/>
                        <a:cs typeface="Times New Roman" pitchFamily="18" charset="0"/>
                      </a:rPr>
                      <a:t> </a:t>
                    </a:r>
                    <a:endParaRPr lang="en-US" sz="1800" b="1" dirty="0">
                      <a:latin typeface="Times New Roman" pitchFamily="18" charset="0"/>
                      <a:cs typeface="Times New Roman" pitchFamily="18" charset="0"/>
                    </a:endParaRP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3.4646425672422786E-2"/>
                  <c:y val="-4.0469370362357378E-2"/>
                </c:manualLayout>
              </c:layout>
              <c:tx>
                <c:rich>
                  <a:bodyPr/>
                  <a:lstStyle/>
                  <a:p>
                    <a:r>
                      <a:rPr lang="en-US" sz="1600" b="1" dirty="0" smtClean="0">
                        <a:latin typeface="Times New Roman" pitchFamily="18" charset="0"/>
                        <a:cs typeface="Times New Roman" pitchFamily="18" charset="0"/>
                      </a:rPr>
                      <a:t>62</a:t>
                    </a:r>
                    <a:r>
                      <a:rPr lang="en-US" sz="1600" b="1" baseline="0" dirty="0" smtClean="0">
                        <a:latin typeface="Times New Roman" pitchFamily="18" charset="0"/>
                        <a:cs typeface="Times New Roman" pitchFamily="18" charset="0"/>
                      </a:rPr>
                      <a:t> 352,06</a:t>
                    </a:r>
                    <a:r>
                      <a:rPr lang="en-US" sz="1600" b="1" dirty="0" smtClean="0">
                        <a:latin typeface="Times New Roman" pitchFamily="18" charset="0"/>
                        <a:cs typeface="Times New Roman" pitchFamily="18" charset="0"/>
                      </a:rPr>
                      <a:t> </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2.0684138198858785E-2"/>
                  <c:y val="-7.7360190972932827E-2"/>
                </c:manualLayout>
              </c:layout>
              <c:tx>
                <c:rich>
                  <a:bodyPr/>
                  <a:lstStyle/>
                  <a:p>
                    <a:r>
                      <a:rPr lang="en-US" sz="1600" b="1" dirty="0">
                        <a:latin typeface="Times New Roman" pitchFamily="18" charset="0"/>
                        <a:cs typeface="Times New Roman" pitchFamily="18" charset="0"/>
                      </a:rPr>
                      <a:t>11 </a:t>
                    </a:r>
                    <a:r>
                      <a:rPr lang="en-US" sz="1600" b="1" dirty="0" smtClean="0">
                        <a:latin typeface="Times New Roman" pitchFamily="18" charset="0"/>
                        <a:cs typeface="Times New Roman" pitchFamily="18" charset="0"/>
                      </a:rPr>
                      <a:t>469,82 </a:t>
                    </a:r>
                    <a:endParaRPr lang="en-US" sz="1600" b="1" dirty="0">
                      <a:latin typeface="Times New Roman" pitchFamily="18" charset="0"/>
                      <a:cs typeface="Times New Roman" pitchFamily="18" charset="0"/>
                    </a:endParaRPr>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0.13257448371602354"/>
                  <c:y val="-4.6740968839719566E-2"/>
                </c:manualLayout>
              </c:layout>
              <c:tx>
                <c:rich>
                  <a:bodyPr/>
                  <a:lstStyle/>
                  <a:p>
                    <a:r>
                      <a:rPr lang="en-US" sz="1600" b="1" dirty="0" smtClean="0">
                        <a:latin typeface="Times New Roman" pitchFamily="18" charset="0"/>
                        <a:cs typeface="Times New Roman" pitchFamily="18" charset="0"/>
                      </a:rPr>
                      <a:t>32</a:t>
                    </a:r>
                    <a:r>
                      <a:rPr lang="en-US" sz="1600" b="1" baseline="0" dirty="0" smtClean="0">
                        <a:latin typeface="Times New Roman" pitchFamily="18" charset="0"/>
                        <a:cs typeface="Times New Roman" pitchFamily="18" charset="0"/>
                      </a:rPr>
                      <a:t> 012,98</a:t>
                    </a:r>
                    <a:r>
                      <a:rPr lang="en-US" sz="1600" b="1" dirty="0" smtClean="0">
                        <a:latin typeface="Times New Roman" pitchFamily="18" charset="0"/>
                        <a:cs typeface="Times New Roman" pitchFamily="18" charset="0"/>
                      </a:rPr>
                      <a:t> </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Лист1!$A$2:$A$5</c:f>
              <c:strCache>
                <c:ptCount val="4"/>
                <c:pt idx="0">
                  <c:v>Субвенции</c:v>
                </c:pt>
                <c:pt idx="1">
                  <c:v>Субсидии</c:v>
                </c:pt>
                <c:pt idx="2">
                  <c:v>Иные межбюджетные</c:v>
                </c:pt>
                <c:pt idx="3">
                  <c:v>Дотации</c:v>
                </c:pt>
              </c:strCache>
            </c:strRef>
          </c:cat>
          <c:val>
            <c:numRef>
              <c:f>Лист1!$B$2:$B$5</c:f>
              <c:numCache>
                <c:formatCode>#,##0.00\ "₽"</c:formatCode>
                <c:ptCount val="4"/>
                <c:pt idx="0">
                  <c:v>291341.28999999998</c:v>
                </c:pt>
                <c:pt idx="1">
                  <c:v>62352.06</c:v>
                </c:pt>
                <c:pt idx="2">
                  <c:v>11489.82</c:v>
                </c:pt>
                <c:pt idx="3">
                  <c:v>32012.98</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3853055366220566"/>
          <c:y val="2.7138431987089155E-2"/>
          <c:w val="0.23861412795975623"/>
          <c:h val="0.19818265806723229"/>
        </c:manualLayout>
      </c:layout>
      <c:overlay val="0"/>
      <c:txPr>
        <a:bodyPr/>
        <a:lstStyle/>
        <a:p>
          <a:pPr>
            <a:defRPr sz="1400">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2.8261144683139781E-3"/>
          <c:y val="2.4302996334561761E-2"/>
          <c:w val="0.7045116588097573"/>
          <c:h val="0.9546996804108201"/>
        </c:manualLayout>
      </c:layout>
      <c:pie3DChart>
        <c:varyColors val="1"/>
        <c:ser>
          <c:idx val="0"/>
          <c:order val="0"/>
          <c:tx>
            <c:strRef>
              <c:f>Лист1!$B$1</c:f>
              <c:strCache>
                <c:ptCount val="1"/>
                <c:pt idx="0">
                  <c:v>Столбец1</c:v>
                </c:pt>
              </c:strCache>
            </c:strRef>
          </c:tx>
          <c:dLbls>
            <c:dLbl>
              <c:idx val="0"/>
              <c:layout>
                <c:manualLayout>
                  <c:x val="0.23187065358997414"/>
                  <c:y val="2.043141039884457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8569889661584008E-2"/>
                  <c:y val="-0.22228398233529609"/>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Лист1!$A$2:$A$3</c:f>
              <c:strCache>
                <c:ptCount val="2"/>
                <c:pt idx="0">
                  <c:v>Программные</c:v>
                </c:pt>
                <c:pt idx="1">
                  <c:v>Непрограммные</c:v>
                </c:pt>
              </c:strCache>
            </c:strRef>
          </c:cat>
          <c:val>
            <c:numRef>
              <c:f>Лист1!$B$2:$B$3</c:f>
              <c:numCache>
                <c:formatCode>0.00%</c:formatCode>
                <c:ptCount val="2"/>
                <c:pt idx="0">
                  <c:v>0.94520000000000004</c:v>
                </c:pt>
                <c:pt idx="1">
                  <c:v>5.4800000000000001E-2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4843705508273486"/>
          <c:y val="1.6288632181456547E-3"/>
          <c:w val="0.31353550373862332"/>
          <c:h val="0.15166879119898022"/>
        </c:manualLayout>
      </c:layout>
      <c:overlay val="0"/>
      <c:txPr>
        <a:bodyPr/>
        <a:lstStyle/>
        <a:p>
          <a:pPr>
            <a:defRPr sz="1100">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7.9445627162547505E-3"/>
          <c:y val="2.4872592503966794E-2"/>
          <c:w val="0.62296531616607165"/>
          <c:h val="0.95025481499206643"/>
        </c:manualLayout>
      </c:layout>
      <c:pie3DChart>
        <c:varyColors val="1"/>
        <c:ser>
          <c:idx val="0"/>
          <c:order val="0"/>
          <c:tx>
            <c:strRef>
              <c:f>Лист1!$B$1</c:f>
              <c:strCache>
                <c:ptCount val="1"/>
                <c:pt idx="0">
                  <c:v>Столбец1</c:v>
                </c:pt>
              </c:strCache>
            </c:strRef>
          </c:tx>
          <c:explosion val="25"/>
          <c:dLbls>
            <c:dLbl>
              <c:idx val="0"/>
              <c:layout>
                <c:manualLayout>
                  <c:x val="-5.729068141577863E-2"/>
                  <c:y val="-0.1162080637763895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8836370533404138E-2"/>
                  <c:y val="-0.1959251678588419"/>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52764557691788E-2"/>
                  <c:y val="-0.1168025490045265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3104179615678339E-2"/>
                  <c:y val="-9.474125382080053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7007134342430451E-2"/>
                  <c:y val="4.3236648919350841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8910076057615221E-2"/>
                  <c:y val="-0.1455126780785041"/>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4154333202216771E-2"/>
                  <c:y val="-0.13056401852785587"/>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0562014631006965E-2"/>
                  <c:y val="-0.16922443090368877"/>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3.9693912888557926E-2"/>
                  <c:y val="-0.1692244309036887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Лист1!$A$2:$A$13</c:f>
              <c:strCache>
                <c:ptCount val="12"/>
                <c:pt idx="0">
                  <c:v>Общегосударственные вопросы (12,04%)</c:v>
                </c:pt>
                <c:pt idx="1">
                  <c:v>Национальная оборона (0,05%)</c:v>
                </c:pt>
                <c:pt idx="2">
                  <c:v>Национальная безопасность (0,01%)</c:v>
                </c:pt>
                <c:pt idx="3">
                  <c:v>Национальная экономика (8,50%)</c:v>
                </c:pt>
                <c:pt idx="4">
                  <c:v>Жилищно-комунальное хозяйство (6,73%)</c:v>
                </c:pt>
                <c:pt idx="5">
                  <c:v>Образование (54,03%)</c:v>
                </c:pt>
                <c:pt idx="6">
                  <c:v>Культура (5,91%)</c:v>
                </c:pt>
                <c:pt idx="7">
                  <c:v>Здравоохранение (0,15%)</c:v>
                </c:pt>
                <c:pt idx="8">
                  <c:v>Социальная политика (7,14%)</c:v>
                </c:pt>
                <c:pt idx="9">
                  <c:v>Физическая культура и спорт (2,36%)</c:v>
                </c:pt>
                <c:pt idx="10">
                  <c:v>Средства массовой информации (0,76%)</c:v>
                </c:pt>
                <c:pt idx="11">
                  <c:v>Межбюджетные трансферты общего хар-ра (2,34%)</c:v>
                </c:pt>
              </c:strCache>
            </c:strRef>
          </c:cat>
          <c:val>
            <c:numRef>
              <c:f>Лист1!$B$2:$B$13</c:f>
              <c:numCache>
                <c:formatCode>0.00%</c:formatCode>
                <c:ptCount val="12"/>
                <c:pt idx="0">
                  <c:v>0.12039999999999999</c:v>
                </c:pt>
                <c:pt idx="1">
                  <c:v>5.0000000000000001E-4</c:v>
                </c:pt>
                <c:pt idx="2">
                  <c:v>1E-4</c:v>
                </c:pt>
                <c:pt idx="3">
                  <c:v>8.5000000000000006E-2</c:v>
                </c:pt>
                <c:pt idx="4">
                  <c:v>6.7299999999999999E-2</c:v>
                </c:pt>
                <c:pt idx="5">
                  <c:v>0.5403</c:v>
                </c:pt>
                <c:pt idx="6">
                  <c:v>5.91E-2</c:v>
                </c:pt>
                <c:pt idx="7">
                  <c:v>1.5E-3</c:v>
                </c:pt>
                <c:pt idx="8">
                  <c:v>7.1400000000000005E-2</c:v>
                </c:pt>
                <c:pt idx="9">
                  <c:v>2.3599999999999999E-2</c:v>
                </c:pt>
                <c:pt idx="10">
                  <c:v>7.6E-3</c:v>
                </c:pt>
                <c:pt idx="11">
                  <c:v>2.3400000000000001E-2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3094240780053468"/>
          <c:y val="0.10391971215575201"/>
          <c:w val="0.3677098940958512"/>
          <c:h val="0.65760321502739016"/>
        </c:manualLayout>
      </c:layout>
      <c:overlay val="0"/>
      <c:txPr>
        <a:bodyPr/>
        <a:lstStyle/>
        <a:p>
          <a:pPr>
            <a:defRPr sz="1200">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floor>
    <c:sideWall>
      <c:thickness val="0"/>
    </c:sideWall>
    <c:backWall>
      <c:thickness val="0"/>
    </c:backWall>
    <c:plotArea>
      <c:layout>
        <c:manualLayout>
          <c:layoutTarget val="inner"/>
          <c:xMode val="edge"/>
          <c:yMode val="edge"/>
          <c:x val="1.5427029846925217E-3"/>
          <c:y val="0"/>
          <c:w val="0.97222605896642111"/>
          <c:h val="0.7929234714661334"/>
        </c:manualLayout>
      </c:layout>
      <c:bar3DChart>
        <c:barDir val="col"/>
        <c:grouping val="clustered"/>
        <c:varyColors val="0"/>
        <c:ser>
          <c:idx val="0"/>
          <c:order val="0"/>
          <c:tx>
            <c:strRef>
              <c:f>Лист1!$B$1</c:f>
              <c:strCache>
                <c:ptCount val="1"/>
                <c:pt idx="0">
                  <c:v>Столбец1</c:v>
                </c:pt>
              </c:strCache>
            </c:strRef>
          </c:tx>
          <c:invertIfNegative val="0"/>
          <c:dLbls>
            <c:dLbl>
              <c:idx val="0"/>
              <c:layout>
                <c:manualLayout>
                  <c:x val="1.4980219589127777E-3"/>
                  <c:y val="0.28838327999397917"/>
                </c:manualLayout>
              </c:layout>
              <c:spPr/>
              <c:txPr>
                <a:bodyPr/>
                <a:lstStyle/>
                <a:p>
                  <a:pPr algn="just">
                    <a:defRPr sz="1050" b="1">
                      <a:latin typeface="Times New Roman" pitchFamily="18" charset="0"/>
                      <a:cs typeface="Times New Roman"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7882457504721697E-3"/>
                  <c:y val="9.4838783175495836E-2"/>
                </c:manualLayout>
              </c:layout>
              <c:showLegendKey val="0"/>
              <c:showVal val="1"/>
              <c:showCatName val="0"/>
              <c:showSerName val="0"/>
              <c:showPercent val="0"/>
              <c:showBubbleSize val="0"/>
              <c:extLst>
                <c:ext xmlns:c15="http://schemas.microsoft.com/office/drawing/2012/chart" uri="{CE6537A1-D6FC-4f65-9D91-7224C49458BB}">
                  <c15:layout>
                    <c:manualLayout>
                      <c:w val="0.18403752240089266"/>
                      <c:h val="5.713105289888426E-2"/>
                    </c:manualLayout>
                  </c15:layout>
                </c:ext>
              </c:extLst>
            </c:dLbl>
            <c:spPr>
              <a:noFill/>
              <a:ln>
                <a:noFill/>
              </a:ln>
              <a:effectLst/>
            </c:spPr>
            <c:txPr>
              <a:bodyPr/>
              <a:lstStyle/>
              <a:p>
                <a:pPr>
                  <a:defRPr sz="105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План</c:v>
                </c:pt>
                <c:pt idx="1">
                  <c:v>Факт</c:v>
                </c:pt>
              </c:strCache>
            </c:strRef>
          </c:cat>
          <c:val>
            <c:numRef>
              <c:f>Лист1!$B$2:$B$3</c:f>
              <c:numCache>
                <c:formatCode>#,##0.00</c:formatCode>
                <c:ptCount val="2"/>
                <c:pt idx="0">
                  <c:v>66939.899999999994</c:v>
                </c:pt>
                <c:pt idx="1">
                  <c:v>66797.8</c:v>
                </c:pt>
              </c:numCache>
            </c:numRef>
          </c:val>
        </c:ser>
        <c:dLbls>
          <c:showLegendKey val="0"/>
          <c:showVal val="0"/>
          <c:showCatName val="0"/>
          <c:showSerName val="0"/>
          <c:showPercent val="0"/>
          <c:showBubbleSize val="0"/>
        </c:dLbls>
        <c:gapWidth val="150"/>
        <c:shape val="box"/>
        <c:axId val="186433488"/>
        <c:axId val="187661568"/>
        <c:axId val="0"/>
      </c:bar3DChart>
      <c:catAx>
        <c:axId val="186433488"/>
        <c:scaling>
          <c:orientation val="minMax"/>
        </c:scaling>
        <c:delete val="0"/>
        <c:axPos val="b"/>
        <c:numFmt formatCode="General" sourceLinked="0"/>
        <c:majorTickMark val="out"/>
        <c:minorTickMark val="none"/>
        <c:tickLblPos val="nextTo"/>
        <c:txPr>
          <a:bodyPr/>
          <a:lstStyle/>
          <a:p>
            <a:pPr>
              <a:defRPr sz="1400" b="1">
                <a:latin typeface="Times New Roman" pitchFamily="18" charset="0"/>
                <a:cs typeface="Times New Roman" pitchFamily="18" charset="0"/>
              </a:defRPr>
            </a:pPr>
            <a:endParaRPr lang="ru-RU"/>
          </a:p>
        </c:txPr>
        <c:crossAx val="187661568"/>
        <c:crosses val="autoZero"/>
        <c:auto val="1"/>
        <c:lblAlgn val="ctr"/>
        <c:lblOffset val="100"/>
        <c:noMultiLvlLbl val="0"/>
      </c:catAx>
      <c:valAx>
        <c:axId val="187661568"/>
        <c:scaling>
          <c:orientation val="minMax"/>
        </c:scaling>
        <c:delete val="1"/>
        <c:axPos val="l"/>
        <c:majorGridlines/>
        <c:numFmt formatCode="#,##0.00" sourceLinked="1"/>
        <c:majorTickMark val="out"/>
        <c:minorTickMark val="none"/>
        <c:tickLblPos val="nextTo"/>
        <c:crossAx val="18643348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floor>
    <c:sideWall>
      <c:thickness val="0"/>
    </c:sideWall>
    <c:backWall>
      <c:thickness val="0"/>
    </c:backWall>
    <c:plotArea>
      <c:layout>
        <c:manualLayout>
          <c:layoutTarget val="inner"/>
          <c:xMode val="edge"/>
          <c:yMode val="edge"/>
          <c:x val="3.9593106434885922E-2"/>
          <c:y val="8.3608483399842004E-2"/>
          <c:w val="0.92081378713022821"/>
          <c:h val="0.73041606741345433"/>
        </c:manualLayout>
      </c:layout>
      <c:bar3DChart>
        <c:barDir val="col"/>
        <c:grouping val="clustered"/>
        <c:varyColors val="0"/>
        <c:ser>
          <c:idx val="0"/>
          <c:order val="0"/>
          <c:tx>
            <c:strRef>
              <c:f>Лист1!$B$1</c:f>
              <c:strCache>
                <c:ptCount val="1"/>
                <c:pt idx="0">
                  <c:v>Ряд 1</c:v>
                </c:pt>
              </c:strCache>
            </c:strRef>
          </c:tx>
          <c:invertIfNegative val="0"/>
          <c:dLbls>
            <c:dLbl>
              <c:idx val="0"/>
              <c:layout>
                <c:manualLayout>
                  <c:x val="-1.8198987581569057E-2"/>
                  <c:y val="0.27561211841688044"/>
                </c:manualLayout>
              </c:layout>
              <c:showLegendKey val="0"/>
              <c:showVal val="1"/>
              <c:showCatName val="0"/>
              <c:showSerName val="0"/>
              <c:showPercent val="0"/>
              <c:showBubbleSize val="0"/>
              <c:extLst>
                <c:ext xmlns:c15="http://schemas.microsoft.com/office/drawing/2012/chart" uri="{CE6537A1-D6FC-4f65-9D91-7224C49458BB}">
                  <c15:layout>
                    <c:manualLayout>
                      <c:w val="0.20579513333940216"/>
                      <c:h val="0.20713326222939668"/>
                    </c:manualLayout>
                  </c15:layout>
                </c:ext>
              </c:extLst>
            </c:dLbl>
            <c:dLbl>
              <c:idx val="1"/>
              <c:layout>
                <c:manualLayout>
                  <c:x val="4.1979645630973707E-2"/>
                  <c:y val="0.26096855637126304"/>
                </c:manualLayout>
              </c:layout>
              <c:showLegendKey val="0"/>
              <c:showVal val="1"/>
              <c:showCatName val="0"/>
              <c:showSerName val="0"/>
              <c:showPercent val="0"/>
              <c:showBubbleSize val="0"/>
              <c:extLst>
                <c:ext xmlns:c15="http://schemas.microsoft.com/office/drawing/2012/chart" uri="{CE6537A1-D6FC-4f65-9D91-7224C49458BB}">
                  <c15:layout>
                    <c:manualLayout>
                      <c:w val="0.20945371348765821"/>
                      <c:h val="0.20713326222939668"/>
                    </c:manualLayout>
                  </c15:layout>
                </c:ext>
              </c:extLst>
            </c:dLbl>
            <c:spPr>
              <a:noFill/>
              <a:ln>
                <a:noFill/>
              </a:ln>
              <a:effectLst/>
            </c:spPr>
            <c:txPr>
              <a:bodyPr/>
              <a:lstStyle/>
              <a:p>
                <a:pPr>
                  <a:defRPr sz="11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План</c:v>
                </c:pt>
                <c:pt idx="1">
                  <c:v>Факт</c:v>
                </c:pt>
              </c:strCache>
            </c:strRef>
          </c:cat>
          <c:val>
            <c:numRef>
              <c:f>Лист1!$B$2:$B$3</c:f>
              <c:numCache>
                <c:formatCode>#,##0.00_ ;\-#,##0.00\ </c:formatCode>
                <c:ptCount val="2"/>
                <c:pt idx="0" formatCode="#,##0.00">
                  <c:v>275718</c:v>
                </c:pt>
                <c:pt idx="1">
                  <c:v>271063.8</c:v>
                </c:pt>
              </c:numCache>
            </c:numRef>
          </c:val>
        </c:ser>
        <c:dLbls>
          <c:showLegendKey val="0"/>
          <c:showVal val="0"/>
          <c:showCatName val="0"/>
          <c:showSerName val="0"/>
          <c:showPercent val="0"/>
          <c:showBubbleSize val="0"/>
        </c:dLbls>
        <c:gapWidth val="150"/>
        <c:shape val="box"/>
        <c:axId val="145886272"/>
        <c:axId val="149515264"/>
        <c:axId val="0"/>
      </c:bar3DChart>
      <c:catAx>
        <c:axId val="145886272"/>
        <c:scaling>
          <c:orientation val="minMax"/>
        </c:scaling>
        <c:delete val="0"/>
        <c:axPos val="b"/>
        <c:numFmt formatCode="General" sourceLinked="0"/>
        <c:majorTickMark val="out"/>
        <c:minorTickMark val="none"/>
        <c:tickLblPos val="nextTo"/>
        <c:txPr>
          <a:bodyPr/>
          <a:lstStyle/>
          <a:p>
            <a:pPr>
              <a:defRPr sz="1400" b="1">
                <a:latin typeface="Times New Roman" pitchFamily="18" charset="0"/>
                <a:cs typeface="Times New Roman" pitchFamily="18" charset="0"/>
              </a:defRPr>
            </a:pPr>
            <a:endParaRPr lang="ru-RU"/>
          </a:p>
        </c:txPr>
        <c:crossAx val="149515264"/>
        <c:crosses val="autoZero"/>
        <c:auto val="1"/>
        <c:lblAlgn val="ctr"/>
        <c:lblOffset val="100"/>
        <c:noMultiLvlLbl val="0"/>
      </c:catAx>
      <c:valAx>
        <c:axId val="149515264"/>
        <c:scaling>
          <c:orientation val="minMax"/>
        </c:scaling>
        <c:delete val="1"/>
        <c:axPos val="l"/>
        <c:majorGridlines/>
        <c:numFmt formatCode="#,##0.00" sourceLinked="1"/>
        <c:majorTickMark val="out"/>
        <c:minorTickMark val="none"/>
        <c:tickLblPos val="nextTo"/>
        <c:crossAx val="14588627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5.jpeg"/></Relationships>
</file>

<file path=ppt/drawings/drawing1.xml><?xml version="1.0" encoding="utf-8"?>
<c:userShapes xmlns:c="http://schemas.openxmlformats.org/drawingml/2006/chart">
  <cdr:relSizeAnchor xmlns:cdr="http://schemas.openxmlformats.org/drawingml/2006/chartDrawing">
    <cdr:from>
      <cdr:x>0</cdr:x>
      <cdr:y>0.59722</cdr:y>
    </cdr:from>
    <cdr:to>
      <cdr:x>0.29629</cdr:x>
      <cdr:y>0.99615</cdr:y>
    </cdr:to>
    <cdr:pic>
      <cdr:nvPicPr>
        <cdr:cNvPr id="4" name="Picture 2" descr="http://samara.doski.ru/i/62/96/4629679.jp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srcRect xmlns:a="http://schemas.openxmlformats.org/drawingml/2006/main"/>
        <a:stretch xmlns:a="http://schemas.openxmlformats.org/drawingml/2006/main">
          <a:fillRect/>
        </a:stretch>
      </cdr:blipFill>
      <cdr:spPr bwMode="auto">
        <a:xfrm xmlns:a="http://schemas.openxmlformats.org/drawingml/2006/main">
          <a:off x="-755576" y="3096344"/>
          <a:ext cx="2304207" cy="2068283"/>
        </a:xfrm>
        <a:prstGeom xmlns:a="http://schemas.openxmlformats.org/drawingml/2006/main" prst="rect">
          <a:avLst/>
        </a:prstGeom>
        <a:noFill xmlns:a="http://schemas.openxmlformats.org/drawingml/2006/main"/>
        <a:effectLst xmlns:a="http://schemas.openxmlformats.org/drawingml/2006/main">
          <a:outerShdw blurRad="50800" dist="50800" dir="5400000" algn="ctr" rotWithShape="0">
            <a:srgbClr val="000000">
              <a:alpha val="0"/>
            </a:srgbClr>
          </a:outerShdw>
        </a:effectLst>
      </cdr:spPr>
    </cdr:pic>
  </cdr:relSizeAnchor>
</c:userShapes>
</file>

<file path=ppt/drawings/drawing2.xml><?xml version="1.0" encoding="utf-8"?>
<c:userShapes xmlns:c="http://schemas.openxmlformats.org/drawingml/2006/chart">
  <cdr:relSizeAnchor xmlns:cdr="http://schemas.openxmlformats.org/drawingml/2006/chartDrawing">
    <cdr:from>
      <cdr:x>0.60274</cdr:x>
      <cdr:y>0.58824</cdr:y>
    </cdr:from>
    <cdr:to>
      <cdr:x>0.77669</cdr:x>
      <cdr:y>0.96172</cdr:y>
    </cdr:to>
    <cdr:sp macro="" textlink="">
      <cdr:nvSpPr>
        <cdr:cNvPr id="2" name="TextBox 1"/>
        <cdr:cNvSpPr txBox="1"/>
      </cdr:nvSpPr>
      <cdr:spPr>
        <a:xfrm xmlns:a="http://schemas.openxmlformats.org/drawingml/2006/main">
          <a:off x="3168352" y="144016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2"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2"/>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9"/>
            <a:ext cx="2133600" cy="750981"/>
          </a:xfrm>
        </p:spPr>
        <p:txBody>
          <a:bodyPr anchor="b"/>
          <a:lstStyle>
            <a:lvl1pPr algn="l">
              <a:defRPr sz="2400"/>
            </a:lvl1pPr>
          </a:lstStyle>
          <a:p>
            <a:fld id="{0A98AF03-7270-45C2-A683-C5E353EF01A5}" type="datetime4">
              <a:rPr lang="en-US" smtClean="0"/>
              <a:pPr/>
              <a:t>March 28, 2024</a:t>
            </a:fld>
            <a:endParaRPr lang="en-US" dirty="0"/>
          </a:p>
        </p:txBody>
      </p:sp>
      <p:sp>
        <p:nvSpPr>
          <p:cNvPr id="50" name="Rectangle 49"/>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8"/>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7" y="5719968"/>
            <a:ext cx="643667"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March 28,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March 28,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March 28,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6" y="2900831"/>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2"/>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BB7EAE1-CAAC-4AEF-919E-158692B1E55E}" type="datetime4">
              <a:rPr lang="en-US" smtClean="0"/>
              <a:pPr/>
              <a:t>March 28,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March 28, 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6"/>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9"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6"/>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March 28, 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March 28, 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March 28, 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2"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3FC49BF1-FCD3-4395-8FF6-0047AF66228E}" type="datetime4">
              <a:rPr lang="en-US" smtClean="0"/>
              <a:pPr/>
              <a:t>March 28, 2024</a:t>
            </a:fld>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
        <p:nvSpPr>
          <p:cNvPr id="58" name="Rectangle 57"/>
          <p:cNvSpPr/>
          <p:nvPr/>
        </p:nvSpPr>
        <p:spPr>
          <a:xfrm>
            <a:off x="905574"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5"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7"/>
            <a:ext cx="3493664" cy="365125"/>
          </a:xfrm>
        </p:spPr>
        <p:txBody>
          <a:bodyPr>
            <a:normAutofit/>
          </a:bodyPr>
          <a:lstStyle/>
          <a:p>
            <a:endParaRPr lang="en-US" dirty="0"/>
          </a:p>
        </p:txBody>
      </p:sp>
      <p:sp>
        <p:nvSpPr>
          <p:cNvPr id="2" name="Title 1"/>
          <p:cNvSpPr>
            <a:spLocks noGrp="1"/>
          </p:cNvSpPr>
          <p:nvPr>
            <p:ph type="title"/>
          </p:nvPr>
        </p:nvSpPr>
        <p:spPr>
          <a:xfrm>
            <a:off x="4739835" y="2657436"/>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2"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4"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11"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4734632" y="4133090"/>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A861222-2C8B-4501-BE87-6797EC025925}" type="datetime4">
              <a:rPr lang="en-US" smtClean="0"/>
              <a:pPr/>
              <a:t>March 28, 2024</a:t>
            </a:fld>
            <a:endParaRPr lang="en-US" dirty="0"/>
          </a:p>
        </p:txBody>
      </p:sp>
      <p:sp>
        <p:nvSpPr>
          <p:cNvPr id="6" name="Footer Placeholder 5"/>
          <p:cNvSpPr>
            <a:spLocks noGrp="1"/>
          </p:cNvSpPr>
          <p:nvPr>
            <p:ph type="ftr" sz="quarter" idx="11"/>
          </p:nvPr>
        </p:nvSpPr>
        <p:spPr>
          <a:xfrm>
            <a:off x="4641448" y="5724837"/>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798"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9"/>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0"/>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1"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4"/>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March 28, 2024</a:t>
            </a:fld>
            <a:endParaRPr lang="en-US" dirty="0"/>
          </a:p>
        </p:txBody>
      </p:sp>
      <p:sp>
        <p:nvSpPr>
          <p:cNvPr id="5" name="Footer Placeholder 4"/>
          <p:cNvSpPr>
            <a:spLocks noGrp="1"/>
          </p:cNvSpPr>
          <p:nvPr>
            <p:ph type="ftr" sz="quarter" idx="3"/>
          </p:nvPr>
        </p:nvSpPr>
        <p:spPr>
          <a:xfrm>
            <a:off x="4641448" y="5852162"/>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8" y="224493"/>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620688"/>
            <a:ext cx="4499992" cy="4896543"/>
          </a:xfrm>
        </p:spPr>
        <p:txBody>
          <a:bodyPr anchor="ctr">
            <a:normAutofit fontScale="90000"/>
          </a:bodyPr>
          <a:lstStyle/>
          <a:p>
            <a:pPr algn="ctr"/>
            <a:r>
              <a:rPr lang="ru-RU" sz="4000" b="1" dirty="0" smtClean="0">
                <a:solidFill>
                  <a:schemeClr val="accent5">
                    <a:lumMod val="50000"/>
                  </a:schemeClr>
                </a:solidFill>
                <a:latin typeface="Book Antiqua" pitchFamily="18" charset="0"/>
              </a:rPr>
              <a:t/>
            </a:r>
            <a:br>
              <a:rPr lang="ru-RU" sz="4000" b="1" dirty="0" smtClean="0">
                <a:solidFill>
                  <a:schemeClr val="accent5">
                    <a:lumMod val="50000"/>
                  </a:schemeClr>
                </a:solidFill>
                <a:latin typeface="Book Antiqua" pitchFamily="18" charset="0"/>
              </a:rPr>
            </a:br>
            <a:r>
              <a:rPr lang="ru-RU" sz="4000" b="1" dirty="0" smtClean="0">
                <a:solidFill>
                  <a:schemeClr val="tx1"/>
                </a:solidFill>
                <a:latin typeface="Times New Roman" pitchFamily="18" charset="0"/>
                <a:cs typeface="Times New Roman" pitchFamily="18" charset="0"/>
              </a:rPr>
              <a:t>Отчет </a:t>
            </a:r>
            <a:r>
              <a:rPr lang="ru-RU" sz="4000" b="1" dirty="0">
                <a:solidFill>
                  <a:schemeClr val="tx1"/>
                </a:solidFill>
                <a:latin typeface="Times New Roman" pitchFamily="18" charset="0"/>
                <a:cs typeface="Times New Roman" pitchFamily="18" charset="0"/>
              </a:rPr>
              <a:t>об исполнении бюджета </a:t>
            </a:r>
            <a:br>
              <a:rPr lang="ru-RU" sz="4000" b="1" dirty="0">
                <a:solidFill>
                  <a:schemeClr val="tx1"/>
                </a:solidFill>
                <a:latin typeface="Times New Roman" pitchFamily="18" charset="0"/>
                <a:cs typeface="Times New Roman" pitchFamily="18" charset="0"/>
              </a:rPr>
            </a:br>
            <a:r>
              <a:rPr lang="ru-RU" sz="4000" b="1" dirty="0">
                <a:solidFill>
                  <a:schemeClr val="tx1"/>
                </a:solidFill>
                <a:latin typeface="Times New Roman" pitchFamily="18" charset="0"/>
                <a:cs typeface="Times New Roman" pitchFamily="18" charset="0"/>
              </a:rPr>
              <a:t>Яковлевского муниципального района </a:t>
            </a:r>
            <a:br>
              <a:rPr lang="ru-RU" sz="4000" b="1" dirty="0">
                <a:solidFill>
                  <a:schemeClr val="tx1"/>
                </a:solidFill>
                <a:latin typeface="Times New Roman" pitchFamily="18" charset="0"/>
                <a:cs typeface="Times New Roman" pitchFamily="18" charset="0"/>
              </a:rPr>
            </a:br>
            <a:r>
              <a:rPr lang="ru-RU" sz="4000" b="1" dirty="0">
                <a:solidFill>
                  <a:schemeClr val="tx1"/>
                </a:solidFill>
                <a:latin typeface="Times New Roman" pitchFamily="18" charset="0"/>
                <a:cs typeface="Times New Roman" pitchFamily="18" charset="0"/>
              </a:rPr>
              <a:t> за  </a:t>
            </a:r>
            <a:r>
              <a:rPr lang="ru-RU" sz="4000" b="1" dirty="0" smtClean="0">
                <a:solidFill>
                  <a:schemeClr val="tx1"/>
                </a:solidFill>
                <a:latin typeface="Times New Roman" pitchFamily="18" charset="0"/>
                <a:cs typeface="Times New Roman" pitchFamily="18" charset="0"/>
              </a:rPr>
              <a:t>2023 год.</a:t>
            </a:r>
            <a:r>
              <a:rPr lang="ru-RU" sz="4000" b="1" dirty="0">
                <a:solidFill>
                  <a:schemeClr val="tx1"/>
                </a:solidFill>
              </a:rPr>
              <a:t/>
            </a:r>
            <a:br>
              <a:rPr lang="ru-RU" sz="4000" b="1" dirty="0">
                <a:solidFill>
                  <a:schemeClr val="tx1"/>
                </a:solidFill>
              </a:rPr>
            </a:br>
            <a:r>
              <a:rPr lang="ru-RU" b="1" dirty="0">
                <a:solidFill>
                  <a:schemeClr val="accent5">
                    <a:lumMod val="50000"/>
                  </a:schemeClr>
                </a:solidFill>
              </a:rPr>
              <a:t/>
            </a:r>
            <a:br>
              <a:rPr lang="ru-RU" b="1" dirty="0">
                <a:solidFill>
                  <a:schemeClr val="accent5">
                    <a:lumMod val="50000"/>
                  </a:schemeClr>
                </a:solidFill>
              </a:rPr>
            </a:br>
            <a:endParaRPr lang="ru-RU" b="1" dirty="0">
              <a:solidFill>
                <a:schemeClr val="accent5">
                  <a:lumMod val="50000"/>
                </a:schemeClr>
              </a:solidFill>
            </a:endParaRPr>
          </a:p>
        </p:txBody>
      </p:sp>
      <p:sp>
        <p:nvSpPr>
          <p:cNvPr id="5" name="Нижний колонтитул 4"/>
          <p:cNvSpPr>
            <a:spLocks noGrp="1"/>
          </p:cNvSpPr>
          <p:nvPr>
            <p:ph type="ftr" sz="quarter" idx="11"/>
          </p:nvPr>
        </p:nvSpPr>
        <p:spPr>
          <a:xfrm>
            <a:off x="251520" y="6381330"/>
            <a:ext cx="8352928" cy="365125"/>
          </a:xfrm>
        </p:spPr>
        <p:txBody>
          <a:bodyPr/>
          <a:lstStyle/>
          <a:p>
            <a:endParaRPr lang="en-US"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2564904"/>
            <a:ext cx="2736304" cy="3491914"/>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0221" y="188640"/>
            <a:ext cx="2866528" cy="1944215"/>
          </a:xfrm>
          <a:prstGeom prst="rect">
            <a:avLst/>
          </a:prstGeom>
        </p:spPr>
      </p:pic>
      <p:sp>
        <p:nvSpPr>
          <p:cNvPr id="6" name="TextBox 5"/>
          <p:cNvSpPr txBox="1"/>
          <p:nvPr/>
        </p:nvSpPr>
        <p:spPr>
          <a:xfrm>
            <a:off x="1259632" y="5445223"/>
            <a:ext cx="2232248" cy="584775"/>
          </a:xfrm>
          <a:prstGeom prst="rect">
            <a:avLst/>
          </a:prstGeom>
          <a:noFill/>
        </p:spPr>
        <p:txBody>
          <a:bodyPr wrap="square" rtlCol="0" anchor="ctr">
            <a:spAutoFit/>
          </a:bodyPr>
          <a:lstStyle/>
          <a:p>
            <a:pPr algn="ctr"/>
            <a:r>
              <a:rPr lang="ru-RU" sz="1600" b="1" dirty="0">
                <a:latin typeface="Times New Roman" pitchFamily="18" charset="0"/>
                <a:cs typeface="Times New Roman" pitchFamily="18" charset="0"/>
              </a:rPr>
              <a:t>10 марта 2024 г.</a:t>
            </a:r>
          </a:p>
          <a:p>
            <a:pPr algn="ctr"/>
            <a:r>
              <a:rPr lang="ru-RU" sz="1600" b="1" dirty="0">
                <a:latin typeface="Times New Roman" pitchFamily="18" charset="0"/>
                <a:cs typeface="Times New Roman" pitchFamily="18" charset="0"/>
              </a:rPr>
              <a:t>с. Яковлевка</a:t>
            </a:r>
          </a:p>
        </p:txBody>
      </p:sp>
    </p:spTree>
    <p:extLst>
      <p:ext uri="{BB962C8B-B14F-4D97-AF65-F5344CB8AC3E}">
        <p14:creationId xmlns:p14="http://schemas.microsoft.com/office/powerpoint/2010/main" val="870475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16"/>
          <p:cNvSpPr>
            <a:spLocks noGrp="1"/>
          </p:cNvSpPr>
          <p:nvPr>
            <p:ph type="title"/>
          </p:nvPr>
        </p:nvSpPr>
        <p:spPr>
          <a:xfrm>
            <a:off x="4572000" y="-99392"/>
            <a:ext cx="3672408" cy="720080"/>
          </a:xfrm>
        </p:spPr>
        <p:txBody>
          <a:bodyPr anchor="t">
            <a:noAutofit/>
          </a:bodyPr>
          <a:lstStyle/>
          <a:p>
            <a:pPr algn="ctr"/>
            <a:r>
              <a:rPr lang="ru-RU" sz="1100" b="1" dirty="0">
                <a:solidFill>
                  <a:schemeClr val="bg1"/>
                </a:solidFill>
                <a:latin typeface="Times New Roman" pitchFamily="18" charset="0"/>
                <a:cs typeface="Times New Roman" pitchFamily="18" charset="0"/>
              </a:rPr>
              <a:t>Объем налоговых и неналоговых доходов, межбюджетных трансфертов, поступающих в бюджет Яковлевского муниципального района за </a:t>
            </a:r>
            <a:r>
              <a:rPr lang="ru-RU" sz="1100" b="1" dirty="0" smtClean="0">
                <a:solidFill>
                  <a:schemeClr val="bg1"/>
                </a:solidFill>
                <a:latin typeface="Times New Roman" pitchFamily="18" charset="0"/>
                <a:cs typeface="Times New Roman" pitchFamily="18" charset="0"/>
              </a:rPr>
              <a:t>2023 </a:t>
            </a:r>
            <a:r>
              <a:rPr lang="ru-RU" sz="1100" b="1" dirty="0">
                <a:solidFill>
                  <a:schemeClr val="bg1"/>
                </a:solidFill>
                <a:latin typeface="Times New Roman" pitchFamily="18" charset="0"/>
                <a:cs typeface="Times New Roman" pitchFamily="18" charset="0"/>
              </a:rPr>
              <a:t>год</a:t>
            </a:r>
            <a:br>
              <a:rPr lang="ru-RU" sz="1100" b="1" dirty="0">
                <a:solidFill>
                  <a:schemeClr val="bg1"/>
                </a:solidFill>
                <a:latin typeface="Times New Roman" pitchFamily="18" charset="0"/>
                <a:cs typeface="Times New Roman" pitchFamily="18" charset="0"/>
              </a:rPr>
            </a:br>
            <a:endParaRPr lang="ru-RU" sz="1100" b="1" dirty="0">
              <a:solidFill>
                <a:schemeClr val="bg1"/>
              </a:solidFill>
              <a:latin typeface="Times New Roman" pitchFamily="18" charset="0"/>
              <a:cs typeface="Times New Roman" pitchFamily="18" charset="0"/>
            </a:endParaRPr>
          </a:p>
        </p:txBody>
      </p:sp>
      <p:sp>
        <p:nvSpPr>
          <p:cNvPr id="5" name="Нижний колонтитул 4"/>
          <p:cNvSpPr>
            <a:spLocks noGrp="1"/>
          </p:cNvSpPr>
          <p:nvPr>
            <p:ph type="ftr" sz="quarter" idx="11"/>
          </p:nvPr>
        </p:nvSpPr>
        <p:spPr/>
        <p:txBody>
          <a:bodyPr/>
          <a:lstStyle/>
          <a:p>
            <a:endParaRPr lang="en-US"/>
          </a:p>
        </p:txBody>
      </p:sp>
      <p:graphicFrame>
        <p:nvGraphicFramePr>
          <p:cNvPr id="19" name="object 66"/>
          <p:cNvGraphicFramePr>
            <a:graphicFrameLocks noGrp="1"/>
          </p:cNvGraphicFramePr>
          <p:nvPr>
            <p:extLst>
              <p:ext uri="{D42A27DB-BD31-4B8C-83A1-F6EECF244321}">
                <p14:modId xmlns:p14="http://schemas.microsoft.com/office/powerpoint/2010/main" val="2033797767"/>
              </p:ext>
            </p:extLst>
          </p:nvPr>
        </p:nvGraphicFramePr>
        <p:xfrm>
          <a:off x="107504" y="334861"/>
          <a:ext cx="8928992" cy="6403647"/>
        </p:xfrm>
        <a:graphic>
          <a:graphicData uri="http://schemas.openxmlformats.org/drawingml/2006/table">
            <a:tbl>
              <a:tblPr firstRow="1" bandRow="1">
                <a:tableStyleId>{69CF1AB2-1976-4502-BF36-3FF5EA218861}</a:tableStyleId>
              </a:tblPr>
              <a:tblGrid>
                <a:gridCol w="2731373"/>
                <a:gridCol w="869027"/>
                <a:gridCol w="720080"/>
                <a:gridCol w="720080"/>
                <a:gridCol w="3888432"/>
              </a:tblGrid>
              <a:tr h="323036">
                <a:tc>
                  <a:txBody>
                    <a:bodyPr/>
                    <a:lstStyle/>
                    <a:p>
                      <a:pPr algn="ctr">
                        <a:lnSpc>
                          <a:spcPct val="100000"/>
                        </a:lnSpc>
                      </a:pPr>
                      <a:endParaRPr sz="1100" dirty="0">
                        <a:latin typeface="Times New Roman" pitchFamily="18" charset="0"/>
                        <a:cs typeface="Times New Roman" pitchFamily="18" charset="0"/>
                      </a:endParaRPr>
                    </a:p>
                  </a:txBody>
                  <a:tcPr marL="0" marR="0" marT="0" marB="0" anchor="ctr"/>
                </a:tc>
                <a:tc>
                  <a:txBody>
                    <a:bodyPr/>
                    <a:lstStyle/>
                    <a:p>
                      <a:pPr marL="0" indent="0" algn="ctr">
                        <a:lnSpc>
                          <a:spcPts val="1255"/>
                        </a:lnSpc>
                      </a:pPr>
                      <a:r>
                        <a:rPr sz="1100" b="1" spc="-10" baseline="0" dirty="0" smtClean="0">
                          <a:latin typeface="Times New Roman" pitchFamily="18" charset="0"/>
                          <a:cs typeface="Times New Roman" pitchFamily="18" charset="0"/>
                        </a:rPr>
                        <a:t>202</a:t>
                      </a:r>
                      <a:r>
                        <a:rPr lang="ru-RU" sz="1100" b="1" spc="-10" baseline="0" dirty="0" smtClean="0">
                          <a:latin typeface="Times New Roman" pitchFamily="18" charset="0"/>
                          <a:cs typeface="Times New Roman" pitchFamily="18" charset="0"/>
                        </a:rPr>
                        <a:t>3</a:t>
                      </a:r>
                    </a:p>
                    <a:p>
                      <a:pPr marL="0" indent="0" algn="ctr">
                        <a:lnSpc>
                          <a:spcPts val="1255"/>
                        </a:lnSpc>
                      </a:pPr>
                      <a:r>
                        <a:rPr sz="1100" b="1" spc="-10" baseline="0" dirty="0" err="1" smtClean="0">
                          <a:latin typeface="Times New Roman" pitchFamily="18" charset="0"/>
                          <a:cs typeface="Times New Roman" pitchFamily="18" charset="0"/>
                        </a:rPr>
                        <a:t>план</a:t>
                      </a:r>
                      <a:endParaRPr sz="1100" b="1" spc="-10" baseline="0" dirty="0">
                        <a:latin typeface="Times New Roman" panose="02020603050405020304" pitchFamily="18" charset="0"/>
                        <a:cs typeface="Times New Roman" panose="02020603050405020304" pitchFamily="18" charset="0"/>
                      </a:endParaRPr>
                    </a:p>
                  </a:txBody>
                  <a:tcPr marL="0" marR="0" marT="0" marB="0" anchor="ctr"/>
                </a:tc>
                <a:tc>
                  <a:txBody>
                    <a:bodyPr/>
                    <a:lstStyle/>
                    <a:p>
                      <a:pPr marL="0" indent="0" algn="ctr">
                        <a:lnSpc>
                          <a:spcPts val="1255"/>
                        </a:lnSpc>
                      </a:pPr>
                      <a:r>
                        <a:rPr sz="1100" b="1" spc="-10" baseline="0" dirty="0" smtClean="0">
                          <a:latin typeface="Times New Roman" pitchFamily="18" charset="0"/>
                          <a:cs typeface="Times New Roman" pitchFamily="18" charset="0"/>
                        </a:rPr>
                        <a:t>202</a:t>
                      </a:r>
                      <a:r>
                        <a:rPr lang="ru-RU" sz="1100" b="1" spc="-10" baseline="0" dirty="0" smtClean="0">
                          <a:latin typeface="Times New Roman" pitchFamily="18" charset="0"/>
                          <a:cs typeface="Times New Roman" pitchFamily="18" charset="0"/>
                        </a:rPr>
                        <a:t>3 </a:t>
                      </a:r>
                    </a:p>
                    <a:p>
                      <a:pPr marL="0" indent="0" algn="ctr">
                        <a:lnSpc>
                          <a:spcPts val="1255"/>
                        </a:lnSpc>
                      </a:pPr>
                      <a:r>
                        <a:rPr lang="ru-RU" sz="1100" b="1" spc="-10" baseline="0" dirty="0" smtClean="0">
                          <a:latin typeface="Times New Roman" pitchFamily="18" charset="0"/>
                          <a:cs typeface="Times New Roman" pitchFamily="18" charset="0"/>
                        </a:rPr>
                        <a:t>ф</a:t>
                      </a:r>
                      <a:r>
                        <a:rPr sz="1100" b="1" spc="-10" baseline="0" dirty="0" err="1" smtClean="0">
                          <a:latin typeface="Times New Roman" pitchFamily="18" charset="0"/>
                          <a:cs typeface="Times New Roman" pitchFamily="18" charset="0"/>
                        </a:rPr>
                        <a:t>акт</a:t>
                      </a:r>
                      <a:endParaRPr sz="1100" b="1" spc="-10" baseline="0" dirty="0">
                        <a:latin typeface="Times New Roman" panose="02020603050405020304" pitchFamily="18" charset="0"/>
                        <a:cs typeface="Times New Roman" panose="02020603050405020304" pitchFamily="18" charset="0"/>
                      </a:endParaRPr>
                    </a:p>
                  </a:txBody>
                  <a:tcPr marL="0" marR="0" marT="0" marB="0" anchor="ctr"/>
                </a:tc>
                <a:tc>
                  <a:txBody>
                    <a:bodyPr/>
                    <a:lstStyle/>
                    <a:p>
                      <a:pPr marL="0" indent="0" algn="ctr">
                        <a:lnSpc>
                          <a:spcPct val="100000"/>
                        </a:lnSpc>
                        <a:spcBef>
                          <a:spcPts val="190"/>
                        </a:spcBef>
                      </a:pPr>
                      <a:r>
                        <a:rPr lang="ru-RU" sz="1100" b="1" spc="-10" baseline="0" dirty="0" smtClean="0">
                          <a:latin typeface="Times New Roman" pitchFamily="18" charset="0"/>
                          <a:cs typeface="Times New Roman" pitchFamily="18" charset="0"/>
                        </a:rPr>
                        <a:t>%</a:t>
                      </a:r>
                    </a:p>
                  </a:txBody>
                  <a:tcPr marL="0" marR="0" marT="0" marB="0" anchor="ctr"/>
                </a:tc>
                <a:tc>
                  <a:txBody>
                    <a:bodyPr/>
                    <a:lstStyle/>
                    <a:p>
                      <a:pPr marL="265430" algn="ctr">
                        <a:lnSpc>
                          <a:spcPct val="100000"/>
                        </a:lnSpc>
                        <a:spcBef>
                          <a:spcPts val="190"/>
                        </a:spcBef>
                      </a:pPr>
                      <a:r>
                        <a:rPr lang="ru-RU" sz="1100" spc="-10" baseline="0" dirty="0" smtClean="0">
                          <a:latin typeface="Times New Roman" pitchFamily="18" charset="0"/>
                          <a:cs typeface="Times New Roman" pitchFamily="18" charset="0"/>
                        </a:rPr>
                        <a:t>Пояснение причин отклонения более чем на 5%</a:t>
                      </a:r>
                      <a:endParaRPr lang="ru-RU" sz="1100" b="1" spc="-10" baseline="0" dirty="0" smtClean="0">
                        <a:latin typeface="Times New Roman" panose="02020603050405020304" pitchFamily="18" charset="0"/>
                        <a:cs typeface="Times New Roman" panose="02020603050405020304" pitchFamily="18" charset="0"/>
                      </a:endParaRPr>
                    </a:p>
                  </a:txBody>
                  <a:tcPr marL="0" marR="0" marT="0" marB="0" anchor="ctr"/>
                </a:tc>
              </a:tr>
              <a:tr h="380188">
                <a:tc>
                  <a:txBody>
                    <a:bodyPr/>
                    <a:lstStyle/>
                    <a:p>
                      <a:pPr marL="63500" algn="ctr">
                        <a:lnSpc>
                          <a:spcPct val="100000"/>
                        </a:lnSpc>
                        <a:spcBef>
                          <a:spcPts val="365"/>
                        </a:spcBef>
                      </a:pPr>
                      <a:r>
                        <a:rPr lang="ru-RU" sz="1100" b="1" spc="-10" dirty="0" smtClean="0">
                          <a:latin typeface="Times New Roman" pitchFamily="18" charset="0"/>
                          <a:cs typeface="Times New Roman" pitchFamily="18" charset="0"/>
                        </a:rPr>
                        <a:t>НАЛОГОВЫЕ</a:t>
                      </a:r>
                      <a:r>
                        <a:rPr lang="ru-RU" sz="1100" b="1" spc="-10" baseline="0" dirty="0" smtClean="0">
                          <a:latin typeface="Times New Roman" pitchFamily="18" charset="0"/>
                          <a:cs typeface="Times New Roman" pitchFamily="18" charset="0"/>
                        </a:rPr>
                        <a:t> И НЕНАЛОГОВЫЕ ДОХОДЫ,</a:t>
                      </a:r>
                      <a:r>
                        <a:rPr sz="1100" b="1" spc="-10" dirty="0" smtClean="0">
                          <a:latin typeface="Times New Roman" pitchFamily="18" charset="0"/>
                          <a:cs typeface="Times New Roman" pitchFamily="18" charset="0"/>
                        </a:rPr>
                        <a:t> </a:t>
                      </a:r>
                      <a:r>
                        <a:rPr sz="1100" b="1" spc="-10" dirty="0">
                          <a:latin typeface="Times New Roman" panose="02020603050405020304" pitchFamily="18" charset="0"/>
                          <a:cs typeface="Times New Roman" panose="02020603050405020304" pitchFamily="18" charset="0"/>
                        </a:rPr>
                        <a:t>ВСЕГО (тыс.руб.)</a:t>
                      </a:r>
                    </a:p>
                  </a:txBody>
                  <a:tcPr marL="0" marR="0" marT="42789" marB="0" anchor="ctr"/>
                </a:tc>
                <a:tc>
                  <a:txBody>
                    <a:bodyPr/>
                    <a:lstStyle/>
                    <a:p>
                      <a:pPr marL="122555" algn="ctr">
                        <a:lnSpc>
                          <a:spcPct val="100000"/>
                        </a:lnSpc>
                        <a:spcBef>
                          <a:spcPts val="455"/>
                        </a:spcBef>
                      </a:pPr>
                      <a:r>
                        <a:rPr lang="ru-RU" sz="1100" b="1" dirty="0" smtClean="0">
                          <a:latin typeface="Times New Roman" panose="02020603050405020304" pitchFamily="18" charset="0"/>
                          <a:cs typeface="Times New Roman" panose="02020603050405020304" pitchFamily="18" charset="0"/>
                        </a:rPr>
                        <a:t> 357</a:t>
                      </a:r>
                      <a:r>
                        <a:rPr lang="ru-RU" sz="1100" b="1" baseline="0" dirty="0" smtClean="0">
                          <a:latin typeface="Times New Roman" panose="02020603050405020304" pitchFamily="18" charset="0"/>
                          <a:cs typeface="Times New Roman" panose="02020603050405020304" pitchFamily="18" charset="0"/>
                        </a:rPr>
                        <a:t> 565,25</a:t>
                      </a:r>
                      <a:endParaRPr lang="ru-RU" sz="1100" b="1" dirty="0" smtClean="0">
                        <a:latin typeface="Times New Roman" panose="02020603050405020304" pitchFamily="18" charset="0"/>
                        <a:cs typeface="Times New Roman" panose="02020603050405020304" pitchFamily="18" charset="0"/>
                      </a:endParaRPr>
                    </a:p>
                  </a:txBody>
                  <a:tcPr marL="0" marR="0" marT="53340" marB="0" anchor="ctr"/>
                </a:tc>
                <a:tc>
                  <a:txBody>
                    <a:bodyPr/>
                    <a:lstStyle/>
                    <a:p>
                      <a:pPr marL="15240" algn="ctr">
                        <a:lnSpc>
                          <a:spcPct val="100000"/>
                        </a:lnSpc>
                        <a:spcBef>
                          <a:spcPts val="455"/>
                        </a:spcBef>
                      </a:pPr>
                      <a:r>
                        <a:rPr lang="ru-RU" sz="1100" b="1" dirty="0" smtClean="0">
                          <a:latin typeface="Times New Roman" panose="02020603050405020304" pitchFamily="18" charset="0"/>
                          <a:cs typeface="Times New Roman" panose="02020603050405020304" pitchFamily="18" charset="0"/>
                        </a:rPr>
                        <a:t>365</a:t>
                      </a:r>
                      <a:r>
                        <a:rPr lang="ru-RU" sz="1100" b="1" baseline="0" dirty="0" smtClean="0">
                          <a:latin typeface="Times New Roman" panose="02020603050405020304" pitchFamily="18" charset="0"/>
                          <a:cs typeface="Times New Roman" panose="02020603050405020304" pitchFamily="18" charset="0"/>
                        </a:rPr>
                        <a:t> 745,73</a:t>
                      </a:r>
                      <a:endParaRPr lang="ru-RU" sz="1100" b="1" dirty="0">
                        <a:latin typeface="Times New Roman" panose="02020603050405020304" pitchFamily="18" charset="0"/>
                        <a:cs typeface="Times New Roman" panose="02020603050405020304" pitchFamily="18" charset="0"/>
                      </a:endParaRPr>
                    </a:p>
                  </a:txBody>
                  <a:tcPr marL="0" marR="0" marT="53340" marB="0" anchor="ctr"/>
                </a:tc>
                <a:tc>
                  <a:txBody>
                    <a:bodyPr/>
                    <a:lstStyle/>
                    <a:p>
                      <a:pPr marL="15240" algn="ctr">
                        <a:lnSpc>
                          <a:spcPct val="100000"/>
                        </a:lnSpc>
                        <a:spcBef>
                          <a:spcPts val="455"/>
                        </a:spcBef>
                      </a:pPr>
                      <a:r>
                        <a:rPr lang="ru-RU" sz="1100" b="1" dirty="0" smtClean="0">
                          <a:latin typeface="Times New Roman" panose="02020603050405020304" pitchFamily="18" charset="0"/>
                          <a:cs typeface="Times New Roman" panose="02020603050405020304" pitchFamily="18" charset="0"/>
                        </a:rPr>
                        <a:t>102,29</a:t>
                      </a:r>
                    </a:p>
                  </a:txBody>
                  <a:tcPr marL="0" marR="0" marT="53340" marB="0" anchor="ctr"/>
                </a:tc>
                <a:tc>
                  <a:txBody>
                    <a:bodyPr/>
                    <a:lstStyle/>
                    <a:p>
                      <a:pPr marL="15240" algn="ctr">
                        <a:lnSpc>
                          <a:spcPct val="100000"/>
                        </a:lnSpc>
                        <a:spcBef>
                          <a:spcPts val="455"/>
                        </a:spcBef>
                      </a:pPr>
                      <a:endParaRPr sz="1100" dirty="0">
                        <a:latin typeface="Times New Roman" panose="02020603050405020304" pitchFamily="18" charset="0"/>
                        <a:cs typeface="Times New Roman" panose="02020603050405020304" pitchFamily="18" charset="0"/>
                      </a:endParaRPr>
                    </a:p>
                  </a:txBody>
                  <a:tcPr marL="0" marR="0" marT="53340" marB="0" anchor="ctr"/>
                </a:tc>
              </a:tr>
              <a:tr h="499463">
                <a:tc>
                  <a:txBody>
                    <a:bodyPr/>
                    <a:lstStyle/>
                    <a:p>
                      <a:pPr marL="63500" algn="ctr">
                        <a:lnSpc>
                          <a:spcPct val="100000"/>
                        </a:lnSpc>
                        <a:spcBef>
                          <a:spcPts val="365"/>
                        </a:spcBef>
                      </a:pPr>
                      <a:r>
                        <a:rPr lang="ru-RU" sz="1100" spc="-10" dirty="0">
                          <a:latin typeface="Times New Roman" pitchFamily="18" charset="0"/>
                          <a:cs typeface="Times New Roman" pitchFamily="18" charset="0"/>
                        </a:rPr>
                        <a:t>Налог на доходы физических лиц</a:t>
                      </a:r>
                    </a:p>
                    <a:p>
                      <a:pPr marL="63500" algn="ctr">
                        <a:lnSpc>
                          <a:spcPct val="100000"/>
                        </a:lnSpc>
                        <a:spcBef>
                          <a:spcPts val="365"/>
                        </a:spcBef>
                      </a:pPr>
                      <a:r>
                        <a:rPr lang="ru-RU" sz="1000" b="1" spc="-10" dirty="0">
                          <a:latin typeface="Times New Roman" pitchFamily="18" charset="0"/>
                          <a:cs typeface="Times New Roman" pitchFamily="18" charset="0"/>
                        </a:rPr>
                        <a:t>(КБК 101 02000 01 0000 000)</a:t>
                      </a:r>
                    </a:p>
                  </a:txBody>
                  <a:tcPr marL="0" marR="0" marT="42789" marB="0" anchor="ctr"/>
                </a:tc>
                <a:tc>
                  <a:txBody>
                    <a:bodyPr/>
                    <a:lstStyle/>
                    <a:p>
                      <a:pPr marL="0" indent="0" algn="ctr">
                        <a:lnSpc>
                          <a:spcPct val="100000"/>
                        </a:lnSpc>
                        <a:spcBef>
                          <a:spcPts val="455"/>
                        </a:spcBef>
                      </a:pPr>
                      <a:r>
                        <a:rPr lang="ru-RU" sz="1100" b="1" dirty="0" smtClean="0">
                          <a:latin typeface="Times New Roman" panose="02020603050405020304" pitchFamily="18" charset="0"/>
                          <a:cs typeface="Times New Roman" panose="02020603050405020304" pitchFamily="18" charset="0"/>
                        </a:rPr>
                        <a:t>330</a:t>
                      </a:r>
                      <a:r>
                        <a:rPr lang="ru-RU" sz="1100" b="1" baseline="0" dirty="0" smtClean="0">
                          <a:latin typeface="Times New Roman" panose="02020603050405020304" pitchFamily="18" charset="0"/>
                          <a:cs typeface="Times New Roman" panose="02020603050405020304" pitchFamily="18" charset="0"/>
                        </a:rPr>
                        <a:t> 000,00</a:t>
                      </a:r>
                      <a:endParaRPr lang="ru-RU" sz="1100" b="1" dirty="0">
                        <a:latin typeface="Times New Roman" panose="02020603050405020304" pitchFamily="18" charset="0"/>
                        <a:cs typeface="Times New Roman" panose="02020603050405020304" pitchFamily="18" charset="0"/>
                      </a:endParaRPr>
                    </a:p>
                  </a:txBody>
                  <a:tcPr marL="0" marR="0" marT="53340" marB="0" anchor="ctr"/>
                </a:tc>
                <a:tc>
                  <a:txBody>
                    <a:bodyPr/>
                    <a:lstStyle/>
                    <a:p>
                      <a:pPr marL="14605" algn="ctr">
                        <a:lnSpc>
                          <a:spcPct val="100000"/>
                        </a:lnSpc>
                        <a:spcBef>
                          <a:spcPts val="455"/>
                        </a:spcBef>
                      </a:pPr>
                      <a:r>
                        <a:rPr lang="ru-RU" sz="1100" b="1" dirty="0" smtClean="0">
                          <a:latin typeface="Times New Roman" panose="02020603050405020304" pitchFamily="18" charset="0"/>
                          <a:cs typeface="Times New Roman" panose="02020603050405020304" pitchFamily="18" charset="0"/>
                        </a:rPr>
                        <a:t>337</a:t>
                      </a:r>
                      <a:r>
                        <a:rPr lang="ru-RU" sz="1100" b="1" baseline="0" dirty="0" smtClean="0">
                          <a:latin typeface="Times New Roman" panose="02020603050405020304" pitchFamily="18" charset="0"/>
                          <a:cs typeface="Times New Roman" panose="02020603050405020304" pitchFamily="18" charset="0"/>
                        </a:rPr>
                        <a:t> 043,57</a:t>
                      </a:r>
                      <a:endParaRPr lang="ru-RU" sz="1100" b="1" dirty="0">
                        <a:latin typeface="Times New Roman" panose="02020603050405020304" pitchFamily="18" charset="0"/>
                        <a:cs typeface="Times New Roman" panose="02020603050405020304" pitchFamily="18" charset="0"/>
                      </a:endParaRPr>
                    </a:p>
                  </a:txBody>
                  <a:tcPr marL="0" marR="0" marT="53340" marB="0" anchor="ctr"/>
                </a:tc>
                <a:tc>
                  <a:txBody>
                    <a:bodyPr/>
                    <a:lstStyle/>
                    <a:p>
                      <a:pPr marL="14605" algn="ctr">
                        <a:lnSpc>
                          <a:spcPct val="100000"/>
                        </a:lnSpc>
                        <a:spcBef>
                          <a:spcPts val="455"/>
                        </a:spcBef>
                      </a:pPr>
                      <a:r>
                        <a:rPr lang="ru-RU" sz="1100" b="1" dirty="0" smtClean="0">
                          <a:latin typeface="Times New Roman" panose="02020603050405020304" pitchFamily="18" charset="0"/>
                          <a:cs typeface="Times New Roman" panose="02020603050405020304" pitchFamily="18" charset="0"/>
                        </a:rPr>
                        <a:t>102,13</a:t>
                      </a:r>
                    </a:p>
                  </a:txBody>
                  <a:tcPr marL="0" marR="0" marT="53340" marB="0" anchor="ctr"/>
                </a:tc>
                <a:tc>
                  <a:txBody>
                    <a:bodyPr/>
                    <a:lstStyle/>
                    <a:p>
                      <a:pPr marL="14605" algn="ctr">
                        <a:lnSpc>
                          <a:spcPct val="100000"/>
                        </a:lnSpc>
                        <a:spcBef>
                          <a:spcPts val="455"/>
                        </a:spcBef>
                      </a:pPr>
                      <a:r>
                        <a:rPr lang="ru-RU" sz="1000" dirty="0">
                          <a:latin typeface="Times New Roman" pitchFamily="18" charset="0"/>
                          <a:cs typeface="Times New Roman" pitchFamily="18" charset="0"/>
                        </a:rPr>
                        <a:t>Рост фонда оплаты труда работников учреждений</a:t>
                      </a:r>
                      <a:r>
                        <a:rPr lang="ru-RU" sz="1000" dirty="0" smtClean="0">
                          <a:latin typeface="Times New Roman" pitchFamily="18" charset="0"/>
                          <a:cs typeface="Times New Roman" pitchFamily="18" charset="0"/>
                        </a:rPr>
                        <a:t>, организаций </a:t>
                      </a:r>
                      <a:r>
                        <a:rPr lang="ru-RU" sz="1000" dirty="0">
                          <a:latin typeface="Times New Roman" pitchFamily="18" charset="0"/>
                          <a:cs typeface="Times New Roman" pitchFamily="18" charset="0"/>
                        </a:rPr>
                        <a:t>и предприятий, в </a:t>
                      </a:r>
                      <a:r>
                        <a:rPr lang="ru-RU" sz="1000" dirty="0" smtClean="0">
                          <a:latin typeface="Times New Roman" pitchFamily="18" charset="0"/>
                          <a:cs typeface="Times New Roman" pitchFamily="18" charset="0"/>
                        </a:rPr>
                        <a:t>связи </a:t>
                      </a:r>
                      <a:r>
                        <a:rPr lang="ru-RU" sz="1000" dirty="0">
                          <a:latin typeface="Times New Roman" pitchFamily="18" charset="0"/>
                          <a:cs typeface="Times New Roman" pitchFamily="18" charset="0"/>
                        </a:rPr>
                        <a:t>с чем обеспечен рост НДФЛ (контингент) по итогам исполнения бюджета за </a:t>
                      </a:r>
                      <a:r>
                        <a:rPr lang="ru-RU" sz="1000" dirty="0" smtClean="0">
                          <a:latin typeface="Times New Roman" pitchFamily="18" charset="0"/>
                          <a:cs typeface="Times New Roman" pitchFamily="18" charset="0"/>
                        </a:rPr>
                        <a:t>2023 год </a:t>
                      </a:r>
                      <a:endParaRPr lang="ru-RU" sz="1000" dirty="0">
                        <a:latin typeface="Times New Roman" panose="02020603050405020304" pitchFamily="18" charset="0"/>
                        <a:cs typeface="Times New Roman" panose="02020603050405020304" pitchFamily="18" charset="0"/>
                      </a:endParaRPr>
                    </a:p>
                  </a:txBody>
                  <a:tcPr marL="0" marR="0" marT="53340" marB="0" anchor="ctr"/>
                </a:tc>
              </a:tr>
              <a:tr h="619007">
                <a:tc>
                  <a:txBody>
                    <a:bodyPr/>
                    <a:lstStyle/>
                    <a:p>
                      <a:pPr marL="63500" algn="ctr">
                        <a:lnSpc>
                          <a:spcPct val="100000"/>
                        </a:lnSpc>
                        <a:spcBef>
                          <a:spcPts val="365"/>
                        </a:spcBef>
                      </a:pPr>
                      <a:r>
                        <a:rPr lang="ru-RU" sz="1100" spc="-10" dirty="0" smtClean="0">
                          <a:latin typeface="Times New Roman" pitchFamily="18" charset="0"/>
                          <a:cs typeface="Times New Roman" pitchFamily="18" charset="0"/>
                        </a:rPr>
                        <a:t>Налог</a:t>
                      </a:r>
                      <a:r>
                        <a:rPr lang="ru-RU" sz="1100" spc="-10" baseline="0" dirty="0" smtClean="0">
                          <a:latin typeface="Times New Roman" pitchFamily="18" charset="0"/>
                          <a:cs typeface="Times New Roman" pitchFamily="18" charset="0"/>
                        </a:rPr>
                        <a:t>  на  товары ( акцызы по подакцизным товарам) реализуемые  на  территории  РФ</a:t>
                      </a:r>
                    </a:p>
                    <a:p>
                      <a:pPr marL="63500" algn="ctr">
                        <a:lnSpc>
                          <a:spcPct val="100000"/>
                        </a:lnSpc>
                        <a:spcBef>
                          <a:spcPts val="365"/>
                        </a:spcBef>
                      </a:pPr>
                      <a:r>
                        <a:rPr lang="ru-RU" sz="1000" b="1" spc="-10" dirty="0">
                          <a:latin typeface="Times New Roman" panose="02020603050405020304" pitchFamily="18" charset="0"/>
                          <a:cs typeface="Times New Roman" panose="02020603050405020304" pitchFamily="18" charset="0"/>
                        </a:rPr>
                        <a:t>(КБК 103 02000 01 0000 110)</a:t>
                      </a:r>
                    </a:p>
                  </a:txBody>
                  <a:tcPr marL="0" marR="0" marT="42789" marB="0" anchor="ctr"/>
                </a:tc>
                <a:tc>
                  <a:txBody>
                    <a:bodyPr/>
                    <a:lstStyle/>
                    <a:p>
                      <a:pPr marL="201930" algn="ctr">
                        <a:lnSpc>
                          <a:spcPct val="100000"/>
                        </a:lnSpc>
                        <a:spcBef>
                          <a:spcPts val="455"/>
                        </a:spcBef>
                      </a:pPr>
                      <a:r>
                        <a:rPr lang="ru-RU" sz="1100" b="1" spc="-5" dirty="0" smtClean="0">
                          <a:latin typeface="Times New Roman" pitchFamily="18" charset="0"/>
                          <a:cs typeface="Times New Roman" pitchFamily="18" charset="0"/>
                        </a:rPr>
                        <a:t>14</a:t>
                      </a:r>
                      <a:r>
                        <a:rPr lang="ru-RU" sz="1100" b="1" spc="-5" baseline="0" dirty="0" smtClean="0">
                          <a:latin typeface="Times New Roman" pitchFamily="18" charset="0"/>
                          <a:cs typeface="Times New Roman" pitchFamily="18" charset="0"/>
                        </a:rPr>
                        <a:t> 500,00</a:t>
                      </a:r>
                      <a:endParaRPr lang="ru-RU" sz="1100" b="1" spc="-5" dirty="0" smtClean="0">
                        <a:latin typeface="Times New Roman" panose="02020603050405020304" pitchFamily="18" charset="0"/>
                        <a:cs typeface="Times New Roman" panose="02020603050405020304" pitchFamily="18" charset="0"/>
                      </a:endParaRPr>
                    </a:p>
                  </a:txBody>
                  <a:tcPr marL="0" marR="0" marT="53340" marB="0" anchor="ctr"/>
                </a:tc>
                <a:tc>
                  <a:txBody>
                    <a:bodyPr/>
                    <a:lstStyle/>
                    <a:p>
                      <a:pPr marL="14605" algn="ctr">
                        <a:lnSpc>
                          <a:spcPct val="100000"/>
                        </a:lnSpc>
                        <a:spcBef>
                          <a:spcPts val="455"/>
                        </a:spcBef>
                      </a:pPr>
                      <a:r>
                        <a:rPr lang="ru-RU" sz="1100" b="1" spc="-5" dirty="0" smtClean="0">
                          <a:latin typeface="Times New Roman" panose="02020603050405020304" pitchFamily="18" charset="0"/>
                          <a:cs typeface="Times New Roman" panose="02020603050405020304" pitchFamily="18" charset="0"/>
                        </a:rPr>
                        <a:t>16</a:t>
                      </a:r>
                      <a:r>
                        <a:rPr lang="ru-RU" sz="1100" b="1" spc="-5" baseline="0" dirty="0" smtClean="0">
                          <a:latin typeface="Times New Roman" panose="02020603050405020304" pitchFamily="18" charset="0"/>
                          <a:cs typeface="Times New Roman" panose="02020603050405020304" pitchFamily="18" charset="0"/>
                        </a:rPr>
                        <a:t> 524,93</a:t>
                      </a:r>
                      <a:endParaRPr lang="ru-RU" sz="1100" b="1" spc="-5" dirty="0" smtClean="0">
                        <a:latin typeface="Times New Roman" panose="02020603050405020304" pitchFamily="18" charset="0"/>
                        <a:cs typeface="Times New Roman" panose="02020603050405020304" pitchFamily="18" charset="0"/>
                      </a:endParaRPr>
                    </a:p>
                  </a:txBody>
                  <a:tcPr marL="0" marR="0" marT="53340" marB="0" anchor="ctr"/>
                </a:tc>
                <a:tc>
                  <a:txBody>
                    <a:bodyPr/>
                    <a:lstStyle/>
                    <a:p>
                      <a:pPr marL="14605" algn="ctr">
                        <a:lnSpc>
                          <a:spcPct val="100000"/>
                        </a:lnSpc>
                        <a:spcBef>
                          <a:spcPts val="455"/>
                        </a:spcBef>
                      </a:pPr>
                      <a:r>
                        <a:rPr lang="ru-RU" sz="1100" b="1" dirty="0" smtClean="0">
                          <a:latin typeface="Times New Roman" panose="02020603050405020304" pitchFamily="18" charset="0"/>
                          <a:cs typeface="Times New Roman" panose="02020603050405020304" pitchFamily="18" charset="0"/>
                        </a:rPr>
                        <a:t>113,97</a:t>
                      </a:r>
                    </a:p>
                  </a:txBody>
                  <a:tcPr marL="0" marR="0" marT="53340" marB="0" anchor="ctr"/>
                </a:tc>
                <a:tc>
                  <a:txBody>
                    <a:bodyPr/>
                    <a:lstStyle/>
                    <a:p>
                      <a:pPr marL="14605" algn="ctr">
                        <a:lnSpc>
                          <a:spcPct val="100000"/>
                        </a:lnSpc>
                        <a:spcBef>
                          <a:spcPts val="455"/>
                        </a:spcBef>
                      </a:pPr>
                      <a:r>
                        <a:rPr lang="ru-RU" sz="1100" dirty="0" smtClean="0">
                          <a:latin typeface="Times New Roman" pitchFamily="18" charset="0"/>
                          <a:cs typeface="Times New Roman" pitchFamily="18" charset="0"/>
                        </a:rPr>
                        <a:t>В связи</a:t>
                      </a:r>
                      <a:r>
                        <a:rPr lang="ru-RU" sz="1100" baseline="0" dirty="0" smtClean="0">
                          <a:latin typeface="Times New Roman" pitchFamily="18" charset="0"/>
                          <a:cs typeface="Times New Roman" pitchFamily="18" charset="0"/>
                        </a:rPr>
                        <a:t> с увеличением потребления горюче-смазочных материалов.</a:t>
                      </a:r>
                      <a:endParaRPr lang="ru-RU" sz="1100" dirty="0" smtClean="0">
                        <a:latin typeface="Times New Roman" panose="02020603050405020304" pitchFamily="18" charset="0"/>
                        <a:cs typeface="Times New Roman" panose="02020603050405020304" pitchFamily="18" charset="0"/>
                      </a:endParaRPr>
                    </a:p>
                  </a:txBody>
                  <a:tcPr marL="0" marR="0" marT="53340" marB="0" anchor="ctr"/>
                </a:tc>
              </a:tr>
              <a:tr h="3459574">
                <a:tc>
                  <a:txBody>
                    <a:bodyPr/>
                    <a:lstStyle/>
                    <a:p>
                      <a:pPr marL="63500" algn="ctr">
                        <a:lnSpc>
                          <a:spcPct val="100000"/>
                        </a:lnSpc>
                        <a:spcBef>
                          <a:spcPts val="365"/>
                        </a:spcBef>
                      </a:pPr>
                      <a:r>
                        <a:rPr lang="ru-RU" sz="1100" spc="-10" dirty="0" smtClean="0">
                          <a:latin typeface="Times New Roman" pitchFamily="18" charset="0"/>
                          <a:cs typeface="Times New Roman" pitchFamily="18" charset="0"/>
                        </a:rPr>
                        <a:t> Налог</a:t>
                      </a:r>
                      <a:r>
                        <a:rPr lang="ru-RU" sz="1100" spc="-10" baseline="0" dirty="0" smtClean="0">
                          <a:latin typeface="Times New Roman" pitchFamily="18" charset="0"/>
                          <a:cs typeface="Times New Roman" pitchFamily="18" charset="0"/>
                        </a:rPr>
                        <a:t> на совокупный доход:</a:t>
                      </a:r>
                    </a:p>
                    <a:p>
                      <a:pPr marL="63500" algn="ctr">
                        <a:lnSpc>
                          <a:spcPct val="100000"/>
                        </a:lnSpc>
                        <a:spcBef>
                          <a:spcPts val="365"/>
                        </a:spcBef>
                      </a:pPr>
                      <a:r>
                        <a:rPr lang="ru-RU" sz="1100" spc="-10" dirty="0">
                          <a:latin typeface="Times New Roman" pitchFamily="18" charset="0"/>
                          <a:cs typeface="Times New Roman" pitchFamily="18" charset="0"/>
                        </a:rPr>
                        <a:t>- Налог, взимаемый в связи с применением упрощенной системы налогообложения</a:t>
                      </a:r>
                    </a:p>
                    <a:p>
                      <a:pPr marL="63500" algn="ctr">
                        <a:lnSpc>
                          <a:spcPct val="100000"/>
                        </a:lnSpc>
                        <a:spcBef>
                          <a:spcPts val="365"/>
                        </a:spcBef>
                      </a:pPr>
                      <a:r>
                        <a:rPr lang="ru-RU" sz="1000" b="1" spc="-10" dirty="0">
                          <a:latin typeface="Times New Roman" pitchFamily="18" charset="0"/>
                          <a:cs typeface="Times New Roman" pitchFamily="18" charset="0"/>
                        </a:rPr>
                        <a:t>(КБК 1 05 01000 00 0000 000)</a:t>
                      </a:r>
                    </a:p>
                    <a:p>
                      <a:pPr marL="63500" algn="ctr">
                        <a:lnSpc>
                          <a:spcPct val="100000"/>
                        </a:lnSpc>
                        <a:spcBef>
                          <a:spcPts val="365"/>
                        </a:spcBef>
                      </a:pPr>
                      <a:r>
                        <a:rPr lang="ru-RU" sz="1100" spc="-10" dirty="0">
                          <a:latin typeface="Times New Roman" pitchFamily="18" charset="0"/>
                          <a:cs typeface="Times New Roman" pitchFamily="18" charset="0"/>
                        </a:rPr>
                        <a:t>- Единый налог на вмененный доход для отдельных видов деятельности</a:t>
                      </a:r>
                    </a:p>
                    <a:p>
                      <a:pPr marL="63500" algn="ctr">
                        <a:lnSpc>
                          <a:spcPct val="100000"/>
                        </a:lnSpc>
                        <a:spcBef>
                          <a:spcPts val="365"/>
                        </a:spcBef>
                      </a:pPr>
                      <a:r>
                        <a:rPr lang="ru-RU" sz="1000" b="1" spc="-10" dirty="0">
                          <a:latin typeface="Times New Roman" pitchFamily="18" charset="0"/>
                          <a:cs typeface="Times New Roman" pitchFamily="18" charset="0"/>
                        </a:rPr>
                        <a:t>(КБК 1 05 02000 02 0000 110</a:t>
                      </a:r>
                      <a:r>
                        <a:rPr lang="ru-RU" sz="1000" b="1" spc="-10" dirty="0" smtClean="0">
                          <a:latin typeface="Times New Roman" pitchFamily="18" charset="0"/>
                          <a:cs typeface="Times New Roman" pitchFamily="18" charset="0"/>
                        </a:rPr>
                        <a:t>)</a:t>
                      </a:r>
                    </a:p>
                    <a:p>
                      <a:pPr marL="234950" indent="-171450" algn="ctr">
                        <a:lnSpc>
                          <a:spcPct val="100000"/>
                        </a:lnSpc>
                        <a:spcBef>
                          <a:spcPts val="365"/>
                        </a:spcBef>
                        <a:buFontTx/>
                        <a:buChar char="-"/>
                      </a:pPr>
                      <a:r>
                        <a:rPr lang="ru-RU" sz="1100" b="0" spc="-10" baseline="0" dirty="0" smtClean="0">
                          <a:latin typeface="Times New Roman" pitchFamily="18" charset="0"/>
                          <a:cs typeface="Times New Roman" pitchFamily="18" charset="0"/>
                        </a:rPr>
                        <a:t>Единый сельскохозяйственный налог</a:t>
                      </a:r>
                    </a:p>
                    <a:p>
                      <a:pPr marL="63500" indent="0" algn="ctr">
                        <a:lnSpc>
                          <a:spcPct val="100000"/>
                        </a:lnSpc>
                        <a:spcBef>
                          <a:spcPts val="365"/>
                        </a:spcBef>
                        <a:buFontTx/>
                        <a:buNone/>
                      </a:pPr>
                      <a:r>
                        <a:rPr lang="ru-RU" sz="1000" b="1" spc="-10" baseline="0" dirty="0" smtClean="0">
                          <a:latin typeface="Times New Roman" pitchFamily="18" charset="0"/>
                          <a:cs typeface="Times New Roman" pitchFamily="18" charset="0"/>
                        </a:rPr>
                        <a:t>(КБК 1 05 0300001 0000 110)</a:t>
                      </a:r>
                    </a:p>
                    <a:p>
                      <a:pPr marL="234950" indent="-171450" algn="ctr">
                        <a:lnSpc>
                          <a:spcPct val="100000"/>
                        </a:lnSpc>
                        <a:spcBef>
                          <a:spcPts val="365"/>
                        </a:spcBef>
                        <a:buFontTx/>
                        <a:buChar char="-"/>
                      </a:pPr>
                      <a:r>
                        <a:rPr lang="ru-RU" sz="1100" b="0" spc="-10" baseline="0" dirty="0" smtClean="0">
                          <a:latin typeface="Times New Roman" pitchFamily="18" charset="0"/>
                          <a:cs typeface="Times New Roman" pitchFamily="18" charset="0"/>
                        </a:rPr>
                        <a:t>Доходы от продажи материальных и </a:t>
                      </a:r>
                      <a:r>
                        <a:rPr lang="ru-RU" sz="1000" b="0" spc="-10" baseline="0" dirty="0" smtClean="0">
                          <a:latin typeface="Times New Roman" pitchFamily="18" charset="0"/>
                          <a:cs typeface="Times New Roman" pitchFamily="18" charset="0"/>
                        </a:rPr>
                        <a:t>нематериальных активов</a:t>
                      </a:r>
                    </a:p>
                    <a:p>
                      <a:pPr marL="63500" indent="0" algn="ctr">
                        <a:lnSpc>
                          <a:spcPct val="100000"/>
                        </a:lnSpc>
                        <a:spcBef>
                          <a:spcPts val="365"/>
                        </a:spcBef>
                        <a:buFontTx/>
                        <a:buNone/>
                      </a:pPr>
                      <a:r>
                        <a:rPr lang="ru-RU" sz="1000" b="1" spc="-10" baseline="0" dirty="0" smtClean="0">
                          <a:latin typeface="Times New Roman" pitchFamily="18" charset="0"/>
                          <a:cs typeface="Times New Roman" pitchFamily="18" charset="0"/>
                        </a:rPr>
                        <a:t>(КБК 114 000001 0000 000)</a:t>
                      </a:r>
                      <a:endParaRPr lang="ru-RU" sz="1000" b="1" spc="-10" dirty="0">
                        <a:latin typeface="Times New Roman" pitchFamily="18" charset="0"/>
                        <a:cs typeface="Times New Roman" pitchFamily="18" charset="0"/>
                      </a:endParaRPr>
                    </a:p>
                    <a:p>
                      <a:pPr marL="63500" algn="ctr">
                        <a:lnSpc>
                          <a:spcPct val="100000"/>
                        </a:lnSpc>
                        <a:spcBef>
                          <a:spcPts val="365"/>
                        </a:spcBef>
                      </a:pPr>
                      <a:r>
                        <a:rPr lang="ru-RU" sz="1100" spc="-10" dirty="0" smtClean="0">
                          <a:latin typeface="Times New Roman" pitchFamily="18" charset="0"/>
                          <a:cs typeface="Times New Roman" pitchFamily="18" charset="0"/>
                        </a:rPr>
                        <a:t>-</a:t>
                      </a:r>
                      <a:r>
                        <a:rPr lang="ru-RU" sz="1100" spc="-10" dirty="0">
                          <a:latin typeface="Times New Roman" pitchFamily="18" charset="0"/>
                          <a:cs typeface="Times New Roman" pitchFamily="18" charset="0"/>
                        </a:rPr>
                        <a:t>Налог, взимаемый в связи с применением патентной системы налогообложения, зачисляемый в бюджеты муниципальных районов</a:t>
                      </a:r>
                    </a:p>
                    <a:p>
                      <a:pPr marL="63500" algn="ctr">
                        <a:lnSpc>
                          <a:spcPct val="100000"/>
                        </a:lnSpc>
                        <a:spcBef>
                          <a:spcPts val="365"/>
                        </a:spcBef>
                      </a:pPr>
                      <a:r>
                        <a:rPr lang="ru-RU" sz="1000" b="1" spc="-10" dirty="0">
                          <a:latin typeface="Times New Roman" panose="02020603050405020304" pitchFamily="18" charset="0"/>
                          <a:cs typeface="Times New Roman" panose="02020603050405020304" pitchFamily="18" charset="0"/>
                        </a:rPr>
                        <a:t>(КБК 1 05 04020 02 0000 110)</a:t>
                      </a:r>
                    </a:p>
                  </a:txBody>
                  <a:tcPr marL="0" marR="0" marT="42789" marB="0" anchor="ctr"/>
                </a:tc>
                <a:tc>
                  <a:txBody>
                    <a:bodyPr/>
                    <a:lstStyle/>
                    <a:p>
                      <a:pPr marL="169545" algn="ctr">
                        <a:lnSpc>
                          <a:spcPct val="100000"/>
                        </a:lnSpc>
                        <a:spcBef>
                          <a:spcPts val="455"/>
                        </a:spcBef>
                      </a:pPr>
                      <a:r>
                        <a:rPr lang="ru-RU" sz="1100" b="1" dirty="0" smtClean="0">
                          <a:latin typeface="Times New Roman" pitchFamily="18" charset="0"/>
                          <a:cs typeface="Times New Roman" pitchFamily="18" charset="0"/>
                        </a:rPr>
                        <a:t>260,00</a:t>
                      </a:r>
                    </a:p>
                    <a:p>
                      <a:pPr marL="169545" algn="ctr">
                        <a:lnSpc>
                          <a:spcPct val="100000"/>
                        </a:lnSpc>
                        <a:spcBef>
                          <a:spcPts val="455"/>
                        </a:spcBef>
                      </a:pPr>
                      <a:endParaRPr lang="ru-RU" sz="1100" b="1" dirty="0" smtClean="0">
                        <a:latin typeface="Times New Roman" pitchFamily="18" charset="0"/>
                        <a:cs typeface="Times New Roman" pitchFamily="18" charset="0"/>
                      </a:endParaRPr>
                    </a:p>
                    <a:p>
                      <a:pPr marL="169545" algn="ctr">
                        <a:lnSpc>
                          <a:spcPct val="100000"/>
                        </a:lnSpc>
                        <a:spcBef>
                          <a:spcPts val="455"/>
                        </a:spcBef>
                      </a:pPr>
                      <a:endParaRPr lang="ru-RU" sz="1100" b="1" dirty="0" smtClean="0">
                        <a:latin typeface="Times New Roman" pitchFamily="18" charset="0"/>
                        <a:cs typeface="Times New Roman" pitchFamily="18" charset="0"/>
                      </a:endParaRPr>
                    </a:p>
                    <a:p>
                      <a:pPr marL="169545" algn="ctr">
                        <a:lnSpc>
                          <a:spcPct val="100000"/>
                        </a:lnSpc>
                        <a:spcBef>
                          <a:spcPts val="455"/>
                        </a:spcBef>
                      </a:pPr>
                      <a:r>
                        <a:rPr lang="ru-RU" sz="1100" b="1" dirty="0" smtClean="0">
                          <a:latin typeface="Times New Roman" pitchFamily="18" charset="0"/>
                          <a:cs typeface="Times New Roman" pitchFamily="18" charset="0"/>
                        </a:rPr>
                        <a:t>0</a:t>
                      </a:r>
                    </a:p>
                    <a:p>
                      <a:pPr marL="169545" algn="ctr">
                        <a:lnSpc>
                          <a:spcPct val="100000"/>
                        </a:lnSpc>
                        <a:spcBef>
                          <a:spcPts val="455"/>
                        </a:spcBef>
                      </a:pPr>
                      <a:endParaRPr lang="ru-RU" sz="1100" b="1" dirty="0" smtClean="0">
                        <a:latin typeface="Times New Roman" pitchFamily="18" charset="0"/>
                        <a:cs typeface="Times New Roman" pitchFamily="18" charset="0"/>
                      </a:endParaRPr>
                    </a:p>
                    <a:p>
                      <a:pPr marL="169545" algn="ctr">
                        <a:lnSpc>
                          <a:spcPct val="100000"/>
                        </a:lnSpc>
                        <a:spcBef>
                          <a:spcPts val="455"/>
                        </a:spcBef>
                      </a:pPr>
                      <a:endParaRPr lang="ru-RU" sz="1100" b="1" dirty="0" smtClean="0">
                        <a:latin typeface="Times New Roman" pitchFamily="18" charset="0"/>
                        <a:cs typeface="Times New Roman" pitchFamily="18" charset="0"/>
                      </a:endParaRPr>
                    </a:p>
                    <a:p>
                      <a:pPr marL="169545" algn="ctr">
                        <a:lnSpc>
                          <a:spcPct val="100000"/>
                        </a:lnSpc>
                        <a:spcBef>
                          <a:spcPts val="455"/>
                        </a:spcBef>
                      </a:pPr>
                      <a:r>
                        <a:rPr lang="ru-RU" sz="1100" b="1" dirty="0" smtClean="0">
                          <a:latin typeface="Times New Roman" pitchFamily="18" charset="0"/>
                          <a:cs typeface="Times New Roman" pitchFamily="18" charset="0"/>
                        </a:rPr>
                        <a:t>414,0</a:t>
                      </a:r>
                    </a:p>
                    <a:p>
                      <a:pPr marL="169545" algn="ctr">
                        <a:lnSpc>
                          <a:spcPct val="100000"/>
                        </a:lnSpc>
                        <a:spcBef>
                          <a:spcPts val="455"/>
                        </a:spcBef>
                      </a:pPr>
                      <a:endParaRPr lang="ru-RU" sz="1100" b="1" dirty="0" smtClean="0">
                        <a:latin typeface="Times New Roman" pitchFamily="18" charset="0"/>
                        <a:cs typeface="Times New Roman" pitchFamily="18" charset="0"/>
                      </a:endParaRPr>
                    </a:p>
                    <a:p>
                      <a:pPr marL="169545" algn="ctr">
                        <a:lnSpc>
                          <a:spcPct val="100000"/>
                        </a:lnSpc>
                        <a:spcBef>
                          <a:spcPts val="455"/>
                        </a:spcBef>
                      </a:pPr>
                      <a:endParaRPr lang="ru-RU" sz="1100" b="1" dirty="0" smtClean="0">
                        <a:latin typeface="Times New Roman" pitchFamily="18" charset="0"/>
                        <a:cs typeface="Times New Roman" pitchFamily="18" charset="0"/>
                      </a:endParaRPr>
                    </a:p>
                    <a:p>
                      <a:pPr marL="169545" algn="ctr">
                        <a:lnSpc>
                          <a:spcPct val="100000"/>
                        </a:lnSpc>
                        <a:spcBef>
                          <a:spcPts val="455"/>
                        </a:spcBef>
                      </a:pPr>
                      <a:r>
                        <a:rPr lang="ru-RU" sz="1100" b="1" dirty="0" smtClean="0">
                          <a:latin typeface="Times New Roman" pitchFamily="18" charset="0"/>
                          <a:cs typeface="Times New Roman" pitchFamily="18" charset="0"/>
                        </a:rPr>
                        <a:t>1 098,34</a:t>
                      </a:r>
                    </a:p>
                    <a:p>
                      <a:pPr marL="169545" algn="ctr">
                        <a:lnSpc>
                          <a:spcPct val="100000"/>
                        </a:lnSpc>
                        <a:spcBef>
                          <a:spcPts val="455"/>
                        </a:spcBef>
                      </a:pPr>
                      <a:endParaRPr lang="ru-RU" sz="1100" b="1" dirty="0" smtClean="0">
                        <a:latin typeface="Times New Roman" pitchFamily="18" charset="0"/>
                        <a:cs typeface="Times New Roman" pitchFamily="18" charset="0"/>
                      </a:endParaRPr>
                    </a:p>
                    <a:p>
                      <a:pPr marL="169545" algn="ctr">
                        <a:lnSpc>
                          <a:spcPct val="100000"/>
                        </a:lnSpc>
                        <a:spcBef>
                          <a:spcPts val="455"/>
                        </a:spcBef>
                      </a:pPr>
                      <a:endParaRPr lang="ru-RU" sz="1100" b="1" dirty="0" smtClean="0">
                        <a:latin typeface="Times New Roman" pitchFamily="18" charset="0"/>
                        <a:cs typeface="Times New Roman" pitchFamily="18" charset="0"/>
                      </a:endParaRPr>
                    </a:p>
                    <a:p>
                      <a:pPr marL="169545" algn="ctr">
                        <a:lnSpc>
                          <a:spcPct val="100000"/>
                        </a:lnSpc>
                        <a:spcBef>
                          <a:spcPts val="455"/>
                        </a:spcBef>
                      </a:pPr>
                      <a:r>
                        <a:rPr lang="ru-RU" sz="1100" b="1" dirty="0" smtClean="0">
                          <a:latin typeface="Times New Roman" pitchFamily="18" charset="0"/>
                          <a:cs typeface="Times New Roman" pitchFamily="18" charset="0"/>
                        </a:rPr>
                        <a:t>1</a:t>
                      </a:r>
                      <a:r>
                        <a:rPr lang="ru-RU" sz="1100" b="1" baseline="0" dirty="0" smtClean="0">
                          <a:latin typeface="Times New Roman" pitchFamily="18" charset="0"/>
                          <a:cs typeface="Times New Roman" pitchFamily="18" charset="0"/>
                        </a:rPr>
                        <a:t> 200,00</a:t>
                      </a:r>
                      <a:endParaRPr lang="ru-RU" sz="1100" b="1" dirty="0" smtClean="0">
                        <a:latin typeface="Times New Roman" pitchFamily="18" charset="0"/>
                        <a:cs typeface="Times New Roman" pitchFamily="18" charset="0"/>
                      </a:endParaRPr>
                    </a:p>
                  </a:txBody>
                  <a:tcPr marL="0" marR="0" marT="53340" marB="0" anchor="ctr"/>
                </a:tc>
                <a:tc>
                  <a:txBody>
                    <a:bodyPr/>
                    <a:lstStyle/>
                    <a:p>
                      <a:pPr marL="14605" algn="ctr">
                        <a:lnSpc>
                          <a:spcPct val="100000"/>
                        </a:lnSpc>
                        <a:spcBef>
                          <a:spcPts val="455"/>
                        </a:spcBef>
                      </a:pPr>
                      <a:r>
                        <a:rPr lang="ru-RU" sz="1100" b="1" dirty="0" smtClean="0">
                          <a:latin typeface="Times New Roman" pitchFamily="18" charset="0"/>
                          <a:cs typeface="Times New Roman" pitchFamily="18" charset="0"/>
                        </a:rPr>
                        <a:t>256,32</a:t>
                      </a:r>
                    </a:p>
                    <a:p>
                      <a:pPr marL="14605" algn="ctr">
                        <a:lnSpc>
                          <a:spcPct val="100000"/>
                        </a:lnSpc>
                        <a:spcBef>
                          <a:spcPts val="455"/>
                        </a:spcBef>
                      </a:pPr>
                      <a:endParaRPr lang="ru-RU" sz="1100" b="1" dirty="0" smtClean="0">
                        <a:latin typeface="Times New Roman" pitchFamily="18" charset="0"/>
                        <a:cs typeface="Times New Roman" pitchFamily="18" charset="0"/>
                      </a:endParaRPr>
                    </a:p>
                    <a:p>
                      <a:pPr marL="14605" algn="ctr">
                        <a:lnSpc>
                          <a:spcPct val="100000"/>
                        </a:lnSpc>
                        <a:spcBef>
                          <a:spcPts val="455"/>
                        </a:spcBef>
                      </a:pPr>
                      <a:r>
                        <a:rPr lang="ru-RU" sz="1100" b="1" dirty="0" smtClean="0">
                          <a:latin typeface="Times New Roman" pitchFamily="18" charset="0"/>
                          <a:cs typeface="Times New Roman" pitchFamily="18" charset="0"/>
                        </a:rPr>
                        <a:t>-31,26</a:t>
                      </a:r>
                    </a:p>
                    <a:p>
                      <a:pPr marL="14605" algn="ctr">
                        <a:lnSpc>
                          <a:spcPct val="100000"/>
                        </a:lnSpc>
                        <a:spcBef>
                          <a:spcPts val="455"/>
                        </a:spcBef>
                      </a:pPr>
                      <a:endParaRPr lang="ru-RU" sz="1100" b="1" dirty="0" smtClean="0">
                        <a:latin typeface="Times New Roman" pitchFamily="18" charset="0"/>
                        <a:cs typeface="Times New Roman" pitchFamily="18" charset="0"/>
                      </a:endParaRPr>
                    </a:p>
                    <a:p>
                      <a:pPr marL="14605" algn="ctr">
                        <a:lnSpc>
                          <a:spcPct val="100000"/>
                        </a:lnSpc>
                        <a:spcBef>
                          <a:spcPts val="455"/>
                        </a:spcBef>
                      </a:pPr>
                      <a:endParaRPr lang="ru-RU" sz="1100" b="1" dirty="0" smtClean="0">
                        <a:latin typeface="Times New Roman" pitchFamily="18" charset="0"/>
                        <a:cs typeface="Times New Roman" pitchFamily="18" charset="0"/>
                      </a:endParaRPr>
                    </a:p>
                    <a:p>
                      <a:pPr marL="14605" algn="ctr">
                        <a:lnSpc>
                          <a:spcPct val="100000"/>
                        </a:lnSpc>
                        <a:spcBef>
                          <a:spcPts val="455"/>
                        </a:spcBef>
                      </a:pPr>
                      <a:endParaRPr lang="ru-RU" sz="1100" b="1" dirty="0" smtClean="0">
                        <a:latin typeface="Times New Roman" pitchFamily="18" charset="0"/>
                        <a:cs typeface="Times New Roman" pitchFamily="18" charset="0"/>
                      </a:endParaRPr>
                    </a:p>
                    <a:p>
                      <a:pPr marL="14605" algn="ctr">
                        <a:lnSpc>
                          <a:spcPct val="100000"/>
                        </a:lnSpc>
                        <a:spcBef>
                          <a:spcPts val="455"/>
                        </a:spcBef>
                      </a:pPr>
                      <a:r>
                        <a:rPr lang="ru-RU" sz="1100" b="1" dirty="0" smtClean="0">
                          <a:latin typeface="Times New Roman" pitchFamily="18" charset="0"/>
                          <a:cs typeface="Times New Roman" pitchFamily="18" charset="0"/>
                        </a:rPr>
                        <a:t>413,87</a:t>
                      </a:r>
                    </a:p>
                    <a:p>
                      <a:pPr marL="14605" algn="ctr">
                        <a:lnSpc>
                          <a:spcPct val="100000"/>
                        </a:lnSpc>
                        <a:spcBef>
                          <a:spcPts val="455"/>
                        </a:spcBef>
                      </a:pPr>
                      <a:endParaRPr lang="ru-RU" sz="1100" b="1" dirty="0" smtClean="0">
                        <a:latin typeface="Times New Roman" pitchFamily="18" charset="0"/>
                        <a:cs typeface="Times New Roman" pitchFamily="18" charset="0"/>
                      </a:endParaRPr>
                    </a:p>
                    <a:p>
                      <a:pPr marL="14605" algn="ctr">
                        <a:lnSpc>
                          <a:spcPct val="100000"/>
                        </a:lnSpc>
                        <a:spcBef>
                          <a:spcPts val="455"/>
                        </a:spcBef>
                      </a:pPr>
                      <a:endParaRPr lang="ru-RU" sz="1100" b="1" dirty="0" smtClean="0">
                        <a:latin typeface="Times New Roman" pitchFamily="18" charset="0"/>
                        <a:cs typeface="Times New Roman" pitchFamily="18" charset="0"/>
                      </a:endParaRPr>
                    </a:p>
                    <a:p>
                      <a:pPr marL="14605" algn="ctr">
                        <a:lnSpc>
                          <a:spcPct val="100000"/>
                        </a:lnSpc>
                        <a:spcBef>
                          <a:spcPts val="455"/>
                        </a:spcBef>
                      </a:pPr>
                      <a:r>
                        <a:rPr lang="ru-RU" sz="1100" b="1" dirty="0" smtClean="0">
                          <a:latin typeface="Times New Roman" pitchFamily="18" charset="0"/>
                          <a:cs typeface="Times New Roman" pitchFamily="18" charset="0"/>
                        </a:rPr>
                        <a:t>1 098,34</a:t>
                      </a:r>
                    </a:p>
                    <a:p>
                      <a:pPr marL="14605" algn="ctr">
                        <a:lnSpc>
                          <a:spcPct val="100000"/>
                        </a:lnSpc>
                        <a:spcBef>
                          <a:spcPts val="455"/>
                        </a:spcBef>
                      </a:pPr>
                      <a:endParaRPr lang="ru-RU" sz="1100" b="1" dirty="0" smtClean="0">
                        <a:latin typeface="Times New Roman" pitchFamily="18" charset="0"/>
                        <a:cs typeface="Times New Roman" pitchFamily="18" charset="0"/>
                      </a:endParaRPr>
                    </a:p>
                    <a:p>
                      <a:pPr marL="14605" algn="ctr">
                        <a:lnSpc>
                          <a:spcPct val="100000"/>
                        </a:lnSpc>
                        <a:spcBef>
                          <a:spcPts val="455"/>
                        </a:spcBef>
                      </a:pPr>
                      <a:endParaRPr lang="ru-RU" sz="1100" b="1" dirty="0" smtClean="0">
                        <a:latin typeface="Times New Roman" pitchFamily="18" charset="0"/>
                        <a:cs typeface="Times New Roman" pitchFamily="18" charset="0"/>
                      </a:endParaRPr>
                    </a:p>
                    <a:p>
                      <a:pPr marL="14605" algn="ctr">
                        <a:lnSpc>
                          <a:spcPct val="100000"/>
                        </a:lnSpc>
                        <a:spcBef>
                          <a:spcPts val="455"/>
                        </a:spcBef>
                      </a:pPr>
                      <a:r>
                        <a:rPr lang="ru-RU" sz="1100" b="1" dirty="0" smtClean="0">
                          <a:latin typeface="Times New Roman" pitchFamily="18" charset="0"/>
                          <a:cs typeface="Times New Roman" pitchFamily="18" charset="0"/>
                        </a:rPr>
                        <a:t>760,85</a:t>
                      </a:r>
                    </a:p>
                  </a:txBody>
                  <a:tcPr marL="0" marR="0" marT="53340" marB="0" anchor="ctr"/>
                </a:tc>
                <a:tc>
                  <a:txBody>
                    <a:bodyPr/>
                    <a:lstStyle/>
                    <a:p>
                      <a:pPr marL="14605" algn="ctr">
                        <a:lnSpc>
                          <a:spcPct val="100000"/>
                        </a:lnSpc>
                        <a:spcBef>
                          <a:spcPts val="455"/>
                        </a:spcBef>
                      </a:pPr>
                      <a:r>
                        <a:rPr lang="ru-RU" sz="1100" b="1" dirty="0" smtClean="0">
                          <a:latin typeface="Times New Roman" panose="02020603050405020304" pitchFamily="18" charset="0"/>
                          <a:cs typeface="Times New Roman" panose="02020603050405020304" pitchFamily="18" charset="0"/>
                        </a:rPr>
                        <a:t>98,58</a:t>
                      </a:r>
                    </a:p>
                    <a:p>
                      <a:pPr marL="14605" algn="ctr">
                        <a:lnSpc>
                          <a:spcPct val="100000"/>
                        </a:lnSpc>
                        <a:spcBef>
                          <a:spcPts val="455"/>
                        </a:spcBef>
                      </a:pPr>
                      <a:endParaRPr lang="ru-RU" sz="1100" b="1" dirty="0" smtClean="0">
                        <a:latin typeface="Times New Roman" panose="02020603050405020304" pitchFamily="18" charset="0"/>
                        <a:cs typeface="Times New Roman" panose="02020603050405020304" pitchFamily="18" charset="0"/>
                      </a:endParaRPr>
                    </a:p>
                    <a:p>
                      <a:pPr marL="14605" algn="ctr">
                        <a:lnSpc>
                          <a:spcPct val="100000"/>
                        </a:lnSpc>
                        <a:spcBef>
                          <a:spcPts val="455"/>
                        </a:spcBef>
                      </a:pPr>
                      <a:endParaRPr lang="ru-RU" sz="1100" b="1" dirty="0" smtClean="0">
                        <a:latin typeface="Times New Roman" panose="02020603050405020304" pitchFamily="18" charset="0"/>
                        <a:cs typeface="Times New Roman" panose="02020603050405020304" pitchFamily="18" charset="0"/>
                      </a:endParaRPr>
                    </a:p>
                    <a:p>
                      <a:pPr marL="14605" algn="ctr">
                        <a:lnSpc>
                          <a:spcPct val="100000"/>
                        </a:lnSpc>
                        <a:spcBef>
                          <a:spcPts val="455"/>
                        </a:spcBef>
                      </a:pPr>
                      <a:endParaRPr lang="ru-RU" sz="1100" b="1" dirty="0" smtClean="0">
                        <a:latin typeface="Times New Roman" panose="02020603050405020304" pitchFamily="18" charset="0"/>
                        <a:cs typeface="Times New Roman" panose="02020603050405020304" pitchFamily="18" charset="0"/>
                      </a:endParaRPr>
                    </a:p>
                    <a:p>
                      <a:pPr marL="14605" algn="ctr">
                        <a:lnSpc>
                          <a:spcPct val="100000"/>
                        </a:lnSpc>
                        <a:spcBef>
                          <a:spcPts val="455"/>
                        </a:spcBef>
                      </a:pPr>
                      <a:endParaRPr lang="ru-RU" sz="1100" b="1" dirty="0" smtClean="0">
                        <a:latin typeface="Times New Roman" panose="02020603050405020304" pitchFamily="18" charset="0"/>
                        <a:cs typeface="Times New Roman" panose="02020603050405020304" pitchFamily="18" charset="0"/>
                      </a:endParaRPr>
                    </a:p>
                    <a:p>
                      <a:pPr marL="14605" algn="ctr">
                        <a:lnSpc>
                          <a:spcPct val="100000"/>
                        </a:lnSpc>
                        <a:spcBef>
                          <a:spcPts val="455"/>
                        </a:spcBef>
                      </a:pPr>
                      <a:endParaRPr lang="ru-RU" sz="1100" b="1" dirty="0" smtClean="0">
                        <a:latin typeface="Times New Roman" panose="02020603050405020304" pitchFamily="18" charset="0"/>
                        <a:cs typeface="Times New Roman" panose="02020603050405020304" pitchFamily="18" charset="0"/>
                      </a:endParaRPr>
                    </a:p>
                    <a:p>
                      <a:pPr marL="14605" algn="ctr">
                        <a:lnSpc>
                          <a:spcPct val="100000"/>
                        </a:lnSpc>
                        <a:spcBef>
                          <a:spcPts val="455"/>
                        </a:spcBef>
                      </a:pPr>
                      <a:r>
                        <a:rPr lang="ru-RU" sz="1100" b="1" dirty="0" smtClean="0">
                          <a:latin typeface="Times New Roman" panose="02020603050405020304" pitchFamily="18" charset="0"/>
                          <a:cs typeface="Times New Roman" panose="02020603050405020304" pitchFamily="18" charset="0"/>
                        </a:rPr>
                        <a:t>99,97</a:t>
                      </a:r>
                    </a:p>
                    <a:p>
                      <a:pPr marL="14605" algn="ctr">
                        <a:lnSpc>
                          <a:spcPct val="100000"/>
                        </a:lnSpc>
                        <a:spcBef>
                          <a:spcPts val="455"/>
                        </a:spcBef>
                      </a:pPr>
                      <a:endParaRPr lang="ru-RU" sz="1100" b="1" dirty="0" smtClean="0">
                        <a:latin typeface="Times New Roman" panose="02020603050405020304" pitchFamily="18" charset="0"/>
                        <a:cs typeface="Times New Roman" panose="02020603050405020304" pitchFamily="18" charset="0"/>
                      </a:endParaRPr>
                    </a:p>
                    <a:p>
                      <a:pPr marL="14605" algn="ctr">
                        <a:lnSpc>
                          <a:spcPct val="100000"/>
                        </a:lnSpc>
                        <a:spcBef>
                          <a:spcPts val="455"/>
                        </a:spcBef>
                      </a:pPr>
                      <a:endParaRPr lang="ru-RU" sz="1100" b="1" dirty="0" smtClean="0">
                        <a:latin typeface="Times New Roman" panose="02020603050405020304" pitchFamily="18" charset="0"/>
                        <a:cs typeface="Times New Roman" panose="02020603050405020304" pitchFamily="18" charset="0"/>
                      </a:endParaRPr>
                    </a:p>
                    <a:p>
                      <a:pPr marL="14605" algn="ctr">
                        <a:lnSpc>
                          <a:spcPct val="100000"/>
                        </a:lnSpc>
                        <a:spcBef>
                          <a:spcPts val="455"/>
                        </a:spcBef>
                      </a:pPr>
                      <a:r>
                        <a:rPr lang="ru-RU" sz="1100" b="1" dirty="0" smtClean="0">
                          <a:latin typeface="Times New Roman" panose="02020603050405020304" pitchFamily="18" charset="0"/>
                          <a:cs typeface="Times New Roman" panose="02020603050405020304" pitchFamily="18" charset="0"/>
                        </a:rPr>
                        <a:t>100,00</a:t>
                      </a:r>
                    </a:p>
                    <a:p>
                      <a:pPr marL="14605" algn="ctr">
                        <a:lnSpc>
                          <a:spcPct val="100000"/>
                        </a:lnSpc>
                        <a:spcBef>
                          <a:spcPts val="455"/>
                        </a:spcBef>
                      </a:pPr>
                      <a:endParaRPr lang="ru-RU" sz="1100" b="1" dirty="0" smtClean="0">
                        <a:latin typeface="Times New Roman" panose="02020603050405020304" pitchFamily="18" charset="0"/>
                        <a:cs typeface="Times New Roman" panose="02020603050405020304" pitchFamily="18" charset="0"/>
                      </a:endParaRPr>
                    </a:p>
                    <a:p>
                      <a:pPr marL="14605" algn="ctr">
                        <a:lnSpc>
                          <a:spcPct val="100000"/>
                        </a:lnSpc>
                        <a:spcBef>
                          <a:spcPts val="455"/>
                        </a:spcBef>
                      </a:pPr>
                      <a:endParaRPr lang="ru-RU" sz="1100" b="1" dirty="0" smtClean="0">
                        <a:latin typeface="Times New Roman" panose="02020603050405020304" pitchFamily="18" charset="0"/>
                        <a:cs typeface="Times New Roman" panose="02020603050405020304" pitchFamily="18" charset="0"/>
                      </a:endParaRPr>
                    </a:p>
                    <a:p>
                      <a:pPr marL="14605" algn="ctr">
                        <a:lnSpc>
                          <a:spcPct val="100000"/>
                        </a:lnSpc>
                        <a:spcBef>
                          <a:spcPts val="455"/>
                        </a:spcBef>
                      </a:pPr>
                      <a:r>
                        <a:rPr lang="ru-RU" sz="1100" b="1" dirty="0" smtClean="0">
                          <a:latin typeface="Times New Roman" panose="02020603050405020304" pitchFamily="18" charset="0"/>
                          <a:cs typeface="Times New Roman" panose="02020603050405020304" pitchFamily="18" charset="0"/>
                        </a:rPr>
                        <a:t>63,40</a:t>
                      </a:r>
                      <a:endParaRPr lang="ru-RU" sz="1100" b="1" dirty="0">
                        <a:latin typeface="Times New Roman" panose="02020603050405020304" pitchFamily="18" charset="0"/>
                        <a:cs typeface="Times New Roman" panose="02020603050405020304" pitchFamily="18" charset="0"/>
                      </a:endParaRPr>
                    </a:p>
                  </a:txBody>
                  <a:tcPr marL="0" marR="0" marT="53340" marB="0" anchor="ctr"/>
                </a:tc>
                <a:tc>
                  <a:txBody>
                    <a:bodyPr/>
                    <a:lstStyle/>
                    <a:p>
                      <a:pPr marL="14605" algn="ctr">
                        <a:lnSpc>
                          <a:spcPct val="100000"/>
                        </a:lnSpc>
                        <a:spcBef>
                          <a:spcPts val="455"/>
                        </a:spcBef>
                      </a:pPr>
                      <a:r>
                        <a:rPr lang="ru-RU" sz="1000" dirty="0" smtClean="0">
                          <a:latin typeface="Times New Roman" pitchFamily="18" charset="0"/>
                          <a:cs typeface="Times New Roman" pitchFamily="18" charset="0"/>
                        </a:rPr>
                        <a:t>Большинство предпринимателей района после отмены ЕНВД выбрали упрощенную систему налогообложения. Прогноз доходов по налогу предоставлен главным администратором</a:t>
                      </a:r>
                      <a:r>
                        <a:rPr lang="ru-RU" sz="1000" baseline="0" dirty="0" smtClean="0">
                          <a:latin typeface="Times New Roman" pitchFamily="18" charset="0"/>
                          <a:cs typeface="Times New Roman" pitchFamily="18" charset="0"/>
                        </a:rPr>
                        <a:t> доходов – МИФНС </a:t>
                      </a:r>
                    </a:p>
                    <a:p>
                      <a:pPr marL="14605" algn="ctr">
                        <a:lnSpc>
                          <a:spcPct val="100000"/>
                        </a:lnSpc>
                        <a:spcBef>
                          <a:spcPts val="455"/>
                        </a:spcBef>
                      </a:pPr>
                      <a:endParaRPr lang="ru-RU" sz="1000" b="0" baseline="0" dirty="0" smtClean="0">
                        <a:latin typeface="Times New Roman" panose="02020603050405020304" pitchFamily="18" charset="0"/>
                        <a:cs typeface="Times New Roman" panose="02020603050405020304" pitchFamily="18" charset="0"/>
                      </a:endParaRPr>
                    </a:p>
                    <a:p>
                      <a:pPr marL="14605" algn="ctr">
                        <a:lnSpc>
                          <a:spcPct val="100000"/>
                        </a:lnSpc>
                        <a:spcBef>
                          <a:spcPts val="455"/>
                        </a:spcBef>
                      </a:pPr>
                      <a:endParaRPr lang="ru-RU" sz="1000" b="0" baseline="0" dirty="0" smtClean="0">
                        <a:latin typeface="Times New Roman" panose="02020603050405020304" pitchFamily="18" charset="0"/>
                        <a:cs typeface="Times New Roman" panose="02020603050405020304" pitchFamily="18" charset="0"/>
                      </a:endParaRPr>
                    </a:p>
                    <a:p>
                      <a:pPr marL="14605" algn="ctr">
                        <a:lnSpc>
                          <a:spcPct val="100000"/>
                        </a:lnSpc>
                        <a:spcBef>
                          <a:spcPts val="455"/>
                        </a:spcBef>
                      </a:pPr>
                      <a:endParaRPr lang="ru-RU" sz="1000" b="0" baseline="0" dirty="0" smtClean="0">
                        <a:latin typeface="Times New Roman" panose="02020603050405020304" pitchFamily="18" charset="0"/>
                        <a:cs typeface="Times New Roman" panose="02020603050405020304" pitchFamily="18" charset="0"/>
                      </a:endParaRPr>
                    </a:p>
                    <a:p>
                      <a:pPr marL="14605" algn="ctr">
                        <a:lnSpc>
                          <a:spcPct val="100000"/>
                        </a:lnSpc>
                        <a:spcBef>
                          <a:spcPts val="455"/>
                        </a:spcBef>
                      </a:pPr>
                      <a:endParaRPr lang="ru-RU" sz="1000" b="0" baseline="0" dirty="0" smtClean="0">
                        <a:latin typeface="Times New Roman" panose="02020603050405020304" pitchFamily="18" charset="0"/>
                        <a:cs typeface="Times New Roman" panose="02020603050405020304" pitchFamily="18" charset="0"/>
                      </a:endParaRPr>
                    </a:p>
                    <a:p>
                      <a:pPr marL="14605" algn="ctr">
                        <a:lnSpc>
                          <a:spcPct val="100000"/>
                        </a:lnSpc>
                        <a:spcBef>
                          <a:spcPts val="455"/>
                        </a:spcBef>
                      </a:pPr>
                      <a:endParaRPr lang="ru-RU" sz="1000" b="0" baseline="0" dirty="0" smtClean="0">
                        <a:latin typeface="Times New Roman" panose="02020603050405020304" pitchFamily="18" charset="0"/>
                        <a:cs typeface="Times New Roman" panose="02020603050405020304" pitchFamily="18" charset="0"/>
                      </a:endParaRPr>
                    </a:p>
                    <a:p>
                      <a:pPr marL="14605" algn="ctr">
                        <a:lnSpc>
                          <a:spcPct val="100000"/>
                        </a:lnSpc>
                        <a:spcBef>
                          <a:spcPts val="455"/>
                        </a:spcBef>
                      </a:pPr>
                      <a:endParaRPr lang="ru-RU" sz="1000" b="0" baseline="0" dirty="0" smtClean="0">
                        <a:latin typeface="Times New Roman" panose="02020603050405020304" pitchFamily="18" charset="0"/>
                        <a:cs typeface="Times New Roman" panose="02020603050405020304" pitchFamily="18" charset="0"/>
                      </a:endParaRPr>
                    </a:p>
                  </a:txBody>
                  <a:tcPr marL="0" marR="0" marT="53340" marB="0" anchor="ctr"/>
                </a:tc>
              </a:tr>
              <a:tr h="415297">
                <a:tc>
                  <a:txBody>
                    <a:bodyPr/>
                    <a:lstStyle/>
                    <a:p>
                      <a:pPr marL="51435" marR="114935" algn="ctr">
                        <a:lnSpc>
                          <a:spcPct val="115000"/>
                        </a:lnSpc>
                        <a:spcBef>
                          <a:spcPts val="260"/>
                        </a:spcBef>
                      </a:pPr>
                      <a:r>
                        <a:rPr lang="ru-RU" sz="1100" spc="-10" dirty="0" smtClean="0">
                          <a:latin typeface="Times New Roman" pitchFamily="18" charset="0"/>
                          <a:cs typeface="Times New Roman" pitchFamily="18" charset="0"/>
                        </a:rPr>
                        <a:t>Государственная</a:t>
                      </a:r>
                      <a:r>
                        <a:rPr lang="ru-RU" sz="1100" spc="-10" baseline="0" dirty="0" smtClean="0">
                          <a:latin typeface="Times New Roman" pitchFamily="18" charset="0"/>
                          <a:cs typeface="Times New Roman" pitchFamily="18" charset="0"/>
                        </a:rPr>
                        <a:t>  пошлина</a:t>
                      </a:r>
                    </a:p>
                    <a:p>
                      <a:pPr marL="51435" marR="114935" algn="ctr">
                        <a:lnSpc>
                          <a:spcPct val="115000"/>
                        </a:lnSpc>
                        <a:spcBef>
                          <a:spcPts val="260"/>
                        </a:spcBef>
                      </a:pPr>
                      <a:r>
                        <a:rPr lang="ru-RU" sz="1000" b="1" spc="-10" dirty="0">
                          <a:latin typeface="Times New Roman" panose="02020603050405020304" pitchFamily="18" charset="0"/>
                          <a:cs typeface="Times New Roman" panose="02020603050405020304" pitchFamily="18" charset="0"/>
                        </a:rPr>
                        <a:t>(КБК 1 08 00000 00 0000 000)</a:t>
                      </a:r>
                    </a:p>
                  </a:txBody>
                  <a:tcPr marL="0" marR="0" marT="30480" marB="0" anchor="ctr"/>
                </a:tc>
                <a:tc>
                  <a:txBody>
                    <a:bodyPr/>
                    <a:lstStyle/>
                    <a:p>
                      <a:pPr algn="ctr">
                        <a:lnSpc>
                          <a:spcPct val="100000"/>
                        </a:lnSpc>
                        <a:spcBef>
                          <a:spcPts val="40"/>
                        </a:spcBef>
                      </a:pPr>
                      <a:r>
                        <a:rPr lang="ru-RU" sz="1100" b="1" dirty="0" smtClean="0">
                          <a:latin typeface="Times New Roman" panose="02020603050405020304" pitchFamily="18" charset="0"/>
                          <a:cs typeface="Times New Roman" panose="02020603050405020304" pitchFamily="18" charset="0"/>
                        </a:rPr>
                        <a:t>1</a:t>
                      </a:r>
                      <a:r>
                        <a:rPr lang="ru-RU" sz="1100" b="1" baseline="0" dirty="0" smtClean="0">
                          <a:latin typeface="Times New Roman" panose="02020603050405020304" pitchFamily="18" charset="0"/>
                          <a:cs typeface="Times New Roman" panose="02020603050405020304" pitchFamily="18" charset="0"/>
                        </a:rPr>
                        <a:t> 250,0</a:t>
                      </a:r>
                      <a:endParaRPr lang="ru-RU" sz="1100" b="1" dirty="0">
                        <a:latin typeface="Times New Roman" panose="02020603050405020304" pitchFamily="18" charset="0"/>
                        <a:cs typeface="Times New Roman" panose="02020603050405020304" pitchFamily="18" charset="0"/>
                      </a:endParaRPr>
                    </a:p>
                  </a:txBody>
                  <a:tcPr marL="0" marR="0" marT="4689" marB="0" anchor="ctr"/>
                </a:tc>
                <a:tc>
                  <a:txBody>
                    <a:bodyPr/>
                    <a:lstStyle/>
                    <a:p>
                      <a:pPr marL="16510" algn="ctr">
                        <a:lnSpc>
                          <a:spcPct val="100000"/>
                        </a:lnSpc>
                      </a:pPr>
                      <a:r>
                        <a:rPr lang="ru-RU" sz="1100" b="1" dirty="0" smtClean="0">
                          <a:latin typeface="Times New Roman" panose="02020603050405020304" pitchFamily="18" charset="0"/>
                          <a:cs typeface="Times New Roman" panose="02020603050405020304" pitchFamily="18" charset="0"/>
                        </a:rPr>
                        <a:t>1</a:t>
                      </a:r>
                      <a:r>
                        <a:rPr lang="ru-RU" sz="1100" b="1" baseline="0" dirty="0" smtClean="0">
                          <a:latin typeface="Times New Roman" panose="02020603050405020304" pitchFamily="18" charset="0"/>
                          <a:cs typeface="Times New Roman" panose="02020603050405020304" pitchFamily="18" charset="0"/>
                        </a:rPr>
                        <a:t> 294,67</a:t>
                      </a:r>
                      <a:endParaRPr lang="ru-RU" sz="1100" b="1" dirty="0">
                        <a:latin typeface="Times New Roman" panose="02020603050405020304" pitchFamily="18" charset="0"/>
                        <a:cs typeface="Times New Roman" panose="02020603050405020304" pitchFamily="18" charset="0"/>
                      </a:endParaRPr>
                    </a:p>
                  </a:txBody>
                  <a:tcPr marL="0" marR="0" marT="1758" marB="0" anchor="ctr"/>
                </a:tc>
                <a:tc>
                  <a:txBody>
                    <a:bodyPr/>
                    <a:lstStyle/>
                    <a:p>
                      <a:pPr marL="16510" algn="ctr">
                        <a:lnSpc>
                          <a:spcPct val="100000"/>
                        </a:lnSpc>
                      </a:pPr>
                      <a:r>
                        <a:rPr lang="ru-RU" sz="1100" b="1" dirty="0" smtClean="0">
                          <a:latin typeface="Times New Roman" panose="02020603050405020304" pitchFamily="18" charset="0"/>
                          <a:cs typeface="Times New Roman" panose="02020603050405020304" pitchFamily="18" charset="0"/>
                        </a:rPr>
                        <a:t>103,57</a:t>
                      </a:r>
                    </a:p>
                  </a:txBody>
                  <a:tcPr marL="0" marR="0" marT="1758" marB="0" anchor="ctr"/>
                </a:tc>
                <a:tc>
                  <a:txBody>
                    <a:bodyPr/>
                    <a:lstStyle/>
                    <a:p>
                      <a:pPr marL="16510" algn="ctr">
                        <a:lnSpc>
                          <a:spcPct val="100000"/>
                        </a:lnSpc>
                      </a:pPr>
                      <a:endParaRPr sz="1100" dirty="0">
                        <a:latin typeface="Times New Roman" panose="02020603050405020304" pitchFamily="18" charset="0"/>
                        <a:cs typeface="Times New Roman" panose="02020603050405020304" pitchFamily="18" charset="0"/>
                      </a:endParaRPr>
                    </a:p>
                  </a:txBody>
                  <a:tcPr marL="0" marR="0" marT="1758" marB="0" anchor="ctr"/>
                </a:tc>
              </a:tr>
              <a:tr h="637934">
                <a:tc>
                  <a:txBody>
                    <a:bodyPr/>
                    <a:lstStyle/>
                    <a:p>
                      <a:pPr marL="51435" marR="114935" algn="ctr">
                        <a:lnSpc>
                          <a:spcPct val="115000"/>
                        </a:lnSpc>
                        <a:spcBef>
                          <a:spcPts val="260"/>
                        </a:spcBef>
                      </a:pPr>
                      <a:r>
                        <a:rPr lang="ru-RU" sz="1100" spc="-10" dirty="0" smtClean="0">
                          <a:latin typeface="Times New Roman" pitchFamily="18" charset="0"/>
                          <a:cs typeface="Times New Roman" pitchFamily="18" charset="0"/>
                        </a:rPr>
                        <a:t>Доходы от  использования  имущества:</a:t>
                      </a:r>
                    </a:p>
                    <a:p>
                      <a:pPr marL="51435" marR="114935" algn="ctr">
                        <a:lnSpc>
                          <a:spcPct val="115000"/>
                        </a:lnSpc>
                        <a:spcBef>
                          <a:spcPts val="260"/>
                        </a:spcBef>
                      </a:pPr>
                      <a:r>
                        <a:rPr lang="ru-RU" sz="1000" b="1" spc="-10" dirty="0" smtClean="0">
                          <a:latin typeface="Times New Roman" pitchFamily="18" charset="0"/>
                          <a:cs typeface="Times New Roman" pitchFamily="18" charset="0"/>
                        </a:rPr>
                        <a:t>(КБК 1 12 00000 00 0000 000)</a:t>
                      </a:r>
                    </a:p>
                    <a:p>
                      <a:pPr marL="51435" marR="114935" algn="ctr">
                        <a:lnSpc>
                          <a:spcPct val="115000"/>
                        </a:lnSpc>
                        <a:spcBef>
                          <a:spcPts val="260"/>
                        </a:spcBef>
                      </a:pPr>
                      <a:endParaRPr lang="ru-RU" sz="1100" b="1" spc="-10" dirty="0">
                        <a:latin typeface="Times New Roman" panose="02020603050405020304" pitchFamily="18" charset="0"/>
                        <a:cs typeface="Times New Roman" panose="02020603050405020304" pitchFamily="18" charset="0"/>
                      </a:endParaRPr>
                    </a:p>
                  </a:txBody>
                  <a:tcPr marL="0" marR="0" marT="30480" marB="0" anchor="ctr"/>
                </a:tc>
                <a:tc>
                  <a:txBody>
                    <a:bodyPr/>
                    <a:lstStyle/>
                    <a:p>
                      <a:pPr algn="ctr">
                        <a:lnSpc>
                          <a:spcPct val="100000"/>
                        </a:lnSpc>
                        <a:spcBef>
                          <a:spcPts val="40"/>
                        </a:spcBef>
                      </a:pPr>
                      <a:r>
                        <a:rPr lang="ru-RU" sz="1100" b="1" dirty="0" smtClean="0">
                          <a:latin typeface="Times New Roman" panose="02020603050405020304" pitchFamily="18" charset="0"/>
                          <a:cs typeface="Times New Roman" panose="02020603050405020304" pitchFamily="18" charset="0"/>
                        </a:rPr>
                        <a:t>1</a:t>
                      </a:r>
                      <a:r>
                        <a:rPr lang="ru-RU" sz="1100" b="1" baseline="0" dirty="0" smtClean="0">
                          <a:latin typeface="Times New Roman" panose="02020603050405020304" pitchFamily="18" charset="0"/>
                          <a:cs typeface="Times New Roman" panose="02020603050405020304" pitchFamily="18" charset="0"/>
                        </a:rPr>
                        <a:t> 650,0</a:t>
                      </a:r>
                      <a:endParaRPr lang="ru-RU" sz="1100" b="1" dirty="0">
                        <a:latin typeface="Times New Roman" panose="02020603050405020304" pitchFamily="18" charset="0"/>
                        <a:cs typeface="Times New Roman" panose="02020603050405020304" pitchFamily="18" charset="0"/>
                      </a:endParaRPr>
                    </a:p>
                  </a:txBody>
                  <a:tcPr marL="0" marR="0" marT="4689" marB="0" anchor="ctr"/>
                </a:tc>
                <a:tc>
                  <a:txBody>
                    <a:bodyPr/>
                    <a:lstStyle/>
                    <a:p>
                      <a:pPr marL="16510" algn="ctr">
                        <a:lnSpc>
                          <a:spcPct val="100000"/>
                        </a:lnSpc>
                      </a:pPr>
                      <a:r>
                        <a:rPr lang="ru-RU" sz="1100" b="1" dirty="0" smtClean="0">
                          <a:latin typeface="Times New Roman" panose="02020603050405020304" pitchFamily="18" charset="0"/>
                          <a:cs typeface="Times New Roman" panose="02020603050405020304" pitchFamily="18" charset="0"/>
                        </a:rPr>
                        <a:t>1</a:t>
                      </a:r>
                      <a:r>
                        <a:rPr lang="ru-RU" sz="1100" b="1" baseline="0" dirty="0" smtClean="0">
                          <a:latin typeface="Times New Roman" panose="02020603050405020304" pitchFamily="18" charset="0"/>
                          <a:cs typeface="Times New Roman" panose="02020603050405020304" pitchFamily="18" charset="0"/>
                        </a:rPr>
                        <a:t> 646,17</a:t>
                      </a:r>
                      <a:endParaRPr lang="ru-RU" sz="1100" b="1" dirty="0">
                        <a:latin typeface="Times New Roman" panose="02020603050405020304" pitchFamily="18" charset="0"/>
                        <a:cs typeface="Times New Roman" panose="02020603050405020304" pitchFamily="18" charset="0"/>
                      </a:endParaRPr>
                    </a:p>
                  </a:txBody>
                  <a:tcPr marL="0" marR="0" marT="1758" marB="0" anchor="ctr"/>
                </a:tc>
                <a:tc>
                  <a:txBody>
                    <a:bodyPr/>
                    <a:lstStyle/>
                    <a:p>
                      <a:pPr marL="16510" algn="ctr">
                        <a:lnSpc>
                          <a:spcPct val="100000"/>
                        </a:lnSpc>
                      </a:pPr>
                      <a:r>
                        <a:rPr lang="ru-RU" sz="1100" b="1" dirty="0" smtClean="0">
                          <a:latin typeface="Times New Roman" panose="02020603050405020304" pitchFamily="18" charset="0"/>
                          <a:cs typeface="Times New Roman" panose="02020603050405020304" pitchFamily="18" charset="0"/>
                        </a:rPr>
                        <a:t>99,77</a:t>
                      </a:r>
                    </a:p>
                  </a:txBody>
                  <a:tcPr marL="0" marR="0" marT="1758" marB="0" anchor="ctr"/>
                </a:tc>
                <a:tc>
                  <a:txBody>
                    <a:bodyPr/>
                    <a:lstStyle/>
                    <a:p>
                      <a:pPr marL="16510" algn="ctr">
                        <a:lnSpc>
                          <a:spcPct val="100000"/>
                        </a:lnSpc>
                      </a:pPr>
                      <a:endParaRPr sz="1100" dirty="0">
                        <a:latin typeface="Times New Roman" panose="02020603050405020304" pitchFamily="18" charset="0"/>
                        <a:cs typeface="Times New Roman" panose="02020603050405020304" pitchFamily="18" charset="0"/>
                      </a:endParaRPr>
                    </a:p>
                  </a:txBody>
                  <a:tcPr marL="0" marR="0" marT="1758" marB="0" anchor="ctr"/>
                </a:tc>
              </a:tr>
            </a:tbl>
          </a:graphicData>
        </a:graphic>
      </p:graphicFrame>
    </p:spTree>
    <p:extLst>
      <p:ext uri="{BB962C8B-B14F-4D97-AF65-F5344CB8AC3E}">
        <p14:creationId xmlns:p14="http://schemas.microsoft.com/office/powerpoint/2010/main" val="641446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015878876"/>
              </p:ext>
            </p:extLst>
          </p:nvPr>
        </p:nvGraphicFramePr>
        <p:xfrm>
          <a:off x="4624" y="-7619"/>
          <a:ext cx="9139375" cy="7601428"/>
        </p:xfrm>
        <a:graphic>
          <a:graphicData uri="http://schemas.openxmlformats.org/drawingml/2006/table">
            <a:tbl>
              <a:tblPr firstRow="1" bandRow="1">
                <a:tableStyleId>{69CF1AB2-1976-4502-BF36-3FF5EA218861}</a:tableStyleId>
              </a:tblPr>
              <a:tblGrid>
                <a:gridCol w="2767176"/>
                <a:gridCol w="840473"/>
                <a:gridCol w="815711"/>
                <a:gridCol w="648072"/>
                <a:gridCol w="4067943"/>
              </a:tblGrid>
              <a:tr h="897610">
                <a:tc>
                  <a:txBody>
                    <a:bodyPr/>
                    <a:lstStyle/>
                    <a:p>
                      <a:pPr marL="51435" marR="0" lvl="0" indent="0" algn="ctr" defTabSz="914400" rtl="0" eaLnBrk="1" fontAlgn="auto" latinLnBrk="0" hangingPunct="1">
                        <a:lnSpc>
                          <a:spcPct val="100000"/>
                        </a:lnSpc>
                        <a:spcBef>
                          <a:spcPts val="185"/>
                        </a:spcBef>
                        <a:spcAft>
                          <a:spcPts val="0"/>
                        </a:spcAft>
                        <a:buClrTx/>
                        <a:buSzTx/>
                        <a:buFontTx/>
                        <a:buNone/>
                        <a:tabLst/>
                        <a:defRPr/>
                      </a:pPr>
                      <a:r>
                        <a:rPr kumimoji="0" lang="ru-RU" sz="1100" b="0" i="0" u="none" strike="noStrike" kern="1200" cap="none" spc="-10" normalizeH="0" baseline="0" noProof="0" dirty="0" smtClean="0">
                          <a:ln>
                            <a:noFill/>
                          </a:ln>
                          <a:solidFill>
                            <a:prstClr val="black"/>
                          </a:solidFill>
                          <a:effectLst/>
                          <a:uLnTx/>
                          <a:uFillTx/>
                          <a:latin typeface="Times New Roman" pitchFamily="18" charset="0"/>
                          <a:ea typeface="+mn-ea"/>
                          <a:cs typeface="Times New Roman" pitchFamily="18" charset="0"/>
                        </a:rPr>
                        <a:t>Плата  за  негативное  воздействие на окружающую среду</a:t>
                      </a:r>
                    </a:p>
                    <a:p>
                      <a:pPr marL="51435" marR="0" lvl="0" indent="0" algn="ctr" defTabSz="914400" rtl="0" eaLnBrk="1" fontAlgn="auto" latinLnBrk="0" hangingPunct="1">
                        <a:lnSpc>
                          <a:spcPct val="100000"/>
                        </a:lnSpc>
                        <a:spcBef>
                          <a:spcPts val="185"/>
                        </a:spcBef>
                        <a:spcAft>
                          <a:spcPts val="0"/>
                        </a:spcAft>
                        <a:buClrTx/>
                        <a:buSzTx/>
                        <a:buFontTx/>
                        <a:buNone/>
                        <a:tabLst/>
                        <a:defRPr/>
                      </a:pPr>
                      <a:r>
                        <a:rPr kumimoji="0" lang="ru-RU" sz="1100" b="1" i="0" u="none" strike="noStrike" kern="1200" cap="none" spc="-10" normalizeH="0" baseline="0" noProof="0" dirty="0" smtClean="0">
                          <a:ln>
                            <a:noFill/>
                          </a:ln>
                          <a:solidFill>
                            <a:prstClr val="black"/>
                          </a:solidFill>
                          <a:effectLst/>
                          <a:uLnTx/>
                          <a:uFillTx/>
                          <a:latin typeface="Times New Roman" pitchFamily="18" charset="0"/>
                          <a:ea typeface="+mn-ea"/>
                          <a:cs typeface="Times New Roman" pitchFamily="18" charset="0"/>
                        </a:rPr>
                        <a:t>(КБК 1 12 010000 01 0000 120)</a:t>
                      </a:r>
                    </a:p>
                  </a:txBody>
                  <a:tcPr anchor="ctr"/>
                </a:tc>
                <a:tc>
                  <a:txBody>
                    <a:bodyPr/>
                    <a:lstStyle/>
                    <a:p>
                      <a:pPr marL="0" marR="0" lvl="0" indent="0" algn="ctr" defTabSz="914400" rtl="0" eaLnBrk="1" fontAlgn="auto" latinLnBrk="0" hangingPunct="1">
                        <a:lnSpc>
                          <a:spcPct val="100000"/>
                        </a:lnSpc>
                        <a:spcBef>
                          <a:spcPts val="265"/>
                        </a:spcBef>
                        <a:spcAft>
                          <a:spcPts val="0"/>
                        </a:spcAft>
                        <a:buClrTx/>
                        <a:buSzTx/>
                        <a:buFontTx/>
                        <a:buNone/>
                        <a:tabLst/>
                        <a:defRPr/>
                      </a:pPr>
                      <a:endParaRPr kumimoji="0" lang="ru-RU" sz="1100" b="1" i="0" u="none" strike="noStrike" kern="1200" cap="none" spc="-5"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265"/>
                        </a:spcBef>
                        <a:spcAft>
                          <a:spcPts val="0"/>
                        </a:spcAft>
                        <a:buClrTx/>
                        <a:buSzTx/>
                        <a:buFontTx/>
                        <a:buNone/>
                        <a:tabLst/>
                        <a:defRPr/>
                      </a:pPr>
                      <a:r>
                        <a:rPr kumimoji="0" lang="ru-RU" sz="1100" b="1" i="0" u="none" strike="noStrike" kern="1200" cap="none" spc="-5" normalizeH="0" baseline="0" noProof="0" dirty="0" smtClean="0">
                          <a:ln>
                            <a:noFill/>
                          </a:ln>
                          <a:solidFill>
                            <a:prstClr val="black"/>
                          </a:solidFill>
                          <a:effectLst/>
                          <a:uLnTx/>
                          <a:uFillTx/>
                          <a:latin typeface="Times New Roman" pitchFamily="18" charset="0"/>
                          <a:ea typeface="+mn-ea"/>
                          <a:cs typeface="Times New Roman" pitchFamily="18" charset="0"/>
                        </a:rPr>
                        <a:t> 1 650,0</a:t>
                      </a:r>
                    </a:p>
                    <a:p>
                      <a:pPr algn="ctr"/>
                      <a:endParaRPr lang="ru-RU" sz="1100" b="1" dirty="0">
                        <a:latin typeface="Times New Roman" pitchFamily="18" charset="0"/>
                        <a:cs typeface="Times New Roman" pitchFamily="18" charset="0"/>
                      </a:endParaRPr>
                    </a:p>
                  </a:txBody>
                  <a:tcPr anchor="ctr"/>
                </a:tc>
                <a:tc>
                  <a:txBody>
                    <a:bodyPr/>
                    <a:lstStyle/>
                    <a:p>
                      <a:pPr algn="ctr"/>
                      <a:r>
                        <a:rPr lang="ru-RU" sz="1100" b="1" dirty="0" smtClean="0">
                          <a:latin typeface="Times New Roman" pitchFamily="18" charset="0"/>
                          <a:cs typeface="Times New Roman" pitchFamily="18" charset="0"/>
                        </a:rPr>
                        <a:t>1</a:t>
                      </a:r>
                      <a:r>
                        <a:rPr lang="ru-RU" sz="1100" b="1" baseline="0" dirty="0" smtClean="0">
                          <a:latin typeface="Times New Roman" pitchFamily="18" charset="0"/>
                          <a:cs typeface="Times New Roman" pitchFamily="18" charset="0"/>
                        </a:rPr>
                        <a:t> 646,17</a:t>
                      </a:r>
                      <a:endParaRPr lang="ru-RU" sz="1100" b="1" dirty="0">
                        <a:latin typeface="Times New Roman" pitchFamily="18" charset="0"/>
                        <a:cs typeface="Times New Roman" pitchFamily="18" charset="0"/>
                      </a:endParaRPr>
                    </a:p>
                  </a:txBody>
                  <a:tcPr anchor="ctr"/>
                </a:tc>
                <a:tc>
                  <a:txBody>
                    <a:bodyPr/>
                    <a:lstStyle/>
                    <a:p>
                      <a:pPr algn="ctr"/>
                      <a:r>
                        <a:rPr lang="ru-RU" sz="1100" b="1" dirty="0" smtClean="0">
                          <a:latin typeface="Times New Roman" pitchFamily="18" charset="0"/>
                          <a:cs typeface="Times New Roman" pitchFamily="18" charset="0"/>
                        </a:rPr>
                        <a:t>99,8</a:t>
                      </a:r>
                      <a:endParaRPr lang="ru-RU" sz="1100" b="1" dirty="0">
                        <a:latin typeface="Times New Roman" pitchFamily="18" charset="0"/>
                        <a:cs typeface="Times New Roman" pitchFamily="18" charset="0"/>
                      </a:endParaRPr>
                    </a:p>
                  </a:txBody>
                  <a:tcPr anchor="ctr"/>
                </a:tc>
                <a:tc>
                  <a:txBody>
                    <a:bodyPr/>
                    <a:lstStyle/>
                    <a:p>
                      <a:pPr algn="ctr"/>
                      <a:endParaRPr lang="ru-RU" sz="1100" dirty="0">
                        <a:latin typeface="Times New Roman" pitchFamily="18" charset="0"/>
                        <a:cs typeface="Times New Roman" pitchFamily="18" charset="0"/>
                      </a:endParaRPr>
                    </a:p>
                  </a:txBody>
                  <a:tcPr anchor="ctr"/>
                </a:tc>
              </a:tr>
              <a:tr h="641665">
                <a:tc>
                  <a:txBody>
                    <a:bodyPr/>
                    <a:lstStyle/>
                    <a:p>
                      <a:pPr marL="51435" marR="0" lvl="0" indent="0" algn="ctr" defTabSz="914400" rtl="0" eaLnBrk="1" fontAlgn="auto" latinLnBrk="0" hangingPunct="1">
                        <a:lnSpc>
                          <a:spcPct val="100000"/>
                        </a:lnSpc>
                        <a:spcBef>
                          <a:spcPts val="185"/>
                        </a:spcBef>
                        <a:spcAft>
                          <a:spcPts val="0"/>
                        </a:spcAft>
                        <a:buClrTx/>
                        <a:buSzTx/>
                        <a:buFontTx/>
                        <a:buNone/>
                        <a:tabLst/>
                        <a:defRPr/>
                      </a:pPr>
                      <a:r>
                        <a:rPr kumimoji="0" lang="ru-RU" sz="1100" b="0" i="0" u="none" strike="noStrike" kern="1200" cap="none" spc="-10" normalizeH="0" baseline="0" noProof="0" dirty="0" smtClean="0">
                          <a:ln>
                            <a:noFill/>
                          </a:ln>
                          <a:solidFill>
                            <a:prstClr val="black"/>
                          </a:solidFill>
                          <a:effectLst/>
                          <a:uLnTx/>
                          <a:uFillTx/>
                          <a:latin typeface="Times New Roman" pitchFamily="18" charset="0"/>
                          <a:ea typeface="+mn-ea"/>
                          <a:cs typeface="Times New Roman" pitchFamily="18" charset="0"/>
                        </a:rPr>
                        <a:t>Доходы от  оказания  платных  услуг</a:t>
                      </a:r>
                    </a:p>
                    <a:p>
                      <a:pPr marL="51435" marR="0" lvl="0" indent="0" algn="ctr" defTabSz="914400" rtl="0" eaLnBrk="1" fontAlgn="auto" latinLnBrk="0" hangingPunct="1">
                        <a:lnSpc>
                          <a:spcPct val="100000"/>
                        </a:lnSpc>
                        <a:spcBef>
                          <a:spcPts val="185"/>
                        </a:spcBef>
                        <a:spcAft>
                          <a:spcPts val="0"/>
                        </a:spcAft>
                        <a:buClrTx/>
                        <a:buSzTx/>
                        <a:buFontTx/>
                        <a:buNone/>
                        <a:tabLst/>
                        <a:defRPr/>
                      </a:pPr>
                      <a:r>
                        <a:rPr kumimoji="0" lang="ru-RU" sz="1100" b="1" i="0" u="none" strike="noStrike" kern="1200" cap="none" spc="-10" normalizeH="0" baseline="0" noProof="0" dirty="0" smtClean="0">
                          <a:ln>
                            <a:noFill/>
                          </a:ln>
                          <a:solidFill>
                            <a:prstClr val="black"/>
                          </a:solidFill>
                          <a:effectLst/>
                          <a:uLnTx/>
                          <a:uFillTx/>
                          <a:latin typeface="Times New Roman" pitchFamily="18" charset="0"/>
                          <a:ea typeface="+mn-ea"/>
                          <a:cs typeface="Times New Roman" pitchFamily="18" charset="0"/>
                        </a:rPr>
                        <a:t>(КБК 1 13 00000 00 000)</a:t>
                      </a:r>
                    </a:p>
                  </a:txBody>
                  <a:tcPr anchor="ctr"/>
                </a:tc>
                <a:tc>
                  <a:txBody>
                    <a:bodyPr/>
                    <a:lstStyle/>
                    <a:p>
                      <a:pPr algn="ctr"/>
                      <a:r>
                        <a:rPr lang="ru-RU" sz="1100" b="1" dirty="0" smtClean="0">
                          <a:latin typeface="Times New Roman" pitchFamily="18" charset="0"/>
                          <a:cs typeface="Times New Roman" pitchFamily="18" charset="0"/>
                        </a:rPr>
                        <a:t>15,75</a:t>
                      </a:r>
                      <a:endParaRPr lang="ru-RU" sz="1100" b="1" dirty="0">
                        <a:latin typeface="Times New Roman" pitchFamily="18" charset="0"/>
                        <a:cs typeface="Times New Roman" pitchFamily="18" charset="0"/>
                      </a:endParaRPr>
                    </a:p>
                  </a:txBody>
                  <a:tcPr anchor="ctr"/>
                </a:tc>
                <a:tc>
                  <a:txBody>
                    <a:bodyPr/>
                    <a:lstStyle/>
                    <a:p>
                      <a:pPr algn="ctr"/>
                      <a:r>
                        <a:rPr lang="ru-RU" sz="1100" b="1" dirty="0" smtClean="0">
                          <a:latin typeface="Times New Roman" pitchFamily="18" charset="0"/>
                          <a:cs typeface="Times New Roman" pitchFamily="18" charset="0"/>
                        </a:rPr>
                        <a:t>15,75</a:t>
                      </a:r>
                      <a:endParaRPr lang="ru-RU" sz="1100" b="1" dirty="0">
                        <a:latin typeface="Times New Roman" pitchFamily="18" charset="0"/>
                        <a:cs typeface="Times New Roman" pitchFamily="18" charset="0"/>
                      </a:endParaRPr>
                    </a:p>
                  </a:txBody>
                  <a:tcPr anchor="ctr"/>
                </a:tc>
                <a:tc>
                  <a:txBody>
                    <a:bodyPr/>
                    <a:lstStyle/>
                    <a:p>
                      <a:pPr algn="ctr"/>
                      <a:r>
                        <a:rPr lang="ru-RU" sz="1100" b="1" dirty="0" smtClean="0">
                          <a:latin typeface="Times New Roman" pitchFamily="18" charset="0"/>
                          <a:cs typeface="Times New Roman" pitchFamily="18" charset="0"/>
                        </a:rPr>
                        <a:t>100,00</a:t>
                      </a:r>
                      <a:endParaRPr lang="ru-RU" sz="1100" b="1" dirty="0">
                        <a:latin typeface="Times New Roman" pitchFamily="18" charset="0"/>
                        <a:cs typeface="Times New Roman" pitchFamily="18" charset="0"/>
                      </a:endParaRPr>
                    </a:p>
                  </a:txBody>
                  <a:tcPr anchor="ctr"/>
                </a:tc>
                <a:tc>
                  <a:txBody>
                    <a:bodyPr/>
                    <a:lstStyle/>
                    <a:p>
                      <a:pPr algn="ctr"/>
                      <a:endParaRPr lang="ru-RU" sz="1100">
                        <a:latin typeface="Times New Roman" pitchFamily="18" charset="0"/>
                        <a:cs typeface="Times New Roman" pitchFamily="18" charset="0"/>
                      </a:endParaRPr>
                    </a:p>
                  </a:txBody>
                  <a:tcPr anchor="ctr"/>
                </a:tc>
              </a:tr>
              <a:tr h="680995">
                <a:tc>
                  <a:txBody>
                    <a:bodyPr/>
                    <a:lstStyle/>
                    <a:p>
                      <a:pPr marL="51435" marR="0" lvl="0" indent="0" algn="ctr" defTabSz="914400" rtl="0" eaLnBrk="1" fontAlgn="auto" latinLnBrk="0" hangingPunct="1">
                        <a:lnSpc>
                          <a:spcPct val="100000"/>
                        </a:lnSpc>
                        <a:spcBef>
                          <a:spcPts val="185"/>
                        </a:spcBef>
                        <a:spcAft>
                          <a:spcPts val="0"/>
                        </a:spcAft>
                        <a:buClrTx/>
                        <a:buSzTx/>
                        <a:buFontTx/>
                        <a:buNone/>
                        <a:tabLst/>
                        <a:defRPr/>
                      </a:pPr>
                      <a:r>
                        <a:rPr kumimoji="0" lang="ru-RU" sz="1100" b="0" i="0" u="none" strike="noStrike" kern="1200" cap="none" spc="-10" normalizeH="0" baseline="0" noProof="0" dirty="0" smtClean="0">
                          <a:ln>
                            <a:noFill/>
                          </a:ln>
                          <a:solidFill>
                            <a:prstClr val="black"/>
                          </a:solidFill>
                          <a:effectLst/>
                          <a:uLnTx/>
                          <a:uFillTx/>
                          <a:latin typeface="Times New Roman" pitchFamily="18" charset="0"/>
                          <a:ea typeface="+mn-ea"/>
                          <a:cs typeface="Times New Roman" pitchFamily="18" charset="0"/>
                        </a:rPr>
                        <a:t>Доходы от  продажи  имущества</a:t>
                      </a:r>
                    </a:p>
                    <a:p>
                      <a:pPr marL="51435" marR="0" lvl="0" indent="0" algn="ctr" defTabSz="914400" rtl="0" eaLnBrk="1" fontAlgn="auto" latinLnBrk="0" hangingPunct="1">
                        <a:lnSpc>
                          <a:spcPct val="100000"/>
                        </a:lnSpc>
                        <a:spcBef>
                          <a:spcPts val="185"/>
                        </a:spcBef>
                        <a:spcAft>
                          <a:spcPts val="0"/>
                        </a:spcAft>
                        <a:buClrTx/>
                        <a:buSzTx/>
                        <a:buFontTx/>
                        <a:buNone/>
                        <a:tabLst/>
                        <a:defRPr/>
                      </a:pPr>
                      <a:r>
                        <a:rPr kumimoji="0" lang="ru-RU" sz="1100" b="1" i="0" u="none" strike="noStrike" kern="1200" cap="none" spc="-10" normalizeH="0" baseline="0" noProof="0" dirty="0" smtClean="0">
                          <a:ln>
                            <a:noFill/>
                          </a:ln>
                          <a:solidFill>
                            <a:prstClr val="black"/>
                          </a:solidFill>
                          <a:effectLst/>
                          <a:uLnTx/>
                          <a:uFillTx/>
                          <a:latin typeface="Times New Roman" pitchFamily="18" charset="0"/>
                          <a:ea typeface="+mn-ea"/>
                          <a:cs typeface="Times New Roman" pitchFamily="18" charset="0"/>
                        </a:rPr>
                        <a:t>(КБК 1 11 09000 00 0000 120)</a:t>
                      </a:r>
                    </a:p>
                  </a:txBody>
                  <a:tcPr anchor="ctr"/>
                </a:tc>
                <a:tc>
                  <a:txBody>
                    <a:bodyPr/>
                    <a:lstStyle/>
                    <a:p>
                      <a:pPr algn="ctr"/>
                      <a:r>
                        <a:rPr lang="ru-RU" sz="1100" b="1" dirty="0" smtClean="0">
                          <a:latin typeface="Times New Roman" pitchFamily="18" charset="0"/>
                          <a:cs typeface="Times New Roman" pitchFamily="18" charset="0"/>
                        </a:rPr>
                        <a:t>1</a:t>
                      </a:r>
                      <a:r>
                        <a:rPr lang="ru-RU" sz="1100" b="1" baseline="0" dirty="0" smtClean="0">
                          <a:latin typeface="Times New Roman" pitchFamily="18" charset="0"/>
                          <a:cs typeface="Times New Roman" pitchFamily="18" charset="0"/>
                        </a:rPr>
                        <a:t> 096,6</a:t>
                      </a:r>
                      <a:endParaRPr lang="ru-RU" sz="1100" b="1" dirty="0">
                        <a:latin typeface="Times New Roman" pitchFamily="18" charset="0"/>
                        <a:cs typeface="Times New Roman" pitchFamily="18" charset="0"/>
                      </a:endParaRPr>
                    </a:p>
                  </a:txBody>
                  <a:tcPr anchor="ctr"/>
                </a:tc>
                <a:tc>
                  <a:txBody>
                    <a:bodyPr/>
                    <a:lstStyle/>
                    <a:p>
                      <a:pPr algn="ctr"/>
                      <a:r>
                        <a:rPr lang="ru-RU" sz="1100" b="1" dirty="0" smtClean="0">
                          <a:latin typeface="Times New Roman" pitchFamily="18" charset="0"/>
                          <a:cs typeface="Times New Roman" pitchFamily="18" charset="0"/>
                        </a:rPr>
                        <a:t>1</a:t>
                      </a:r>
                      <a:r>
                        <a:rPr lang="ru-RU" sz="1100" b="1" baseline="0" dirty="0" smtClean="0">
                          <a:latin typeface="Times New Roman" pitchFamily="18" charset="0"/>
                          <a:cs typeface="Times New Roman" pitchFamily="18" charset="0"/>
                        </a:rPr>
                        <a:t> 096,3</a:t>
                      </a:r>
                      <a:endParaRPr lang="ru-RU" sz="1100" b="1" dirty="0">
                        <a:latin typeface="Times New Roman" pitchFamily="18" charset="0"/>
                        <a:cs typeface="Times New Roman" pitchFamily="18" charset="0"/>
                      </a:endParaRPr>
                    </a:p>
                  </a:txBody>
                  <a:tcPr anchor="ctr"/>
                </a:tc>
                <a:tc>
                  <a:txBody>
                    <a:bodyPr/>
                    <a:lstStyle/>
                    <a:p>
                      <a:pPr algn="ctr"/>
                      <a:r>
                        <a:rPr lang="ru-RU" sz="1100" b="1" dirty="0" smtClean="0">
                          <a:latin typeface="Times New Roman" pitchFamily="18" charset="0"/>
                          <a:cs typeface="Times New Roman" pitchFamily="18" charset="0"/>
                        </a:rPr>
                        <a:t>99,97</a:t>
                      </a:r>
                      <a:endParaRPr lang="ru-RU" sz="1100" b="1" dirty="0">
                        <a:latin typeface="Times New Roman" pitchFamily="18" charset="0"/>
                        <a:cs typeface="Times New Roman" pitchFamily="18" charset="0"/>
                      </a:endParaRPr>
                    </a:p>
                  </a:txBody>
                  <a:tcPr anchor="ctr"/>
                </a:tc>
                <a:tc>
                  <a:txBody>
                    <a:bodyPr/>
                    <a:lstStyle/>
                    <a:p>
                      <a:pPr algn="ctr"/>
                      <a:endParaRPr lang="ru-RU" sz="1100">
                        <a:latin typeface="Times New Roman" pitchFamily="18" charset="0"/>
                        <a:cs typeface="Times New Roman" pitchFamily="18" charset="0"/>
                      </a:endParaRPr>
                    </a:p>
                  </a:txBody>
                  <a:tcPr anchor="ctr"/>
                </a:tc>
              </a:tr>
              <a:tr h="641665">
                <a:tc>
                  <a:txBody>
                    <a:bodyPr/>
                    <a:lstStyle/>
                    <a:p>
                      <a:pPr marL="51435" marR="0" lvl="0" indent="0" algn="ctr" defTabSz="914400" rtl="0" eaLnBrk="1" fontAlgn="auto" latinLnBrk="0" hangingPunct="1">
                        <a:lnSpc>
                          <a:spcPct val="100000"/>
                        </a:lnSpc>
                        <a:spcBef>
                          <a:spcPts val="185"/>
                        </a:spcBef>
                        <a:spcAft>
                          <a:spcPts val="0"/>
                        </a:spcAft>
                        <a:buClrTx/>
                        <a:buSzTx/>
                        <a:buFontTx/>
                        <a:buNone/>
                        <a:tabLst/>
                        <a:defRPr/>
                      </a:pPr>
                      <a:r>
                        <a:rPr kumimoji="0" lang="ru-RU" sz="1100" b="0" i="0" u="none" strike="noStrike" kern="1200" cap="none" spc="-10" normalizeH="0" baseline="0" noProof="0" dirty="0" smtClean="0">
                          <a:ln>
                            <a:noFill/>
                          </a:ln>
                          <a:solidFill>
                            <a:prstClr val="black"/>
                          </a:solidFill>
                          <a:effectLst/>
                          <a:uLnTx/>
                          <a:uFillTx/>
                          <a:latin typeface="Times New Roman" pitchFamily="18" charset="0"/>
                          <a:ea typeface="+mn-ea"/>
                          <a:cs typeface="Times New Roman" pitchFamily="18" charset="0"/>
                        </a:rPr>
                        <a:t>Штрафы</a:t>
                      </a:r>
                    </a:p>
                    <a:p>
                      <a:pPr marL="51435" marR="0" lvl="0" indent="0" algn="ctr" defTabSz="914400" rtl="0" eaLnBrk="1" fontAlgn="auto" latinLnBrk="0" hangingPunct="1">
                        <a:lnSpc>
                          <a:spcPct val="100000"/>
                        </a:lnSpc>
                        <a:spcBef>
                          <a:spcPts val="185"/>
                        </a:spcBef>
                        <a:spcAft>
                          <a:spcPts val="0"/>
                        </a:spcAft>
                        <a:buClrTx/>
                        <a:buSzTx/>
                        <a:buFontTx/>
                        <a:buNone/>
                        <a:tabLst/>
                        <a:defRPr/>
                      </a:pPr>
                      <a:r>
                        <a:rPr kumimoji="0" lang="ru-RU" sz="1100" b="1" i="0" u="none" strike="noStrike" kern="1200" cap="none" spc="-10" normalizeH="0" baseline="0" noProof="0" dirty="0" smtClean="0">
                          <a:ln>
                            <a:noFill/>
                          </a:ln>
                          <a:solidFill>
                            <a:prstClr val="black"/>
                          </a:solidFill>
                          <a:effectLst/>
                          <a:uLnTx/>
                          <a:uFillTx/>
                          <a:latin typeface="Times New Roman" pitchFamily="18" charset="0"/>
                          <a:ea typeface="+mn-ea"/>
                          <a:cs typeface="Times New Roman" pitchFamily="18" charset="0"/>
                        </a:rPr>
                        <a:t>(КБК 1 16 00000 00 0000 000)</a:t>
                      </a:r>
                    </a:p>
                  </a:txBody>
                  <a:tcPr anchor="ctr"/>
                </a:tc>
                <a:tc>
                  <a:txBody>
                    <a:bodyPr/>
                    <a:lstStyle/>
                    <a:p>
                      <a:pPr algn="ctr"/>
                      <a:r>
                        <a:rPr lang="ru-RU" sz="1100" b="1" dirty="0" smtClean="0">
                          <a:latin typeface="Times New Roman" pitchFamily="18" charset="0"/>
                          <a:cs typeface="Times New Roman" pitchFamily="18" charset="0"/>
                        </a:rPr>
                        <a:t>906,9</a:t>
                      </a:r>
                      <a:endParaRPr lang="ru-RU" sz="1100" b="1" dirty="0">
                        <a:latin typeface="Times New Roman" pitchFamily="18" charset="0"/>
                        <a:cs typeface="Times New Roman" pitchFamily="18" charset="0"/>
                      </a:endParaRPr>
                    </a:p>
                  </a:txBody>
                  <a:tcPr anchor="ctr"/>
                </a:tc>
                <a:tc>
                  <a:txBody>
                    <a:bodyPr/>
                    <a:lstStyle/>
                    <a:p>
                      <a:pPr algn="ctr"/>
                      <a:r>
                        <a:rPr lang="ru-RU" sz="1100" b="1" dirty="0" smtClean="0">
                          <a:latin typeface="Times New Roman" pitchFamily="18" charset="0"/>
                          <a:cs typeface="Times New Roman" pitchFamily="18" charset="0"/>
                        </a:rPr>
                        <a:t>900,22</a:t>
                      </a:r>
                      <a:endParaRPr lang="ru-RU" sz="1100" b="1" dirty="0">
                        <a:latin typeface="Times New Roman" pitchFamily="18" charset="0"/>
                        <a:cs typeface="Times New Roman" pitchFamily="18" charset="0"/>
                      </a:endParaRPr>
                    </a:p>
                  </a:txBody>
                  <a:tcPr anchor="ctr"/>
                </a:tc>
                <a:tc>
                  <a:txBody>
                    <a:bodyPr/>
                    <a:lstStyle/>
                    <a:p>
                      <a:pPr algn="ctr"/>
                      <a:r>
                        <a:rPr lang="ru-RU" sz="1100" b="1" dirty="0" smtClean="0">
                          <a:latin typeface="Times New Roman" pitchFamily="18" charset="0"/>
                          <a:cs typeface="Times New Roman" pitchFamily="18" charset="0"/>
                        </a:rPr>
                        <a:t>99,26</a:t>
                      </a:r>
                      <a:endParaRPr lang="ru-RU" sz="1100" b="1" dirty="0">
                        <a:latin typeface="Times New Roman" pitchFamily="18" charset="0"/>
                        <a:cs typeface="Times New Roman" pitchFamily="18" charset="0"/>
                      </a:endParaRPr>
                    </a:p>
                  </a:txBody>
                  <a:tcPr anchor="ctr"/>
                </a:tc>
                <a:tc>
                  <a:txBody>
                    <a:bodyPr/>
                    <a:lstStyle/>
                    <a:p>
                      <a:pPr algn="ctr"/>
                      <a:endParaRPr lang="ru-RU" sz="1100">
                        <a:latin typeface="Times New Roman" pitchFamily="18" charset="0"/>
                        <a:cs typeface="Times New Roman" pitchFamily="18" charset="0"/>
                      </a:endParaRPr>
                    </a:p>
                  </a:txBody>
                  <a:tcPr anchor="ctr"/>
                </a:tc>
              </a:tr>
              <a:tr h="641665">
                <a:tc>
                  <a:txBody>
                    <a:bodyPr/>
                    <a:lstStyle/>
                    <a:p>
                      <a:pPr marL="51435" marR="0" lvl="0" indent="0" algn="ctr" defTabSz="914400" rtl="0" eaLnBrk="1" fontAlgn="auto" latinLnBrk="0" hangingPunct="1">
                        <a:lnSpc>
                          <a:spcPct val="100000"/>
                        </a:lnSpc>
                        <a:spcBef>
                          <a:spcPts val="185"/>
                        </a:spcBef>
                        <a:spcAft>
                          <a:spcPts val="0"/>
                        </a:spcAft>
                        <a:buClrTx/>
                        <a:buSzTx/>
                        <a:buFontTx/>
                        <a:buNone/>
                        <a:tabLst/>
                        <a:defRPr/>
                      </a:pPr>
                      <a:r>
                        <a:rPr kumimoji="0" lang="ru-RU" sz="1100" b="0" i="0" u="none" strike="noStrike" kern="1200" cap="none" spc="-10" normalizeH="0" baseline="0" noProof="0" dirty="0" smtClean="0">
                          <a:ln>
                            <a:noFill/>
                          </a:ln>
                          <a:solidFill>
                            <a:prstClr val="black"/>
                          </a:solidFill>
                          <a:effectLst/>
                          <a:uLnTx/>
                          <a:uFillTx/>
                          <a:latin typeface="Times New Roman" pitchFamily="18" charset="0"/>
                          <a:ea typeface="+mn-ea"/>
                          <a:cs typeface="Times New Roman" pitchFamily="18" charset="0"/>
                        </a:rPr>
                        <a:t>Прочие (невыясненные поступления)</a:t>
                      </a:r>
                    </a:p>
                    <a:p>
                      <a:pPr marL="51435" marR="0" lvl="0" indent="0" algn="ctr" defTabSz="914400" rtl="0" eaLnBrk="1" fontAlgn="auto" latinLnBrk="0" hangingPunct="1">
                        <a:lnSpc>
                          <a:spcPct val="100000"/>
                        </a:lnSpc>
                        <a:spcBef>
                          <a:spcPts val="185"/>
                        </a:spcBef>
                        <a:spcAft>
                          <a:spcPts val="0"/>
                        </a:spcAft>
                        <a:buClrTx/>
                        <a:buSzTx/>
                        <a:buFontTx/>
                        <a:buNone/>
                        <a:tabLst/>
                        <a:defRPr/>
                      </a:pPr>
                      <a:r>
                        <a:rPr kumimoji="0" lang="ru-RU" sz="1100" b="1" i="0" u="none" strike="noStrike" kern="1200" cap="none" spc="-10" normalizeH="0" baseline="0" noProof="0" dirty="0" smtClean="0">
                          <a:ln>
                            <a:noFill/>
                          </a:ln>
                          <a:solidFill>
                            <a:prstClr val="black"/>
                          </a:solidFill>
                          <a:effectLst/>
                          <a:uLnTx/>
                          <a:uFillTx/>
                          <a:latin typeface="Times New Roman" pitchFamily="18" charset="0"/>
                          <a:ea typeface="+mn-ea"/>
                          <a:cs typeface="Times New Roman" pitchFamily="18" charset="0"/>
                        </a:rPr>
                        <a:t>(КБК 1 17 01000 00 0000 180)</a:t>
                      </a:r>
                    </a:p>
                  </a:txBody>
                  <a:tcPr anchor="ctr"/>
                </a:tc>
                <a:tc>
                  <a:txBody>
                    <a:bodyPr/>
                    <a:lstStyle/>
                    <a:p>
                      <a:pPr algn="ctr"/>
                      <a:r>
                        <a:rPr lang="ru-RU" sz="1100" b="1" dirty="0" smtClean="0">
                          <a:latin typeface="Times New Roman" pitchFamily="18" charset="0"/>
                          <a:cs typeface="Times New Roman" pitchFamily="18" charset="0"/>
                        </a:rPr>
                        <a:t>-</a:t>
                      </a:r>
                      <a:endParaRPr lang="ru-RU" sz="1100" b="1" dirty="0">
                        <a:latin typeface="Times New Roman" pitchFamily="18" charset="0"/>
                        <a:cs typeface="Times New Roman" pitchFamily="18" charset="0"/>
                      </a:endParaRPr>
                    </a:p>
                  </a:txBody>
                  <a:tcPr anchor="ctr"/>
                </a:tc>
                <a:tc>
                  <a:txBody>
                    <a:bodyPr/>
                    <a:lstStyle/>
                    <a:p>
                      <a:pPr algn="ctr"/>
                      <a:r>
                        <a:rPr lang="ru-RU" sz="1100" b="1" dirty="0" smtClean="0">
                          <a:latin typeface="Times New Roman" pitchFamily="18" charset="0"/>
                          <a:cs typeface="Times New Roman" pitchFamily="18" charset="0"/>
                        </a:rPr>
                        <a:t>-11,82</a:t>
                      </a:r>
                      <a:endParaRPr lang="ru-RU" sz="1100" b="1" dirty="0">
                        <a:latin typeface="Times New Roman" pitchFamily="18" charset="0"/>
                        <a:cs typeface="Times New Roman" pitchFamily="18" charset="0"/>
                      </a:endParaRPr>
                    </a:p>
                  </a:txBody>
                  <a:tcPr anchor="ctr"/>
                </a:tc>
                <a:tc>
                  <a:txBody>
                    <a:bodyPr/>
                    <a:lstStyle/>
                    <a:p>
                      <a:pPr algn="ctr"/>
                      <a:r>
                        <a:rPr lang="ru-RU" sz="1100" b="1" dirty="0" smtClean="0">
                          <a:latin typeface="Times New Roman" pitchFamily="18" charset="0"/>
                          <a:cs typeface="Times New Roman" pitchFamily="18" charset="0"/>
                        </a:rPr>
                        <a:t>-</a:t>
                      </a:r>
                      <a:endParaRPr lang="ru-RU" sz="1100" b="1" dirty="0">
                        <a:latin typeface="Times New Roman" pitchFamily="18" charset="0"/>
                        <a:cs typeface="Times New Roman" pitchFamily="18" charset="0"/>
                      </a:endParaRPr>
                    </a:p>
                  </a:txBody>
                  <a:tcPr anchor="ctr"/>
                </a:tc>
                <a:tc>
                  <a:txBody>
                    <a:bodyPr/>
                    <a:lstStyle/>
                    <a:p>
                      <a:pPr algn="ctr"/>
                      <a:endParaRPr lang="ru-RU" sz="1100">
                        <a:latin typeface="Times New Roman" pitchFamily="18" charset="0"/>
                        <a:cs typeface="Times New Roman" pitchFamily="18" charset="0"/>
                      </a:endParaRPr>
                    </a:p>
                  </a:txBody>
                  <a:tcPr anchor="ctr"/>
                </a:tc>
              </a:tr>
              <a:tr h="454008">
                <a:tc>
                  <a:txBody>
                    <a:bodyPr/>
                    <a:lstStyle/>
                    <a:p>
                      <a:pPr algn="ctr"/>
                      <a:r>
                        <a:rPr lang="ru-RU" sz="1100" b="1" dirty="0" smtClean="0">
                          <a:latin typeface="Times New Roman" pitchFamily="18" charset="0"/>
                          <a:cs typeface="Times New Roman" pitchFamily="18" charset="0"/>
                        </a:rPr>
                        <a:t>БЕЗВОЗМЕЗДНЫЕ</a:t>
                      </a:r>
                      <a:r>
                        <a:rPr lang="ru-RU" sz="1100" b="1" baseline="0" dirty="0" smtClean="0">
                          <a:latin typeface="Times New Roman" pitchFamily="18" charset="0"/>
                          <a:cs typeface="Times New Roman" pitchFamily="18" charset="0"/>
                        </a:rPr>
                        <a:t> ПОСТУПЛЕНИЯ</a:t>
                      </a:r>
                      <a:endParaRPr lang="ru-RU" sz="1100" b="1" dirty="0">
                        <a:latin typeface="Times New Roman" pitchFamily="18" charset="0"/>
                        <a:cs typeface="Times New Roman" pitchFamily="18" charset="0"/>
                      </a:endParaRPr>
                    </a:p>
                  </a:txBody>
                  <a:tcPr anchor="ctr"/>
                </a:tc>
                <a:tc>
                  <a:txBody>
                    <a:bodyPr/>
                    <a:lstStyle/>
                    <a:p>
                      <a:pPr algn="ctr"/>
                      <a:r>
                        <a:rPr lang="ru-RU" sz="1100" b="1" dirty="0" smtClean="0">
                          <a:latin typeface="Times New Roman" pitchFamily="18" charset="0"/>
                          <a:cs typeface="Times New Roman" pitchFamily="18" charset="0"/>
                        </a:rPr>
                        <a:t>405</a:t>
                      </a:r>
                      <a:r>
                        <a:rPr lang="ru-RU" sz="1100" b="1" baseline="0" dirty="0" smtClean="0">
                          <a:latin typeface="Times New Roman" pitchFamily="18" charset="0"/>
                          <a:cs typeface="Times New Roman" pitchFamily="18" charset="0"/>
                        </a:rPr>
                        <a:t> 313,72</a:t>
                      </a:r>
                      <a:endParaRPr lang="ru-RU" sz="1100" b="1" dirty="0">
                        <a:latin typeface="Times New Roman" pitchFamily="18" charset="0"/>
                        <a:cs typeface="Times New Roman" pitchFamily="18" charset="0"/>
                      </a:endParaRPr>
                    </a:p>
                  </a:txBody>
                  <a:tcPr anchor="ctr"/>
                </a:tc>
                <a:tc>
                  <a:txBody>
                    <a:bodyPr/>
                    <a:lstStyle/>
                    <a:p>
                      <a:pPr algn="ctr"/>
                      <a:r>
                        <a:rPr lang="ru-RU" sz="1100" b="1" dirty="0" smtClean="0">
                          <a:latin typeface="Times New Roman" pitchFamily="18" charset="0"/>
                          <a:cs typeface="Times New Roman" pitchFamily="18" charset="0"/>
                        </a:rPr>
                        <a:t>397</a:t>
                      </a:r>
                      <a:r>
                        <a:rPr lang="ru-RU" sz="1100" b="1" baseline="0" dirty="0" smtClean="0">
                          <a:latin typeface="Times New Roman" pitchFamily="18" charset="0"/>
                          <a:cs typeface="Times New Roman" pitchFamily="18" charset="0"/>
                        </a:rPr>
                        <a:t> 176,15</a:t>
                      </a:r>
                      <a:endParaRPr lang="ru-RU" sz="1100" b="1" dirty="0">
                        <a:latin typeface="Times New Roman" pitchFamily="18" charset="0"/>
                        <a:cs typeface="Times New Roman" pitchFamily="18" charset="0"/>
                      </a:endParaRPr>
                    </a:p>
                  </a:txBody>
                  <a:tcPr anchor="ctr"/>
                </a:tc>
                <a:tc>
                  <a:txBody>
                    <a:bodyPr/>
                    <a:lstStyle/>
                    <a:p>
                      <a:pPr algn="ctr"/>
                      <a:r>
                        <a:rPr lang="ru-RU" sz="1100" b="1" dirty="0" smtClean="0">
                          <a:latin typeface="Times New Roman" pitchFamily="18" charset="0"/>
                          <a:cs typeface="Times New Roman" pitchFamily="18" charset="0"/>
                        </a:rPr>
                        <a:t>97,99</a:t>
                      </a:r>
                      <a:endParaRPr lang="ru-RU" sz="1100" b="1" dirty="0">
                        <a:latin typeface="Times New Roman" pitchFamily="18" charset="0"/>
                        <a:cs typeface="Times New Roman" pitchFamily="18" charset="0"/>
                      </a:endParaRPr>
                    </a:p>
                  </a:txBody>
                  <a:tcPr anchor="ctr"/>
                </a:tc>
                <a:tc>
                  <a:txBody>
                    <a:bodyPr/>
                    <a:lstStyle/>
                    <a:p>
                      <a:pPr algn="ctr"/>
                      <a:endParaRPr lang="ru-RU" sz="1100" b="1" dirty="0">
                        <a:latin typeface="Times New Roman" pitchFamily="18" charset="0"/>
                        <a:cs typeface="Times New Roman" pitchFamily="18" charset="0"/>
                      </a:endParaRPr>
                    </a:p>
                  </a:txBody>
                  <a:tcPr anchor="ctr"/>
                </a:tc>
              </a:tr>
              <a:tr h="492401">
                <a:tc>
                  <a:txBody>
                    <a:bodyPr/>
                    <a:lstStyle/>
                    <a:p>
                      <a:pPr algn="ctr"/>
                      <a:r>
                        <a:rPr lang="ru-RU" sz="1100" b="1" dirty="0" smtClean="0">
                          <a:latin typeface="Times New Roman" pitchFamily="18" charset="0"/>
                          <a:cs typeface="Times New Roman" pitchFamily="18" charset="0"/>
                        </a:rPr>
                        <a:t>Дотации</a:t>
                      </a:r>
                      <a:endParaRPr lang="ru-RU" sz="1100" b="1" dirty="0">
                        <a:latin typeface="Times New Roman" pitchFamily="18" charset="0"/>
                        <a:cs typeface="Times New Roman" pitchFamily="18" charset="0"/>
                      </a:endParaRPr>
                    </a:p>
                  </a:txBody>
                  <a:tcPr anchor="ctr"/>
                </a:tc>
                <a:tc>
                  <a:txBody>
                    <a:bodyPr/>
                    <a:lstStyle/>
                    <a:p>
                      <a:pPr algn="ctr"/>
                      <a:r>
                        <a:rPr lang="ru-RU" sz="1100" b="1" dirty="0" smtClean="0">
                          <a:latin typeface="Times New Roman" pitchFamily="18" charset="0"/>
                          <a:cs typeface="Times New Roman" pitchFamily="18" charset="0"/>
                        </a:rPr>
                        <a:t>32</a:t>
                      </a:r>
                      <a:r>
                        <a:rPr lang="ru-RU" sz="1100" b="1" baseline="0" dirty="0" smtClean="0">
                          <a:latin typeface="Times New Roman" pitchFamily="18" charset="0"/>
                          <a:cs typeface="Times New Roman" pitchFamily="18" charset="0"/>
                        </a:rPr>
                        <a:t> 012,98</a:t>
                      </a:r>
                      <a:endParaRPr lang="ru-RU" sz="1100" b="1" dirty="0">
                        <a:latin typeface="Times New Roman" pitchFamily="18" charset="0"/>
                        <a:cs typeface="Times New Roman" pitchFamily="18" charset="0"/>
                      </a:endParaRPr>
                    </a:p>
                  </a:txBody>
                  <a:tcPr anchor="ctr"/>
                </a:tc>
                <a:tc>
                  <a:txBody>
                    <a:bodyPr/>
                    <a:lstStyle/>
                    <a:p>
                      <a:pPr algn="ctr"/>
                      <a:r>
                        <a:rPr lang="ru-RU" sz="1100" b="1" dirty="0" smtClean="0">
                          <a:latin typeface="Times New Roman" pitchFamily="18" charset="0"/>
                          <a:cs typeface="Times New Roman" pitchFamily="18" charset="0"/>
                        </a:rPr>
                        <a:t>32</a:t>
                      </a:r>
                      <a:r>
                        <a:rPr lang="ru-RU" sz="1100" b="1" baseline="0" dirty="0" smtClean="0">
                          <a:latin typeface="Times New Roman" pitchFamily="18" charset="0"/>
                          <a:cs typeface="Times New Roman" pitchFamily="18" charset="0"/>
                        </a:rPr>
                        <a:t> 012,98</a:t>
                      </a:r>
                      <a:endParaRPr lang="ru-RU" sz="1100" b="1" dirty="0">
                        <a:latin typeface="Times New Roman" pitchFamily="18" charset="0"/>
                        <a:cs typeface="Times New Roman" pitchFamily="18" charset="0"/>
                      </a:endParaRPr>
                    </a:p>
                  </a:txBody>
                  <a:tcPr anchor="ctr"/>
                </a:tc>
                <a:tc>
                  <a:txBody>
                    <a:bodyPr/>
                    <a:lstStyle/>
                    <a:p>
                      <a:pPr algn="ctr"/>
                      <a:r>
                        <a:rPr lang="ru-RU" sz="1100" b="1" dirty="0" smtClean="0">
                          <a:latin typeface="Times New Roman" pitchFamily="18" charset="0"/>
                          <a:cs typeface="Times New Roman" pitchFamily="18" charset="0"/>
                        </a:rPr>
                        <a:t>100</a:t>
                      </a:r>
                      <a:endParaRPr lang="ru-RU" sz="1100" b="1" dirty="0">
                        <a:latin typeface="Times New Roman" pitchFamily="18" charset="0"/>
                        <a:cs typeface="Times New Roman" pitchFamily="18" charset="0"/>
                      </a:endParaRPr>
                    </a:p>
                  </a:txBody>
                  <a:tcPr anchor="ctr"/>
                </a:tc>
                <a:tc>
                  <a:txBody>
                    <a:bodyPr/>
                    <a:lstStyle/>
                    <a:p>
                      <a:pPr algn="ctr"/>
                      <a:endParaRPr lang="ru-RU" sz="1100">
                        <a:latin typeface="Times New Roman" pitchFamily="18" charset="0"/>
                        <a:cs typeface="Times New Roman" pitchFamily="18" charset="0"/>
                      </a:endParaRPr>
                    </a:p>
                  </a:txBody>
                  <a:tcPr anchor="ctr"/>
                </a:tc>
              </a:tr>
              <a:tr h="492401">
                <a:tc>
                  <a:txBody>
                    <a:bodyPr/>
                    <a:lstStyle/>
                    <a:p>
                      <a:pPr algn="ctr"/>
                      <a:r>
                        <a:rPr lang="ru-RU" sz="1100" b="1" dirty="0" smtClean="0">
                          <a:latin typeface="Times New Roman" pitchFamily="18" charset="0"/>
                          <a:cs typeface="Times New Roman" pitchFamily="18" charset="0"/>
                        </a:rPr>
                        <a:t>Субсидии</a:t>
                      </a:r>
                      <a:endParaRPr lang="ru-RU" sz="1100" b="1" dirty="0">
                        <a:latin typeface="Times New Roman" pitchFamily="18" charset="0"/>
                        <a:cs typeface="Times New Roman" pitchFamily="18" charset="0"/>
                      </a:endParaRPr>
                    </a:p>
                  </a:txBody>
                  <a:tcPr anchor="ctr"/>
                </a:tc>
                <a:tc>
                  <a:txBody>
                    <a:bodyPr/>
                    <a:lstStyle/>
                    <a:p>
                      <a:pPr algn="ctr"/>
                      <a:r>
                        <a:rPr lang="ru-RU" sz="1100" b="1" dirty="0" smtClean="0">
                          <a:latin typeface="Times New Roman" pitchFamily="18" charset="0"/>
                          <a:cs typeface="Times New Roman" pitchFamily="18" charset="0"/>
                        </a:rPr>
                        <a:t>62</a:t>
                      </a:r>
                      <a:r>
                        <a:rPr lang="ru-RU" sz="1100" b="1" baseline="0" dirty="0" smtClean="0">
                          <a:latin typeface="Times New Roman" pitchFamily="18" charset="0"/>
                          <a:cs typeface="Times New Roman" pitchFamily="18" charset="0"/>
                        </a:rPr>
                        <a:t> 352,07</a:t>
                      </a:r>
                      <a:endParaRPr lang="ru-RU" sz="1100" b="1" dirty="0">
                        <a:latin typeface="Times New Roman" pitchFamily="18" charset="0"/>
                        <a:cs typeface="Times New Roman" pitchFamily="18" charset="0"/>
                      </a:endParaRPr>
                    </a:p>
                  </a:txBody>
                  <a:tcPr anchor="ctr"/>
                </a:tc>
                <a:tc>
                  <a:txBody>
                    <a:bodyPr/>
                    <a:lstStyle/>
                    <a:p>
                      <a:pPr algn="ctr"/>
                      <a:r>
                        <a:rPr lang="ru-RU" sz="1100" b="1" dirty="0" smtClean="0">
                          <a:latin typeface="Times New Roman" pitchFamily="18" charset="0"/>
                          <a:cs typeface="Times New Roman" pitchFamily="18" charset="0"/>
                        </a:rPr>
                        <a:t>62</a:t>
                      </a:r>
                      <a:r>
                        <a:rPr lang="ru-RU" sz="1100" b="1" baseline="0" dirty="0" smtClean="0">
                          <a:latin typeface="Times New Roman" pitchFamily="18" charset="0"/>
                          <a:cs typeface="Times New Roman" pitchFamily="18" charset="0"/>
                        </a:rPr>
                        <a:t> 352,07</a:t>
                      </a:r>
                      <a:endParaRPr lang="ru-RU" sz="1100" b="1" dirty="0">
                        <a:latin typeface="Times New Roman" pitchFamily="18" charset="0"/>
                        <a:cs typeface="Times New Roman" pitchFamily="18" charset="0"/>
                      </a:endParaRPr>
                    </a:p>
                  </a:txBody>
                  <a:tcPr anchor="ctr"/>
                </a:tc>
                <a:tc>
                  <a:txBody>
                    <a:bodyPr/>
                    <a:lstStyle/>
                    <a:p>
                      <a:pPr algn="ctr"/>
                      <a:r>
                        <a:rPr lang="ru-RU" sz="1100" b="1" dirty="0" smtClean="0">
                          <a:latin typeface="Times New Roman" pitchFamily="18" charset="0"/>
                          <a:cs typeface="Times New Roman" pitchFamily="18" charset="0"/>
                        </a:rPr>
                        <a:t>100</a:t>
                      </a:r>
                      <a:endParaRPr lang="ru-RU" sz="1100" b="1" dirty="0">
                        <a:latin typeface="Times New Roman" pitchFamily="18" charset="0"/>
                        <a:cs typeface="Times New Roman" pitchFamily="18" charset="0"/>
                      </a:endParaRPr>
                    </a:p>
                  </a:txBody>
                  <a:tcPr anchor="ctr"/>
                </a:tc>
                <a:tc>
                  <a:txBody>
                    <a:bodyPr/>
                    <a:lstStyle/>
                    <a:p>
                      <a:pPr algn="ctr"/>
                      <a:endParaRPr lang="ru-RU" sz="1100">
                        <a:latin typeface="Times New Roman" pitchFamily="18" charset="0"/>
                        <a:cs typeface="Times New Roman" pitchFamily="18" charset="0"/>
                      </a:endParaRPr>
                    </a:p>
                  </a:txBody>
                  <a:tcPr anchor="ctr"/>
                </a:tc>
              </a:tr>
              <a:tr h="492401">
                <a:tc>
                  <a:txBody>
                    <a:bodyPr/>
                    <a:lstStyle/>
                    <a:p>
                      <a:pPr algn="ctr"/>
                      <a:r>
                        <a:rPr lang="ru-RU" sz="1100" b="1" dirty="0" smtClean="0">
                          <a:latin typeface="Times New Roman" pitchFamily="18" charset="0"/>
                          <a:cs typeface="Times New Roman" pitchFamily="18" charset="0"/>
                        </a:rPr>
                        <a:t>Субвенции</a:t>
                      </a:r>
                      <a:endParaRPr lang="ru-RU" sz="1100" b="1" dirty="0">
                        <a:latin typeface="Times New Roman" pitchFamily="18" charset="0"/>
                        <a:cs typeface="Times New Roman" pitchFamily="18" charset="0"/>
                      </a:endParaRPr>
                    </a:p>
                  </a:txBody>
                  <a:tcPr anchor="ctr"/>
                </a:tc>
                <a:tc>
                  <a:txBody>
                    <a:bodyPr/>
                    <a:lstStyle/>
                    <a:p>
                      <a:pPr algn="ctr"/>
                      <a:r>
                        <a:rPr lang="ru-RU" sz="1100" b="1" dirty="0" smtClean="0">
                          <a:latin typeface="Times New Roman" pitchFamily="18" charset="0"/>
                          <a:cs typeface="Times New Roman" pitchFamily="18" charset="0"/>
                        </a:rPr>
                        <a:t>297</a:t>
                      </a:r>
                      <a:r>
                        <a:rPr lang="ru-RU" sz="1100" b="1" baseline="0" dirty="0" smtClean="0">
                          <a:latin typeface="Times New Roman" pitchFamily="18" charset="0"/>
                          <a:cs typeface="Times New Roman" pitchFamily="18" charset="0"/>
                        </a:rPr>
                        <a:t> 576,98</a:t>
                      </a:r>
                      <a:endParaRPr lang="ru-RU" sz="1100" b="1" dirty="0">
                        <a:latin typeface="Times New Roman" pitchFamily="18" charset="0"/>
                        <a:cs typeface="Times New Roman" pitchFamily="18" charset="0"/>
                      </a:endParaRPr>
                    </a:p>
                  </a:txBody>
                  <a:tcPr anchor="ctr"/>
                </a:tc>
                <a:tc>
                  <a:txBody>
                    <a:bodyPr/>
                    <a:lstStyle/>
                    <a:p>
                      <a:pPr algn="ctr"/>
                      <a:r>
                        <a:rPr lang="ru-RU" sz="1100" b="1" dirty="0" smtClean="0">
                          <a:latin typeface="Times New Roman" pitchFamily="18" charset="0"/>
                          <a:cs typeface="Times New Roman" pitchFamily="18" charset="0"/>
                        </a:rPr>
                        <a:t>291</a:t>
                      </a:r>
                      <a:r>
                        <a:rPr lang="ru-RU" sz="1100" b="1" baseline="0" dirty="0" smtClean="0">
                          <a:latin typeface="Times New Roman" pitchFamily="18" charset="0"/>
                          <a:cs typeface="Times New Roman" pitchFamily="18" charset="0"/>
                        </a:rPr>
                        <a:t> 341,29</a:t>
                      </a:r>
                      <a:endParaRPr lang="ru-RU" sz="1100" b="1" dirty="0">
                        <a:latin typeface="Times New Roman" pitchFamily="18" charset="0"/>
                        <a:cs typeface="Times New Roman" pitchFamily="18" charset="0"/>
                      </a:endParaRPr>
                    </a:p>
                  </a:txBody>
                  <a:tcPr anchor="ctr"/>
                </a:tc>
                <a:tc>
                  <a:txBody>
                    <a:bodyPr/>
                    <a:lstStyle/>
                    <a:p>
                      <a:pPr algn="ctr"/>
                      <a:r>
                        <a:rPr lang="ru-RU" sz="1100" b="1" dirty="0" smtClean="0">
                          <a:latin typeface="Times New Roman" pitchFamily="18" charset="0"/>
                          <a:cs typeface="Times New Roman" pitchFamily="18" charset="0"/>
                        </a:rPr>
                        <a:t>97,9</a:t>
                      </a:r>
                      <a:endParaRPr lang="ru-RU" sz="1100" b="1" dirty="0">
                        <a:latin typeface="Times New Roman" pitchFamily="18" charset="0"/>
                        <a:cs typeface="Times New Roman" pitchFamily="18" charset="0"/>
                      </a:endParaRPr>
                    </a:p>
                  </a:txBody>
                  <a:tcPr anchor="ctr"/>
                </a:tc>
                <a:tc>
                  <a:txBody>
                    <a:bodyPr/>
                    <a:lstStyle/>
                    <a:p>
                      <a:pPr algn="ctr"/>
                      <a:endParaRPr lang="ru-RU" sz="1100">
                        <a:latin typeface="Times New Roman" pitchFamily="18" charset="0"/>
                        <a:cs typeface="Times New Roman" pitchFamily="18" charset="0"/>
                      </a:endParaRPr>
                    </a:p>
                  </a:txBody>
                  <a:tcPr anchor="ctr"/>
                </a:tc>
              </a:tr>
              <a:tr h="1674216">
                <a:tc>
                  <a:txBody>
                    <a:bodyPr/>
                    <a:lstStyle/>
                    <a:p>
                      <a:pPr algn="ctr"/>
                      <a:r>
                        <a:rPr lang="ru-RU" sz="1100" b="1" dirty="0" smtClean="0">
                          <a:latin typeface="Times New Roman" pitchFamily="18" charset="0"/>
                          <a:cs typeface="Times New Roman" pitchFamily="18" charset="0"/>
                        </a:rPr>
                        <a:t>Иные межбюджетные</a:t>
                      </a:r>
                      <a:r>
                        <a:rPr lang="ru-RU" sz="1100" b="1" baseline="0" dirty="0" smtClean="0">
                          <a:latin typeface="Times New Roman" pitchFamily="18" charset="0"/>
                          <a:cs typeface="Times New Roman" pitchFamily="18" charset="0"/>
                        </a:rPr>
                        <a:t> трансферты</a:t>
                      </a:r>
                      <a:endParaRPr lang="ru-RU" sz="1100" b="1" dirty="0">
                        <a:latin typeface="Times New Roman" pitchFamily="18" charset="0"/>
                        <a:cs typeface="Times New Roman" pitchFamily="18" charset="0"/>
                      </a:endParaRPr>
                    </a:p>
                  </a:txBody>
                  <a:tcPr anchor="ctr"/>
                </a:tc>
                <a:tc>
                  <a:txBody>
                    <a:bodyPr/>
                    <a:lstStyle/>
                    <a:p>
                      <a:pPr algn="ctr"/>
                      <a:r>
                        <a:rPr lang="ru-RU" sz="1100" b="1" dirty="0" smtClean="0">
                          <a:latin typeface="Times New Roman" pitchFamily="18" charset="0"/>
                          <a:cs typeface="Times New Roman" pitchFamily="18" charset="0"/>
                        </a:rPr>
                        <a:t>13</a:t>
                      </a:r>
                      <a:r>
                        <a:rPr lang="ru-RU" sz="1100" b="1" baseline="0" dirty="0" smtClean="0">
                          <a:latin typeface="Times New Roman" pitchFamily="18" charset="0"/>
                          <a:cs typeface="Times New Roman" pitchFamily="18" charset="0"/>
                        </a:rPr>
                        <a:t> 371,70</a:t>
                      </a:r>
                      <a:endParaRPr lang="ru-RU" sz="1100" b="1" dirty="0">
                        <a:latin typeface="Times New Roman" pitchFamily="18" charset="0"/>
                        <a:cs typeface="Times New Roman" pitchFamily="18" charset="0"/>
                      </a:endParaRPr>
                    </a:p>
                  </a:txBody>
                  <a:tcPr anchor="ctr"/>
                </a:tc>
                <a:tc>
                  <a:txBody>
                    <a:bodyPr/>
                    <a:lstStyle/>
                    <a:p>
                      <a:pPr algn="ctr"/>
                      <a:r>
                        <a:rPr lang="ru-RU" sz="1100" b="1" dirty="0" smtClean="0">
                          <a:latin typeface="Times New Roman" pitchFamily="18" charset="0"/>
                          <a:cs typeface="Times New Roman" pitchFamily="18" charset="0"/>
                        </a:rPr>
                        <a:t>11 469,82</a:t>
                      </a:r>
                      <a:endParaRPr lang="ru-RU" sz="1100" b="1" dirty="0">
                        <a:latin typeface="Times New Roman" pitchFamily="18" charset="0"/>
                        <a:cs typeface="Times New Roman" pitchFamily="18" charset="0"/>
                      </a:endParaRPr>
                    </a:p>
                  </a:txBody>
                  <a:tcPr anchor="ctr"/>
                </a:tc>
                <a:tc>
                  <a:txBody>
                    <a:bodyPr/>
                    <a:lstStyle/>
                    <a:p>
                      <a:pPr algn="ctr"/>
                      <a:r>
                        <a:rPr lang="ru-RU" sz="1100" b="1" dirty="0" smtClean="0">
                          <a:latin typeface="Times New Roman" pitchFamily="18" charset="0"/>
                          <a:cs typeface="Times New Roman" pitchFamily="18" charset="0"/>
                        </a:rPr>
                        <a:t>85,78</a:t>
                      </a:r>
                      <a:endParaRPr lang="ru-RU" sz="1100" b="1"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effectLst/>
                          <a:latin typeface="+mn-lt"/>
                          <a:ea typeface="+mn-ea"/>
                          <a:cs typeface="+mn-cs"/>
                        </a:rPr>
                        <a:t>Министерством образования Приморского края при планировании объемов межбюджетных трансфертов на ежемесячное денежное вознаграждение за классное руководство педагогическим работникам муниципальных общеобразовательных организаций берется из Автоматизированной информационной системы (АИС) «Сетевой город образования». Поэтому количество классов в системе формируется с учетом детей, обучающихся индивидуально.</a:t>
                      </a:r>
                      <a:r>
                        <a:rPr lang="ru-RU" sz="1000" kern="1200" baseline="0" dirty="0" smtClean="0">
                          <a:solidFill>
                            <a:schemeClr val="dk1"/>
                          </a:solidFill>
                          <a:effectLst/>
                          <a:latin typeface="+mn-lt"/>
                          <a:ea typeface="+mn-ea"/>
                          <a:cs typeface="+mn-cs"/>
                        </a:rPr>
                        <a:t> Следовательно, п</a:t>
                      </a:r>
                      <a:r>
                        <a:rPr lang="ru-RU" sz="1000" kern="1200" dirty="0" smtClean="0">
                          <a:solidFill>
                            <a:schemeClr val="dk1"/>
                          </a:solidFill>
                          <a:effectLst/>
                          <a:latin typeface="+mn-lt"/>
                          <a:ea typeface="+mn-ea"/>
                          <a:cs typeface="+mn-cs"/>
                        </a:rPr>
                        <a:t>лан доводится и не отражает фактической потребности</a:t>
                      </a:r>
                    </a:p>
                  </a:txBody>
                  <a:tcPr anchor="ctr"/>
                </a:tc>
              </a:tr>
              <a:tr h="492401">
                <a:tc>
                  <a:txBody>
                    <a:bodyPr/>
                    <a:lstStyle/>
                    <a:p>
                      <a:pPr algn="ctr"/>
                      <a:r>
                        <a:rPr lang="ru-RU" sz="1100" b="1" dirty="0" smtClean="0">
                          <a:latin typeface="Times New Roman" pitchFamily="18" charset="0"/>
                          <a:cs typeface="Times New Roman" pitchFamily="18" charset="0"/>
                        </a:rPr>
                        <a:t>ДОХОДЫ</a:t>
                      </a:r>
                      <a:r>
                        <a:rPr lang="ru-RU" sz="1100" b="1" baseline="0" dirty="0" smtClean="0">
                          <a:latin typeface="Times New Roman" pitchFamily="18" charset="0"/>
                          <a:cs typeface="Times New Roman" pitchFamily="18" charset="0"/>
                        </a:rPr>
                        <a:t> ВСЕГО</a:t>
                      </a:r>
                      <a:endParaRPr lang="ru-RU" sz="1100" b="1" dirty="0">
                        <a:latin typeface="Times New Roman" pitchFamily="18" charset="0"/>
                        <a:cs typeface="Times New Roman" pitchFamily="18" charset="0"/>
                      </a:endParaRPr>
                    </a:p>
                  </a:txBody>
                  <a:tcPr anchor="ctr"/>
                </a:tc>
                <a:tc>
                  <a:txBody>
                    <a:bodyPr/>
                    <a:lstStyle/>
                    <a:p>
                      <a:pPr algn="ctr"/>
                      <a:r>
                        <a:rPr lang="ru-RU" sz="1100" b="1" dirty="0" smtClean="0">
                          <a:latin typeface="Times New Roman" pitchFamily="18" charset="0"/>
                          <a:cs typeface="Times New Roman" pitchFamily="18" charset="0"/>
                        </a:rPr>
                        <a:t>762</a:t>
                      </a:r>
                      <a:r>
                        <a:rPr lang="ru-RU" sz="1100" b="1" baseline="0" dirty="0" smtClean="0">
                          <a:latin typeface="Times New Roman" pitchFamily="18" charset="0"/>
                          <a:cs typeface="Times New Roman" pitchFamily="18" charset="0"/>
                        </a:rPr>
                        <a:t> 878,97</a:t>
                      </a:r>
                      <a:endParaRPr lang="ru-RU" sz="1100" b="1" dirty="0">
                        <a:latin typeface="Times New Roman" pitchFamily="18" charset="0"/>
                        <a:cs typeface="Times New Roman" pitchFamily="18" charset="0"/>
                      </a:endParaRPr>
                    </a:p>
                  </a:txBody>
                  <a:tcPr anchor="ctr"/>
                </a:tc>
                <a:tc>
                  <a:txBody>
                    <a:bodyPr/>
                    <a:lstStyle/>
                    <a:p>
                      <a:pPr algn="ctr"/>
                      <a:r>
                        <a:rPr lang="ru-RU" sz="1100" b="1" dirty="0" smtClean="0">
                          <a:latin typeface="Times New Roman" pitchFamily="18" charset="0"/>
                          <a:cs typeface="Times New Roman" pitchFamily="18" charset="0"/>
                        </a:rPr>
                        <a:t>762</a:t>
                      </a:r>
                      <a:r>
                        <a:rPr lang="ru-RU" sz="1100" b="1" baseline="0" dirty="0" smtClean="0">
                          <a:latin typeface="Times New Roman" pitchFamily="18" charset="0"/>
                          <a:cs typeface="Times New Roman" pitchFamily="18" charset="0"/>
                        </a:rPr>
                        <a:t> 921,88</a:t>
                      </a:r>
                      <a:endParaRPr lang="ru-RU" sz="1100" b="1" dirty="0">
                        <a:latin typeface="Times New Roman" pitchFamily="18" charset="0"/>
                        <a:cs typeface="Times New Roman" pitchFamily="18" charset="0"/>
                      </a:endParaRPr>
                    </a:p>
                  </a:txBody>
                  <a:tcPr anchor="ctr"/>
                </a:tc>
                <a:tc>
                  <a:txBody>
                    <a:bodyPr/>
                    <a:lstStyle/>
                    <a:p>
                      <a:pPr algn="ctr"/>
                      <a:r>
                        <a:rPr lang="ru-RU" sz="1100" b="1" dirty="0" smtClean="0">
                          <a:latin typeface="Times New Roman" pitchFamily="18" charset="0"/>
                          <a:cs typeface="Times New Roman" pitchFamily="18" charset="0"/>
                        </a:rPr>
                        <a:t>100,01</a:t>
                      </a:r>
                      <a:endParaRPr lang="ru-RU" sz="1100" b="1" dirty="0">
                        <a:latin typeface="Times New Roman" pitchFamily="18" charset="0"/>
                        <a:cs typeface="Times New Roman" pitchFamily="18" charset="0"/>
                      </a:endParaRPr>
                    </a:p>
                  </a:txBody>
                  <a:tcPr anchor="ctr"/>
                </a:tc>
                <a:tc>
                  <a:txBody>
                    <a:bodyPr/>
                    <a:lstStyle/>
                    <a:p>
                      <a:pPr algn="ctr"/>
                      <a:endParaRPr lang="ru-RU" sz="1100" dirty="0">
                        <a:latin typeface="Times New Roman" pitchFamily="18" charset="0"/>
                        <a:cs typeface="Times New Roman" pitchFamily="18" charset="0"/>
                      </a:endParaRPr>
                    </a:p>
                  </a:txBody>
                  <a:tcPr anchor="ctr"/>
                </a:tc>
              </a:tr>
            </a:tbl>
          </a:graphicData>
        </a:graphic>
      </p:graphicFrame>
    </p:spTree>
    <p:extLst>
      <p:ext uri="{BB962C8B-B14F-4D97-AF65-F5344CB8AC3E}">
        <p14:creationId xmlns:p14="http://schemas.microsoft.com/office/powerpoint/2010/main" val="2670782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a:xfrm>
            <a:off x="4644009" y="1"/>
            <a:ext cx="3486980" cy="589619"/>
          </a:xfrm>
        </p:spPr>
        <p:txBody>
          <a:bodyPr/>
          <a:lstStyle/>
          <a:p>
            <a:pPr algn="ctr"/>
            <a:r>
              <a:rPr lang="ru-RU" sz="1400" b="1" dirty="0">
                <a:latin typeface="Times New Roman" pitchFamily="18" charset="0"/>
                <a:cs typeface="Times New Roman" pitchFamily="18" charset="0"/>
              </a:rPr>
              <a:t>Налог на доходы</a:t>
            </a:r>
            <a:r>
              <a:rPr lang="ru-RU" sz="1600" b="1" dirty="0">
                <a:latin typeface="Times New Roman" pitchFamily="18" charset="0"/>
                <a:cs typeface="Times New Roman" pitchFamily="18" charset="0"/>
              </a:rPr>
              <a:t> </a:t>
            </a:r>
            <a:r>
              <a:rPr lang="ru-RU" b="1" dirty="0">
                <a:latin typeface="Times New Roman" pitchFamily="18" charset="0"/>
                <a:cs typeface="Times New Roman" pitchFamily="18" charset="0"/>
              </a:rPr>
              <a:t>физических</a:t>
            </a:r>
            <a:r>
              <a:rPr lang="ru-RU" sz="1600" b="1" dirty="0">
                <a:latin typeface="Times New Roman" pitchFamily="18" charset="0"/>
                <a:cs typeface="Times New Roman" pitchFamily="18" charset="0"/>
              </a:rPr>
              <a:t> </a:t>
            </a:r>
            <a:r>
              <a:rPr lang="ru-RU" sz="1400" b="1" dirty="0">
                <a:latin typeface="Times New Roman" pitchFamily="18" charset="0"/>
                <a:cs typeface="Times New Roman" pitchFamily="18" charset="0"/>
              </a:rPr>
              <a:t>лиц</a:t>
            </a:r>
          </a:p>
          <a:p>
            <a:endParaRPr lang="en-US" dirty="0"/>
          </a:p>
        </p:txBody>
      </p:sp>
      <p:graphicFrame>
        <p:nvGraphicFramePr>
          <p:cNvPr id="2" name="Диаграмма 1"/>
          <p:cNvGraphicFramePr/>
          <p:nvPr>
            <p:extLst>
              <p:ext uri="{D42A27DB-BD31-4B8C-83A1-F6EECF244321}">
                <p14:modId xmlns:p14="http://schemas.microsoft.com/office/powerpoint/2010/main" val="151162386"/>
              </p:ext>
            </p:extLst>
          </p:nvPr>
        </p:nvGraphicFramePr>
        <p:xfrm>
          <a:off x="416868" y="980728"/>
          <a:ext cx="5811316" cy="554461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796136" y="1988840"/>
            <a:ext cx="2664296" cy="3893374"/>
          </a:xfrm>
          <a:prstGeom prst="rect">
            <a:avLst/>
          </a:prstGeom>
          <a:noFill/>
          <a:ln>
            <a:solidFill>
              <a:schemeClr val="accent4">
                <a:lumMod val="50000"/>
              </a:schemeClr>
            </a:solidFill>
          </a:ln>
        </p:spPr>
        <p:txBody>
          <a:bodyPr wrap="square" rtlCol="0">
            <a:spAutoFit/>
          </a:bodyPr>
          <a:lstStyle/>
          <a:p>
            <a:pPr lvl="0" algn="ctr">
              <a:defRPr/>
            </a:pPr>
            <a:r>
              <a:rPr lang="ru-RU" sz="1300" b="1" dirty="0">
                <a:solidFill>
                  <a:prstClr val="black"/>
                </a:solidFill>
                <a:latin typeface="Times New Roman" panose="02020603050405020304" pitchFamily="18" charset="0"/>
                <a:cs typeface="Times New Roman" panose="02020603050405020304" pitchFamily="18" charset="0"/>
              </a:rPr>
              <a:t>Является основным источником доходов бюджета Яковлевского муниципального района.</a:t>
            </a:r>
          </a:p>
          <a:p>
            <a:pPr lvl="0" algn="ctr">
              <a:defRPr/>
            </a:pPr>
            <a:r>
              <a:rPr lang="ru-RU" sz="1300" b="1" dirty="0">
                <a:solidFill>
                  <a:prstClr val="black"/>
                </a:solidFill>
                <a:latin typeface="Times New Roman" panose="02020603050405020304" pitchFamily="18" charset="0"/>
                <a:cs typeface="Times New Roman" panose="02020603050405020304" pitchFamily="18" charset="0"/>
              </a:rPr>
              <a:t> Норматив отчислений по налогу на доходы физических лиц в бюджет района в </a:t>
            </a:r>
            <a:r>
              <a:rPr lang="ru-RU" sz="1300" b="1" dirty="0" smtClean="0">
                <a:solidFill>
                  <a:prstClr val="black"/>
                </a:solidFill>
                <a:latin typeface="Times New Roman" panose="02020603050405020304" pitchFamily="18" charset="0"/>
                <a:cs typeface="Times New Roman" panose="02020603050405020304" pitchFamily="18" charset="0"/>
              </a:rPr>
              <a:t>2023 </a:t>
            </a:r>
            <a:r>
              <a:rPr lang="ru-RU" sz="1300" b="1" dirty="0">
                <a:solidFill>
                  <a:prstClr val="black"/>
                </a:solidFill>
                <a:latin typeface="Times New Roman" panose="02020603050405020304" pitchFamily="18" charset="0"/>
                <a:cs typeface="Times New Roman" panose="02020603050405020304" pitchFamily="18" charset="0"/>
              </a:rPr>
              <a:t>году составляет </a:t>
            </a:r>
            <a:r>
              <a:rPr lang="ru-RU" sz="1300" b="1" dirty="0" smtClean="0">
                <a:solidFill>
                  <a:prstClr val="black"/>
                </a:solidFill>
                <a:latin typeface="Times New Roman" panose="02020603050405020304" pitchFamily="18" charset="0"/>
                <a:cs typeface="Times New Roman" panose="02020603050405020304" pitchFamily="18" charset="0"/>
              </a:rPr>
              <a:t>92,38 </a:t>
            </a:r>
            <a:r>
              <a:rPr lang="ru-RU" sz="1300" b="1" dirty="0">
                <a:solidFill>
                  <a:prstClr val="black"/>
                </a:solidFill>
                <a:latin typeface="Times New Roman" panose="02020603050405020304" pitchFamily="18" charset="0"/>
                <a:cs typeface="Times New Roman" panose="02020603050405020304" pitchFamily="18" charset="0"/>
              </a:rPr>
              <a:t>%.</a:t>
            </a:r>
          </a:p>
          <a:p>
            <a:pPr lvl="0" algn="ctr">
              <a:defRPr/>
            </a:pPr>
            <a:r>
              <a:rPr lang="ru-RU" sz="1300" b="1" dirty="0">
                <a:solidFill>
                  <a:prstClr val="black"/>
                </a:solidFill>
                <a:latin typeface="Times New Roman" panose="02020603050405020304" pitchFamily="18" charset="0"/>
                <a:cs typeface="Times New Roman" panose="02020603050405020304" pitchFamily="18" charset="0"/>
              </a:rPr>
              <a:t> Данный норматив сложился из дополнительного норматива в размере </a:t>
            </a:r>
            <a:r>
              <a:rPr lang="ru-RU" sz="1300" b="1" dirty="0" smtClean="0">
                <a:solidFill>
                  <a:prstClr val="black"/>
                </a:solidFill>
                <a:latin typeface="Times New Roman" panose="02020603050405020304" pitchFamily="18" charset="0"/>
                <a:cs typeface="Times New Roman" panose="02020603050405020304" pitchFamily="18" charset="0"/>
              </a:rPr>
              <a:t>79,38%, </a:t>
            </a:r>
            <a:r>
              <a:rPr lang="ru-RU" sz="1300" b="1" dirty="0">
                <a:solidFill>
                  <a:prstClr val="black"/>
                </a:solidFill>
                <a:latin typeface="Times New Roman" panose="02020603050405020304" pitchFamily="18" charset="0"/>
                <a:cs typeface="Times New Roman" panose="02020603050405020304" pitchFamily="18" charset="0"/>
              </a:rPr>
              <a:t>применяемого для Яковлевского муниципального района в соответствии с Законом Приморского края «О краевом бюджете на </a:t>
            </a:r>
            <a:r>
              <a:rPr lang="ru-RU" sz="1300" b="1" dirty="0" smtClean="0">
                <a:solidFill>
                  <a:prstClr val="black"/>
                </a:solidFill>
                <a:latin typeface="Times New Roman" panose="02020603050405020304" pitchFamily="18" charset="0"/>
                <a:cs typeface="Times New Roman" panose="02020603050405020304" pitchFamily="18" charset="0"/>
              </a:rPr>
              <a:t>2023 </a:t>
            </a:r>
            <a:r>
              <a:rPr lang="ru-RU" sz="1300" b="1" dirty="0">
                <a:solidFill>
                  <a:prstClr val="black"/>
                </a:solidFill>
                <a:latin typeface="Times New Roman" panose="02020603050405020304" pitchFamily="18" charset="0"/>
                <a:cs typeface="Times New Roman" panose="02020603050405020304" pitchFamily="18" charset="0"/>
              </a:rPr>
              <a:t>год и плановый период </a:t>
            </a:r>
            <a:r>
              <a:rPr lang="ru-RU" sz="1300" b="1" dirty="0" smtClean="0">
                <a:solidFill>
                  <a:prstClr val="black"/>
                </a:solidFill>
                <a:latin typeface="Times New Roman" panose="02020603050405020304" pitchFamily="18" charset="0"/>
                <a:cs typeface="Times New Roman" panose="02020603050405020304" pitchFamily="18" charset="0"/>
              </a:rPr>
              <a:t>2024 </a:t>
            </a:r>
            <a:r>
              <a:rPr lang="ru-RU" sz="1300" b="1" dirty="0">
                <a:solidFill>
                  <a:prstClr val="black"/>
                </a:solidFill>
                <a:latin typeface="Times New Roman" panose="02020603050405020304" pitchFamily="18" charset="0"/>
                <a:cs typeface="Times New Roman" panose="02020603050405020304" pitchFamily="18" charset="0"/>
              </a:rPr>
              <a:t>и </a:t>
            </a:r>
            <a:r>
              <a:rPr lang="ru-RU" sz="1300" b="1" dirty="0" smtClean="0">
                <a:solidFill>
                  <a:prstClr val="black"/>
                </a:solidFill>
                <a:latin typeface="Times New Roman" panose="02020603050405020304" pitchFamily="18" charset="0"/>
                <a:cs typeface="Times New Roman" panose="02020603050405020304" pitchFamily="18" charset="0"/>
              </a:rPr>
              <a:t>2025 </a:t>
            </a:r>
            <a:r>
              <a:rPr lang="ru-RU" sz="1300" b="1" dirty="0">
                <a:solidFill>
                  <a:prstClr val="black"/>
                </a:solidFill>
                <a:latin typeface="Times New Roman" panose="02020603050405020304" pitchFamily="18" charset="0"/>
                <a:cs typeface="Times New Roman" panose="02020603050405020304" pitchFamily="18" charset="0"/>
              </a:rPr>
              <a:t>годов»  и основного норматива отчислений от НДФЛ в бюджет района – 13 процентов. </a:t>
            </a:r>
          </a:p>
        </p:txBody>
      </p:sp>
    </p:spTree>
    <p:extLst>
      <p:ext uri="{BB962C8B-B14F-4D97-AF65-F5344CB8AC3E}">
        <p14:creationId xmlns:p14="http://schemas.microsoft.com/office/powerpoint/2010/main" val="3024184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16016" y="-85148"/>
            <a:ext cx="3240360" cy="692497"/>
          </a:xfrm>
          <a:prstGeom prst="rect">
            <a:avLst/>
          </a:prstGeom>
        </p:spPr>
        <p:txBody>
          <a:bodyPr wrap="square">
            <a:spAutoFit/>
          </a:bodyPr>
          <a:lstStyle/>
          <a:p>
            <a:pPr algn="ctr"/>
            <a:r>
              <a:rPr lang="ru-RU" sz="1300" b="1" dirty="0">
                <a:solidFill>
                  <a:schemeClr val="bg1"/>
                </a:solidFill>
                <a:latin typeface="Times New Roman" pitchFamily="18" charset="0"/>
                <a:cs typeface="Times New Roman" pitchFamily="18" charset="0"/>
              </a:rPr>
              <a:t>Акцизы по подакцизным товарам (продукции), </a:t>
            </a:r>
          </a:p>
          <a:p>
            <a:pPr algn="ctr"/>
            <a:r>
              <a:rPr lang="ru-RU" sz="1300" b="1" dirty="0">
                <a:solidFill>
                  <a:schemeClr val="bg1"/>
                </a:solidFill>
                <a:latin typeface="Times New Roman" pitchFamily="18" charset="0"/>
                <a:cs typeface="Times New Roman" pitchFamily="18" charset="0"/>
              </a:rPr>
              <a:t>производимым на территории РФ</a:t>
            </a:r>
          </a:p>
        </p:txBody>
      </p:sp>
      <p:graphicFrame>
        <p:nvGraphicFramePr>
          <p:cNvPr id="6" name="Диаграмма 5"/>
          <p:cNvGraphicFramePr/>
          <p:nvPr>
            <p:extLst>
              <p:ext uri="{D42A27DB-BD31-4B8C-83A1-F6EECF244321}">
                <p14:modId xmlns:p14="http://schemas.microsoft.com/office/powerpoint/2010/main" val="1086836981"/>
              </p:ext>
            </p:extLst>
          </p:nvPr>
        </p:nvGraphicFramePr>
        <p:xfrm>
          <a:off x="683568" y="797532"/>
          <a:ext cx="4032448" cy="277548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123728" y="3212976"/>
            <a:ext cx="1152128"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2022 год</a:t>
            </a:r>
            <a:endParaRPr lang="ru-RU" b="1" dirty="0">
              <a:latin typeface="Times New Roman" pitchFamily="18" charset="0"/>
              <a:cs typeface="Times New Roman" pitchFamily="18" charset="0"/>
            </a:endParaRPr>
          </a:p>
        </p:txBody>
      </p:sp>
      <p:graphicFrame>
        <p:nvGraphicFramePr>
          <p:cNvPr id="9" name="Диаграмма 8"/>
          <p:cNvGraphicFramePr/>
          <p:nvPr>
            <p:extLst>
              <p:ext uri="{D42A27DB-BD31-4B8C-83A1-F6EECF244321}">
                <p14:modId xmlns:p14="http://schemas.microsoft.com/office/powerpoint/2010/main" val="3238595784"/>
              </p:ext>
            </p:extLst>
          </p:nvPr>
        </p:nvGraphicFramePr>
        <p:xfrm>
          <a:off x="-252536" y="3645024"/>
          <a:ext cx="8568952"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051720" y="5756868"/>
            <a:ext cx="1054224"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2023 год</a:t>
            </a:r>
            <a:endParaRPr lang="ru-RU"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4184574"/>
            <a:ext cx="2880320" cy="2074938"/>
          </a:xfrm>
          <a:prstGeom prst="rect">
            <a:avLst/>
          </a:prstGeom>
          <a:noFill/>
          <a:ln w="9525">
            <a:solidFill>
              <a:schemeClr val="accent5">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796136" y="980728"/>
            <a:ext cx="2448272" cy="2934836"/>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200" dirty="0">
                <a:solidFill>
                  <a:prstClr val="black"/>
                </a:solidFill>
                <a:latin typeface="Times New Roman" pitchFamily="18" charset="0"/>
                <a:cs typeface="Times New Roman" pitchFamily="18" charset="0"/>
              </a:rPr>
              <a:t>С 1 января 2017 года</a:t>
            </a:r>
          </a:p>
          <a:p>
            <a:pPr lvl="0" algn="ctr"/>
            <a:r>
              <a:rPr lang="ru-RU" sz="1200" dirty="0">
                <a:solidFill>
                  <a:prstClr val="black"/>
                </a:solidFill>
                <a:latin typeface="Times New Roman" pitchFamily="18" charset="0"/>
                <a:cs typeface="Times New Roman" pitchFamily="18" charset="0"/>
              </a:rPr>
              <a:t> данный налог зачисляется в бюджет района по дифференцированному нормативу отчислений поступления от акцизов на автомобильный и прямогонный бензин, дизельное топливо, моторные масла для дизельных и (или) карбюраторных (инжекторных) двигателей, производимые на территории РФ. В </a:t>
            </a:r>
            <a:r>
              <a:rPr lang="ru-RU" sz="1200" dirty="0" smtClean="0">
                <a:solidFill>
                  <a:prstClr val="black"/>
                </a:solidFill>
                <a:latin typeface="Times New Roman" pitchFamily="18" charset="0"/>
                <a:cs typeface="Times New Roman" pitchFamily="18" charset="0"/>
              </a:rPr>
              <a:t>2023 </a:t>
            </a:r>
            <a:r>
              <a:rPr lang="ru-RU" sz="1200" dirty="0">
                <a:solidFill>
                  <a:prstClr val="black"/>
                </a:solidFill>
                <a:latin typeface="Times New Roman" pitchFamily="18" charset="0"/>
                <a:cs typeface="Times New Roman" pitchFamily="18" charset="0"/>
              </a:rPr>
              <a:t>году норматив отчислений составлял </a:t>
            </a:r>
            <a:r>
              <a:rPr lang="ru-RU" sz="1200" dirty="0" smtClean="0">
                <a:solidFill>
                  <a:prstClr val="black"/>
                </a:solidFill>
                <a:latin typeface="Times New Roman" pitchFamily="18" charset="0"/>
                <a:cs typeface="Times New Roman" pitchFamily="18" charset="0"/>
              </a:rPr>
              <a:t>0,170928 </a:t>
            </a:r>
            <a:r>
              <a:rPr lang="ru-RU" sz="120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4125983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644008" y="-99392"/>
            <a:ext cx="3600400" cy="720080"/>
          </a:xfrm>
        </p:spPr>
        <p:txBody>
          <a:bodyPr/>
          <a:lstStyle/>
          <a:p>
            <a:pPr algn="ctr"/>
            <a:r>
              <a:rPr lang="ru-RU" b="1" dirty="0">
                <a:solidFill>
                  <a:schemeClr val="bg1"/>
                </a:solidFill>
                <a:latin typeface="Times New Roman" pitchFamily="18" charset="0"/>
                <a:cs typeface="Times New Roman" pitchFamily="18" charset="0"/>
              </a:rPr>
              <a:t>Налог, взимаемый в связи с применением патентной системы налогообложения, зачисляемый в бюджет муниципальных </a:t>
            </a:r>
            <a:r>
              <a:rPr lang="ru-RU" b="1" dirty="0" smtClean="0">
                <a:solidFill>
                  <a:schemeClr val="bg1"/>
                </a:solidFill>
                <a:latin typeface="Times New Roman" pitchFamily="18" charset="0"/>
                <a:cs typeface="Times New Roman" pitchFamily="18" charset="0"/>
              </a:rPr>
              <a:t>районов</a:t>
            </a:r>
            <a:r>
              <a:rPr lang="ru-RU" b="1" dirty="0">
                <a:solidFill>
                  <a:schemeClr val="bg1"/>
                </a:solidFill>
                <a:latin typeface="Times New Roman" pitchFamily="18" charset="0"/>
                <a:cs typeface="Times New Roman" pitchFamily="18" charset="0"/>
              </a:rPr>
              <a:t>.</a:t>
            </a:r>
          </a:p>
        </p:txBody>
      </p:sp>
      <p:sp>
        <p:nvSpPr>
          <p:cNvPr id="5" name="Прямоугольник 4"/>
          <p:cNvSpPr/>
          <p:nvPr/>
        </p:nvSpPr>
        <p:spPr>
          <a:xfrm>
            <a:off x="467544" y="332656"/>
            <a:ext cx="2520280" cy="2862322"/>
          </a:xfrm>
          <a:prstGeom prst="rect">
            <a:avLst/>
          </a:prstGeom>
          <a:solidFill>
            <a:schemeClr val="bg1"/>
          </a:solidFill>
          <a:ln>
            <a:solidFill>
              <a:schemeClr val="bg1"/>
            </a:solidFill>
          </a:ln>
        </p:spPr>
        <p:txBody>
          <a:bodyPr wrap="square">
            <a:spAutoFit/>
          </a:bodyPr>
          <a:lstStyle/>
          <a:p>
            <a:pPr algn="just">
              <a:buFont typeface="Arial" panose="020B0604020202020204" pitchFamily="34" charset="0"/>
              <a:buNone/>
            </a:pPr>
            <a:r>
              <a:rPr lang="ru-RU" sz="1200" dirty="0">
                <a:latin typeface="Times New Roman" panose="02020603050405020304" pitchFamily="18" charset="0"/>
                <a:cs typeface="Times New Roman" panose="02020603050405020304" pitchFamily="18" charset="0"/>
              </a:rPr>
              <a:t>Законом Приморского края от 13 ноября 2012 года № 122-КЗ «О патентной системе налогообложения на территории Приморского края» с 1 января 2013 года введена патентная система налогообложения. </a:t>
            </a:r>
          </a:p>
          <a:p>
            <a:pPr algn="just">
              <a:buFont typeface="Arial" panose="020B0604020202020204" pitchFamily="34" charset="0"/>
              <a:buNone/>
            </a:pPr>
            <a:r>
              <a:rPr lang="ru-RU" sz="1200" dirty="0">
                <a:latin typeface="Times New Roman" panose="02020603050405020304" pitchFamily="18" charset="0"/>
                <a:cs typeface="Times New Roman" panose="02020603050405020304" pitchFamily="18" charset="0"/>
              </a:rPr>
              <a:t>       Установлены размеры потенциально возможного к получению индивидуальным предпринимателем годового дохода по видам предпринимательской деятельности, в отношении которых применяется патентная система налогообложения</a:t>
            </a:r>
            <a:r>
              <a:rPr lang="ru-RU" sz="1000" dirty="0">
                <a:latin typeface="Times New Roman" panose="02020603050405020304" pitchFamily="18" charset="0"/>
                <a:cs typeface="Times New Roman" panose="02020603050405020304" pitchFamily="18" charset="0"/>
              </a:rPr>
              <a:t>.</a:t>
            </a:r>
          </a:p>
        </p:txBody>
      </p:sp>
      <p:sp>
        <p:nvSpPr>
          <p:cNvPr id="6" name="Прямоугольник 5"/>
          <p:cNvSpPr/>
          <p:nvPr/>
        </p:nvSpPr>
        <p:spPr>
          <a:xfrm>
            <a:off x="467544" y="3501008"/>
            <a:ext cx="2554992" cy="2492990"/>
          </a:xfrm>
          <a:prstGeom prst="rect">
            <a:avLst/>
          </a:prstGeom>
          <a:solidFill>
            <a:schemeClr val="bg1"/>
          </a:solidFill>
          <a:ln>
            <a:solidFill>
              <a:schemeClr val="bg1"/>
            </a:solidFill>
          </a:ln>
        </p:spPr>
        <p:txBody>
          <a:bodyPr wrap="square">
            <a:spAutoFit/>
          </a:bodyPr>
          <a:lstStyle/>
          <a:p>
            <a:pPr algn="just">
              <a:buFont typeface="Arial" panose="020B0604020202020204" pitchFamily="34" charset="0"/>
              <a:buChar char="•"/>
              <a:defRPr/>
            </a:pPr>
            <a:r>
              <a:rPr lang="ru-RU" sz="1000"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Налог зачисляется в бюджет    муниципального района по нормативу 100 процентов.</a:t>
            </a:r>
          </a:p>
          <a:p>
            <a:pPr algn="just">
              <a:buFont typeface="Arial" panose="020B0604020202020204" pitchFamily="34" charset="0"/>
              <a:buChar char="•"/>
              <a:defRPr/>
            </a:pPr>
            <a:r>
              <a:rPr lang="ru-RU" sz="1200" dirty="0">
                <a:latin typeface="Times New Roman" panose="02020603050405020304" pitchFamily="18" charset="0"/>
                <a:cs typeface="Times New Roman" panose="02020603050405020304" pitchFamily="18" charset="0"/>
              </a:rPr>
              <a:t> При годовом плане на </a:t>
            </a:r>
            <a:r>
              <a:rPr lang="ru-RU" sz="1200" dirty="0" smtClean="0">
                <a:latin typeface="Times New Roman" panose="02020603050405020304" pitchFamily="18" charset="0"/>
                <a:cs typeface="Times New Roman" panose="02020603050405020304" pitchFamily="18" charset="0"/>
              </a:rPr>
              <a:t>2023 </a:t>
            </a:r>
            <a:r>
              <a:rPr lang="ru-RU" sz="1200" dirty="0">
                <a:latin typeface="Times New Roman" panose="02020603050405020304" pitchFamily="18" charset="0"/>
                <a:cs typeface="Times New Roman" panose="02020603050405020304" pitchFamily="18" charset="0"/>
              </a:rPr>
              <a:t>год – </a:t>
            </a:r>
            <a:r>
              <a:rPr lang="ru-RU" sz="1200" dirty="0" smtClean="0">
                <a:latin typeface="Times New Roman" panose="02020603050405020304" pitchFamily="18" charset="0"/>
                <a:cs typeface="Times New Roman" panose="02020603050405020304" pitchFamily="18" charset="0"/>
              </a:rPr>
              <a:t>1 200,0 </a:t>
            </a:r>
            <a:r>
              <a:rPr lang="ru-RU" sz="1200" dirty="0">
                <a:latin typeface="Times New Roman" panose="02020603050405020304" pitchFamily="18" charset="0"/>
                <a:cs typeface="Times New Roman" panose="02020603050405020304" pitchFamily="18" charset="0"/>
              </a:rPr>
              <a:t>тыс. рублей, фактические поступления за  </a:t>
            </a:r>
            <a:r>
              <a:rPr lang="ru-RU" sz="1200" dirty="0" smtClean="0">
                <a:latin typeface="Times New Roman" panose="02020603050405020304" pitchFamily="18" charset="0"/>
                <a:cs typeface="Times New Roman" panose="02020603050405020304" pitchFamily="18" charset="0"/>
              </a:rPr>
              <a:t>2023 </a:t>
            </a:r>
            <a:r>
              <a:rPr lang="ru-RU" sz="1200" dirty="0">
                <a:latin typeface="Times New Roman" panose="02020603050405020304" pitchFamily="18" charset="0"/>
                <a:cs typeface="Times New Roman" panose="02020603050405020304" pitchFamily="18" charset="0"/>
              </a:rPr>
              <a:t>год </a:t>
            </a:r>
            <a:r>
              <a:rPr lang="ru-RU" sz="1200" dirty="0" smtClean="0">
                <a:latin typeface="Times New Roman" panose="02020603050405020304" pitchFamily="18" charset="0"/>
                <a:cs typeface="Times New Roman" panose="02020603050405020304" pitchFamily="18" charset="0"/>
              </a:rPr>
              <a:t>составили 760,85 </a:t>
            </a:r>
            <a:r>
              <a:rPr lang="ru-RU" sz="1200" dirty="0">
                <a:latin typeface="Times New Roman" panose="02020603050405020304" pitchFamily="18" charset="0"/>
                <a:cs typeface="Times New Roman" panose="02020603050405020304" pitchFamily="18" charset="0"/>
              </a:rPr>
              <a:t>тыс. рублей, исполнение </a:t>
            </a:r>
            <a:r>
              <a:rPr lang="ru-RU" sz="1200" dirty="0" smtClean="0">
                <a:latin typeface="Times New Roman" panose="02020603050405020304" pitchFamily="18" charset="0"/>
                <a:cs typeface="Times New Roman" panose="02020603050405020304" pitchFamily="18" charset="0"/>
              </a:rPr>
              <a:t>63,41 </a:t>
            </a:r>
            <a:r>
              <a:rPr lang="ru-RU" sz="1200" dirty="0">
                <a:latin typeface="Times New Roman" panose="02020603050405020304" pitchFamily="18" charset="0"/>
                <a:cs typeface="Times New Roman" panose="02020603050405020304" pitchFamily="18" charset="0"/>
              </a:rPr>
              <a:t>%. </a:t>
            </a:r>
            <a:r>
              <a:rPr lang="ru-RU" sz="1200" dirty="0"/>
              <a:t>По сравнению с 2022 годом поступления налога в районный бюджет снизились на </a:t>
            </a:r>
            <a:r>
              <a:rPr lang="ru-RU" sz="1200" dirty="0" smtClean="0"/>
              <a:t>968,65 </a:t>
            </a:r>
            <a:r>
              <a:rPr lang="ru-RU" sz="1200" dirty="0"/>
              <a:t>рублей (поступило в 2022 году – 1 </a:t>
            </a:r>
            <a:r>
              <a:rPr lang="ru-RU" sz="1200" dirty="0" smtClean="0"/>
              <a:t>729,51 </a:t>
            </a:r>
            <a:r>
              <a:rPr lang="ru-RU" sz="1200" dirty="0"/>
              <a:t>рублей).</a:t>
            </a:r>
          </a:p>
          <a:p>
            <a:pPr algn="just">
              <a:buFont typeface="Arial" panose="020B0604020202020204" pitchFamily="34" charset="0"/>
              <a:buChar char="•"/>
              <a:defRPr/>
            </a:pPr>
            <a:endParaRPr lang="ru-RU" sz="1200" dirty="0"/>
          </a:p>
        </p:txBody>
      </p:sp>
      <p:pic>
        <p:nvPicPr>
          <p:cNvPr id="11" name="Рисунок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2536" y="1124744"/>
            <a:ext cx="5544616" cy="4896544"/>
          </a:xfrm>
          <a:prstGeom prst="rect">
            <a:avLst/>
          </a:prstGeom>
          <a:ln>
            <a:solidFill>
              <a:schemeClr val="tx1">
                <a:lumMod val="95000"/>
                <a:lumOff val="5000"/>
              </a:schemeClr>
            </a:solidFill>
          </a:ln>
        </p:spPr>
      </p:pic>
    </p:spTree>
    <p:extLst>
      <p:ext uri="{BB962C8B-B14F-4D97-AF65-F5344CB8AC3E}">
        <p14:creationId xmlns:p14="http://schemas.microsoft.com/office/powerpoint/2010/main" val="2582127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44008" y="0"/>
            <a:ext cx="3456384" cy="646331"/>
          </a:xfrm>
          <a:prstGeom prst="rect">
            <a:avLst/>
          </a:prstGeom>
        </p:spPr>
        <p:txBody>
          <a:bodyPr wrap="square">
            <a:spAutoFit/>
          </a:bodyPr>
          <a:lstStyle/>
          <a:p>
            <a:pPr algn="ctr"/>
            <a:r>
              <a:rPr lang="ru-RU" sz="1200" b="1" dirty="0">
                <a:solidFill>
                  <a:schemeClr val="bg1"/>
                </a:solidFill>
                <a:latin typeface="Times New Roman" pitchFamily="18" charset="0"/>
                <a:cs typeface="Times New Roman" pitchFamily="18" charset="0"/>
              </a:rPr>
              <a:t>Государственная пошлина по делам, рассматриваемым в судах общей юрисдикции, мировыми судьями</a:t>
            </a:r>
          </a:p>
        </p:txBody>
      </p:sp>
      <p:sp>
        <p:nvSpPr>
          <p:cNvPr id="6" name="Прямоугольник 5"/>
          <p:cNvSpPr/>
          <p:nvPr/>
        </p:nvSpPr>
        <p:spPr>
          <a:xfrm>
            <a:off x="477848" y="350905"/>
            <a:ext cx="3878128" cy="5072158"/>
          </a:xfrm>
          <a:prstGeom prst="rect">
            <a:avLst/>
          </a:prstGeom>
          <a:ln>
            <a:noFill/>
          </a:ln>
        </p:spPr>
        <p:txBody>
          <a:bodyPr wrap="square">
            <a:spAutoFit/>
          </a:bodyPr>
          <a:lstStyle/>
          <a:p>
            <a:pPr marL="342900" lvl="0" indent="-342900" eaLnBrk="0" fontAlgn="base" hangingPunct="0">
              <a:spcBef>
                <a:spcPct val="20000"/>
              </a:spcBef>
              <a:spcAft>
                <a:spcPct val="0"/>
              </a:spcAft>
              <a:buFont typeface="Arial" panose="020B0604020202020204" pitchFamily="34" charset="0"/>
              <a:buChar char="•"/>
            </a:pPr>
            <a:endParaRPr lang="ru-RU" sz="1400" dirty="0" smtClean="0">
              <a:solidFill>
                <a:prstClr val="black"/>
              </a:solidFill>
              <a:latin typeface="Times New Roman" panose="02020603050405020304" pitchFamily="18" charset="0"/>
              <a:cs typeface="Times New Roman" panose="02020603050405020304" pitchFamily="18" charset="0"/>
            </a:endParaRPr>
          </a:p>
          <a:p>
            <a:pPr marL="342900" lvl="0" indent="-342900" eaLnBrk="0" fontAlgn="base" hangingPunct="0">
              <a:spcBef>
                <a:spcPct val="20000"/>
              </a:spcBef>
              <a:spcAft>
                <a:spcPct val="0"/>
              </a:spcAft>
              <a:buFont typeface="Arial" panose="020B0604020202020204" pitchFamily="34" charset="0"/>
              <a:buChar char="•"/>
            </a:pPr>
            <a:endParaRPr lang="ru-RU" sz="1400" dirty="0">
              <a:solidFill>
                <a:prstClr val="black"/>
              </a:solidFill>
              <a:latin typeface="Times New Roman" panose="02020603050405020304" pitchFamily="18" charset="0"/>
              <a:cs typeface="Times New Roman" panose="02020603050405020304" pitchFamily="18" charset="0"/>
            </a:endParaRPr>
          </a:p>
          <a:p>
            <a:pPr lvl="0" eaLnBrk="0" fontAlgn="base" hangingPunct="0">
              <a:spcBef>
                <a:spcPct val="20000"/>
              </a:spcBef>
              <a:spcAft>
                <a:spcPct val="0"/>
              </a:spcAft>
            </a:pPr>
            <a:endParaRPr lang="ru-RU" sz="1400" dirty="0" smtClean="0">
              <a:solidFill>
                <a:prstClr val="black"/>
              </a:solidFill>
              <a:latin typeface="Times New Roman" panose="02020603050405020304" pitchFamily="18" charset="0"/>
              <a:cs typeface="Times New Roman" panose="02020603050405020304" pitchFamily="18" charset="0"/>
            </a:endParaRPr>
          </a:p>
          <a:p>
            <a:pPr marL="342900" lvl="0" indent="-342900" algn="just" eaLnBrk="0" fontAlgn="base" hangingPunct="0">
              <a:spcBef>
                <a:spcPct val="20000"/>
              </a:spcBef>
              <a:spcAft>
                <a:spcPct val="0"/>
              </a:spcAft>
              <a:buFont typeface="Arial" panose="020B0604020202020204" pitchFamily="34" charset="0"/>
              <a:buChar char="•"/>
            </a:pPr>
            <a:r>
              <a:rPr lang="ru-RU" sz="1200" dirty="0" smtClean="0">
                <a:solidFill>
                  <a:prstClr val="black"/>
                </a:solidFill>
                <a:latin typeface="Times New Roman" panose="02020603050405020304" pitchFamily="18" charset="0"/>
                <a:cs typeface="Times New Roman" panose="02020603050405020304" pitchFamily="18" charset="0"/>
              </a:rPr>
              <a:t>В </a:t>
            </a:r>
            <a:r>
              <a:rPr lang="ru-RU" sz="1200" dirty="0">
                <a:solidFill>
                  <a:prstClr val="black"/>
                </a:solidFill>
                <a:latin typeface="Times New Roman" panose="02020603050405020304" pitchFamily="18" charset="0"/>
                <a:cs typeface="Times New Roman" panose="02020603050405020304" pitchFamily="18" charset="0"/>
              </a:rPr>
              <a:t>соответствии со ст. 333.16 Налогового Кодекса РФ, государственная пошлина – сбор, взимаемый с лиц, указанных в статье 333.17 Налогового кодекса РФ, при их обращении в государственные органы, органы местного самоуправления, иные органы и (или) к должностным лицам, которые уполномочены в соответствии с законодательными актами РФ, субъектов РФ и актами органов местного самоуправления, за совершением в отношении этих лиц юридически значимых действий, предусмотренных настоящей главой, за исключением действий, совершаемых консульскими учреждениями РФ.</a:t>
            </a:r>
          </a:p>
          <a:p>
            <a:pPr marL="342900" lvl="0" indent="-342900" algn="just" eaLnBrk="0" fontAlgn="base" hangingPunct="0">
              <a:spcBef>
                <a:spcPct val="20000"/>
              </a:spcBef>
              <a:spcAft>
                <a:spcPct val="0"/>
              </a:spcAft>
              <a:buFont typeface="Arial" panose="020B0604020202020204" pitchFamily="34" charset="0"/>
              <a:buChar char="•"/>
            </a:pPr>
            <a:r>
              <a:rPr lang="ru-RU" sz="1200" dirty="0">
                <a:solidFill>
                  <a:prstClr val="black"/>
                </a:solidFill>
                <a:latin typeface="Times New Roman" panose="02020603050405020304" pitchFamily="18" charset="0"/>
                <a:cs typeface="Times New Roman" panose="02020603050405020304" pitchFamily="18" charset="0"/>
              </a:rPr>
              <a:t>В соответствии со ст. 333.17 Налогового кодекса РФ, плательщиками государственной пошлины признаются: организации и физические лица</a:t>
            </a:r>
            <a:r>
              <a:rPr lang="ru-RU" sz="1200" dirty="0" smtClean="0">
                <a:solidFill>
                  <a:prstClr val="black"/>
                </a:solidFill>
                <a:latin typeface="Times New Roman" panose="02020603050405020304" pitchFamily="18" charset="0"/>
                <a:cs typeface="Times New Roman" panose="02020603050405020304" pitchFamily="18" charset="0"/>
              </a:rPr>
              <a:t>.</a:t>
            </a:r>
          </a:p>
          <a:p>
            <a:pPr marL="342900" indent="-342900" algn="just" eaLnBrk="0" fontAlgn="base" hangingPunct="0">
              <a:spcBef>
                <a:spcPct val="20000"/>
              </a:spcBef>
              <a:spcAft>
                <a:spcPct val="0"/>
              </a:spcAft>
              <a:buFont typeface="Arial" panose="020B0604020202020204" pitchFamily="34" charset="0"/>
              <a:buChar char="•"/>
            </a:pPr>
            <a:r>
              <a:rPr lang="ru-RU" sz="1200" dirty="0">
                <a:solidFill>
                  <a:prstClr val="black"/>
                </a:solidFill>
                <a:latin typeface="Times New Roman" panose="02020603050405020304" pitchFamily="18" charset="0"/>
                <a:cs typeface="Times New Roman" panose="02020603050405020304" pitchFamily="18" charset="0"/>
              </a:rPr>
              <a:t>В районный бюджет поступает «Государственная пошлина по делам, рассматриваемым в судах общей юрисдикции, мировыми судьями» зачисляется по нормативу 100 %. </a:t>
            </a:r>
          </a:p>
          <a:p>
            <a:pPr marL="342900" lvl="0" indent="-342900" algn="just" eaLnBrk="0" fontAlgn="base" hangingPunct="0">
              <a:spcBef>
                <a:spcPct val="20000"/>
              </a:spcBef>
              <a:spcAft>
                <a:spcPct val="0"/>
              </a:spcAft>
              <a:buFont typeface="Arial" panose="020B0604020202020204" pitchFamily="34" charset="0"/>
              <a:buChar char="•"/>
            </a:pPr>
            <a:endParaRPr lang="ru-RU" sz="1200" dirty="0">
              <a:solidFill>
                <a:prstClr val="black"/>
              </a:solidFill>
              <a:latin typeface="Times New Roman" panose="02020603050405020304" pitchFamily="18" charset="0"/>
              <a:cs typeface="Times New Roman" panose="02020603050405020304" pitchFamily="18" charset="0"/>
            </a:endParaRPr>
          </a:p>
          <a:p>
            <a:pPr marL="342900" lvl="0" indent="-342900" algn="just" eaLnBrk="0" fontAlgn="base" hangingPunct="0">
              <a:spcBef>
                <a:spcPct val="20000"/>
              </a:spcBef>
              <a:spcAft>
                <a:spcPct val="0"/>
              </a:spcAft>
              <a:buFont typeface="Arial" panose="020B0604020202020204" pitchFamily="34" charset="0"/>
              <a:buChar char="•"/>
            </a:pPr>
            <a:endParaRPr lang="ru-RU" sz="1200" dirty="0">
              <a:solidFill>
                <a:prstClr val="black"/>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5564" y="1593362"/>
            <a:ext cx="4248472" cy="3177476"/>
          </a:xfrm>
          <a:prstGeom prst="rect">
            <a:avLst/>
          </a:prstGeom>
          <a:ln>
            <a:solidFill>
              <a:schemeClr val="tx1">
                <a:lumMod val="95000"/>
                <a:lumOff val="5000"/>
              </a:schemeClr>
            </a:solidFill>
          </a:ln>
        </p:spPr>
      </p:pic>
    </p:spTree>
    <p:extLst>
      <p:ext uri="{BB962C8B-B14F-4D97-AF65-F5344CB8AC3E}">
        <p14:creationId xmlns:p14="http://schemas.microsoft.com/office/powerpoint/2010/main" val="2140010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47964" y="-22860"/>
            <a:ext cx="3696444" cy="1200329"/>
          </a:xfrm>
          <a:prstGeom prst="rect">
            <a:avLst/>
          </a:prstGeom>
          <a:solidFill>
            <a:schemeClr val="accent2"/>
          </a:solidFill>
          <a:ln>
            <a:solidFill>
              <a:schemeClr val="bg2">
                <a:lumMod val="75000"/>
              </a:schemeClr>
            </a:solidFill>
          </a:ln>
        </p:spPr>
        <p:txBody>
          <a:bodyPr wrap="square">
            <a:spAutoFit/>
          </a:bodyPr>
          <a:lstStyle/>
          <a:p>
            <a:r>
              <a:rPr lang="ru-RU" sz="1200" b="1" dirty="0">
                <a:solidFill>
                  <a:schemeClr val="bg1"/>
                </a:solidFill>
                <a:latin typeface="Times New Roman" pitchFamily="18" charset="0"/>
                <a:cs typeface="Times New Roman" pitchFamily="18" charset="0"/>
              </a:rPr>
              <a:t>Доходы, получаемые в виде арендной либо иной платы за передачу в возмездное пользование государственного и муниципального </a:t>
            </a:r>
            <a:r>
              <a:rPr lang="ru-RU" sz="1100" b="1" dirty="0">
                <a:solidFill>
                  <a:schemeClr val="bg1"/>
                </a:solidFill>
                <a:latin typeface="Times New Roman" pitchFamily="18" charset="0"/>
                <a:cs typeface="Times New Roman" pitchFamily="18" charset="0"/>
              </a:rPr>
              <a:t>имущества</a:t>
            </a:r>
            <a:r>
              <a:rPr lang="ru-RU" sz="1200" b="1" dirty="0">
                <a:solidFill>
                  <a:schemeClr val="bg1"/>
                </a:solidFill>
                <a:latin typeface="Times New Roman" pitchFamily="18" charset="0"/>
                <a:cs typeface="Times New Roman" pitchFamily="18" charset="0"/>
              </a:rPr>
              <a:t> (за исключением имущества казенных, бюджетных, автономных, государственных и муниципальных унитарных предприятий)</a:t>
            </a:r>
          </a:p>
        </p:txBody>
      </p:sp>
      <p:sp>
        <p:nvSpPr>
          <p:cNvPr id="6" name="Прямоугольник 5"/>
          <p:cNvSpPr/>
          <p:nvPr/>
        </p:nvSpPr>
        <p:spPr>
          <a:xfrm>
            <a:off x="467544" y="332656"/>
            <a:ext cx="4080420" cy="3533275"/>
          </a:xfrm>
          <a:prstGeom prst="rect">
            <a:avLst/>
          </a:prstGeom>
        </p:spPr>
        <p:txBody>
          <a:bodyPr wrap="square">
            <a:spAutoFit/>
          </a:bodyPr>
          <a:lstStyle/>
          <a:p>
            <a:pPr marL="342900" lvl="0" indent="-342900" algn="just" eaLnBrk="0" fontAlgn="base" hangingPunct="0">
              <a:spcBef>
                <a:spcPct val="20000"/>
              </a:spcBef>
              <a:spcAft>
                <a:spcPct val="0"/>
              </a:spcAft>
              <a:buFont typeface="Arial" panose="020B0604020202020204" pitchFamily="34" charset="0"/>
              <a:buChar char="•"/>
            </a:pPr>
            <a:r>
              <a:rPr lang="ru-RU" sz="1300" dirty="0">
                <a:solidFill>
                  <a:prstClr val="black"/>
                </a:solidFill>
                <a:latin typeface="Times New Roman" panose="02020603050405020304" pitchFamily="18" charset="0"/>
                <a:cs typeface="Times New Roman" panose="02020603050405020304" pitchFamily="18" charset="0"/>
              </a:rPr>
              <a:t>Отделом по имущественным отношениям Яковлевского муниципального района, являющимся отраслевым органом администрации района, в отчетном периоде, в пределах своих полномочий, осуществлялась деятельность по управлению и распоряжению имуществом, находящимся в собственности Яковлевского муниципального района.</a:t>
            </a:r>
          </a:p>
          <a:p>
            <a:pPr marL="342900" lvl="0" indent="-342900" algn="just" eaLnBrk="0" fontAlgn="base" hangingPunct="0">
              <a:spcBef>
                <a:spcPct val="20000"/>
              </a:spcBef>
              <a:spcAft>
                <a:spcPct val="0"/>
              </a:spcAft>
              <a:buFont typeface="Arial" panose="020B0604020202020204" pitchFamily="34" charset="0"/>
              <a:buChar char="•"/>
            </a:pPr>
            <a:r>
              <a:rPr lang="ru-RU" sz="1300" dirty="0">
                <a:solidFill>
                  <a:prstClr val="black"/>
                </a:solidFill>
                <a:latin typeface="Times New Roman" panose="02020603050405020304" pitchFamily="18" charset="0"/>
                <a:cs typeface="Times New Roman" panose="02020603050405020304" pitchFamily="18" charset="0"/>
              </a:rPr>
              <a:t>От аренды земельных участков в бюджет района поступило       3 </a:t>
            </a:r>
            <a:r>
              <a:rPr lang="ru-RU" sz="1300" dirty="0" smtClean="0">
                <a:solidFill>
                  <a:prstClr val="black"/>
                </a:solidFill>
                <a:latin typeface="Times New Roman" panose="02020603050405020304" pitchFamily="18" charset="0"/>
                <a:cs typeface="Times New Roman" panose="02020603050405020304" pitchFamily="18" charset="0"/>
              </a:rPr>
              <a:t>593,700 </a:t>
            </a:r>
            <a:r>
              <a:rPr lang="ru-RU" sz="1300" dirty="0">
                <a:solidFill>
                  <a:prstClr val="black"/>
                </a:solidFill>
                <a:latin typeface="Times New Roman" panose="02020603050405020304" pitchFamily="18" charset="0"/>
                <a:cs typeface="Times New Roman" panose="02020603050405020304" pitchFamily="18" charset="0"/>
              </a:rPr>
              <a:t>тыс. рублей , что составило </a:t>
            </a:r>
            <a:r>
              <a:rPr lang="ru-RU" sz="1300" dirty="0" smtClean="0">
                <a:solidFill>
                  <a:prstClr val="black"/>
                </a:solidFill>
                <a:latin typeface="Times New Roman" panose="02020603050405020304" pitchFamily="18" charset="0"/>
                <a:cs typeface="Times New Roman" panose="02020603050405020304" pitchFamily="18" charset="0"/>
              </a:rPr>
              <a:t>89,84 </a:t>
            </a:r>
            <a:r>
              <a:rPr lang="ru-RU" sz="1300" dirty="0">
                <a:solidFill>
                  <a:prstClr val="black"/>
                </a:solidFill>
                <a:latin typeface="Times New Roman" panose="02020603050405020304" pitchFamily="18" charset="0"/>
                <a:cs typeface="Times New Roman" panose="02020603050405020304" pitchFamily="18" charset="0"/>
              </a:rPr>
              <a:t>% от утвержденного годового плана </a:t>
            </a:r>
            <a:r>
              <a:rPr lang="ru-RU" sz="1300" dirty="0" smtClean="0">
                <a:solidFill>
                  <a:prstClr val="black"/>
                </a:solidFill>
                <a:latin typeface="Times New Roman" panose="02020603050405020304" pitchFamily="18" charset="0"/>
                <a:cs typeface="Times New Roman" panose="02020603050405020304" pitchFamily="18" charset="0"/>
              </a:rPr>
              <a:t>4 000,000 тыс</a:t>
            </a:r>
            <a:r>
              <a:rPr lang="ru-RU" sz="1300" dirty="0">
                <a:solidFill>
                  <a:prstClr val="black"/>
                </a:solidFill>
                <a:latin typeface="Times New Roman" panose="02020603050405020304" pitchFamily="18" charset="0"/>
                <a:cs typeface="Times New Roman" panose="02020603050405020304" pitchFamily="18" charset="0"/>
              </a:rPr>
              <a:t>. рублей. </a:t>
            </a:r>
            <a:r>
              <a:rPr lang="ru-RU" sz="1300" dirty="0" smtClean="0">
                <a:solidFill>
                  <a:prstClr val="black"/>
                </a:solidFill>
                <a:latin typeface="Times New Roman" panose="02020603050405020304" pitchFamily="18" charset="0"/>
                <a:cs typeface="Times New Roman" panose="02020603050405020304" pitchFamily="18" charset="0"/>
              </a:rPr>
              <a:t>Уменьшение </a:t>
            </a:r>
            <a:r>
              <a:rPr lang="ru-RU" sz="1300" dirty="0">
                <a:solidFill>
                  <a:prstClr val="black"/>
                </a:solidFill>
                <a:latin typeface="Times New Roman" panose="02020603050405020304" pitchFamily="18" charset="0"/>
                <a:cs typeface="Times New Roman" panose="02020603050405020304" pitchFamily="18" charset="0"/>
              </a:rPr>
              <a:t>поступлений от арендной платы по сравнению с </a:t>
            </a:r>
            <a:r>
              <a:rPr lang="ru-RU" sz="1300" dirty="0" smtClean="0">
                <a:solidFill>
                  <a:prstClr val="black"/>
                </a:solidFill>
                <a:latin typeface="Times New Roman" panose="02020603050405020304" pitchFamily="18" charset="0"/>
                <a:cs typeface="Times New Roman" panose="02020603050405020304" pitchFamily="18" charset="0"/>
              </a:rPr>
              <a:t>2022 годом </a:t>
            </a:r>
            <a:r>
              <a:rPr lang="ru-RU" sz="1300" dirty="0">
                <a:solidFill>
                  <a:prstClr val="black"/>
                </a:solidFill>
                <a:latin typeface="Times New Roman" panose="02020603050405020304" pitchFamily="18" charset="0"/>
                <a:cs typeface="Times New Roman" panose="02020603050405020304" pitchFamily="18" charset="0"/>
              </a:rPr>
              <a:t>объясняется тем, что в </a:t>
            </a:r>
            <a:r>
              <a:rPr lang="ru-RU" sz="1300" dirty="0" smtClean="0">
                <a:solidFill>
                  <a:prstClr val="black"/>
                </a:solidFill>
                <a:latin typeface="Times New Roman" panose="02020603050405020304" pitchFamily="18" charset="0"/>
                <a:cs typeface="Times New Roman" panose="02020603050405020304" pitchFamily="18" charset="0"/>
              </a:rPr>
              <a:t>2023 </a:t>
            </a:r>
            <a:r>
              <a:rPr lang="ru-RU" sz="1300" dirty="0">
                <a:solidFill>
                  <a:prstClr val="black"/>
                </a:solidFill>
                <a:latin typeface="Times New Roman" panose="02020603050405020304" pitchFamily="18" charset="0"/>
                <a:cs typeface="Times New Roman" panose="02020603050405020304" pitchFamily="18" charset="0"/>
              </a:rPr>
              <a:t>году арендаторами была произведена своевременная оплата за истекший период по действующим договорам аренды земельных </a:t>
            </a:r>
            <a:r>
              <a:rPr lang="ru-RU" sz="1300" dirty="0" smtClean="0">
                <a:solidFill>
                  <a:prstClr val="black"/>
                </a:solidFill>
                <a:latin typeface="Times New Roman" panose="02020603050405020304" pitchFamily="18" charset="0"/>
                <a:cs typeface="Times New Roman" panose="02020603050405020304" pitchFamily="18" charset="0"/>
              </a:rPr>
              <a:t>участков.</a:t>
            </a:r>
          </a:p>
        </p:txBody>
      </p:sp>
      <p:sp>
        <p:nvSpPr>
          <p:cNvPr id="8" name="Прямоугольник 7"/>
          <p:cNvSpPr/>
          <p:nvPr/>
        </p:nvSpPr>
        <p:spPr>
          <a:xfrm>
            <a:off x="4110186" y="4941168"/>
            <a:ext cx="4572000" cy="1492716"/>
          </a:xfrm>
          <a:prstGeom prst="rect">
            <a:avLst/>
          </a:prstGeom>
        </p:spPr>
        <p:txBody>
          <a:bodyPr>
            <a:spAutoFit/>
          </a:bodyPr>
          <a:lstStyle/>
          <a:p>
            <a:pPr lvl="0" algn="just" fontAlgn="base">
              <a:spcBef>
                <a:spcPct val="0"/>
              </a:spcBef>
              <a:spcAft>
                <a:spcPct val="0"/>
              </a:spcAft>
            </a:pPr>
            <a:r>
              <a:rPr lang="ru-RU" sz="1300" dirty="0">
                <a:solidFill>
                  <a:prstClr val="black"/>
                </a:solidFill>
                <a:latin typeface="Times New Roman" panose="02020603050405020304" pitchFamily="18" charset="0"/>
                <a:cs typeface="Times New Roman" panose="02020603050405020304" pitchFamily="18" charset="0"/>
              </a:rPr>
              <a:t>От аренды муниципального имущества поступило в бюджет  района 1 </a:t>
            </a:r>
            <a:r>
              <a:rPr lang="ru-RU" sz="1300" dirty="0" smtClean="0">
                <a:solidFill>
                  <a:prstClr val="black"/>
                </a:solidFill>
                <a:latin typeface="Times New Roman" panose="02020603050405020304" pitchFamily="18" charset="0"/>
                <a:cs typeface="Times New Roman" panose="02020603050405020304" pitchFamily="18" charset="0"/>
              </a:rPr>
              <a:t>465,783 </a:t>
            </a:r>
            <a:r>
              <a:rPr lang="ru-RU" sz="1300" dirty="0">
                <a:solidFill>
                  <a:prstClr val="black"/>
                </a:solidFill>
                <a:latin typeface="Times New Roman" panose="02020603050405020304" pitchFamily="18" charset="0"/>
                <a:cs typeface="Times New Roman" panose="02020603050405020304" pitchFamily="18" charset="0"/>
              </a:rPr>
              <a:t>тыс. рублей при годовом плане 1 520,0 тыс. рублей, исполнение  </a:t>
            </a:r>
            <a:r>
              <a:rPr lang="ru-RU" sz="1300" dirty="0" smtClean="0">
                <a:solidFill>
                  <a:prstClr val="black"/>
                </a:solidFill>
                <a:latin typeface="Times New Roman" panose="02020603050405020304" pitchFamily="18" charset="0"/>
                <a:cs typeface="Times New Roman" panose="02020603050405020304" pitchFamily="18" charset="0"/>
              </a:rPr>
              <a:t>96,43 </a:t>
            </a:r>
            <a:r>
              <a:rPr lang="ru-RU" sz="1300" dirty="0">
                <a:solidFill>
                  <a:prstClr val="black"/>
                </a:solidFill>
                <a:latin typeface="Times New Roman" panose="02020603050405020304" pitchFamily="18" charset="0"/>
                <a:cs typeface="Times New Roman" panose="02020603050405020304" pitchFamily="18" charset="0"/>
              </a:rPr>
              <a:t>%. </a:t>
            </a:r>
          </a:p>
          <a:p>
            <a:pPr lvl="0" algn="just" fontAlgn="base">
              <a:spcBef>
                <a:spcPct val="0"/>
              </a:spcBef>
              <a:spcAft>
                <a:spcPct val="0"/>
              </a:spcAft>
            </a:pPr>
            <a:r>
              <a:rPr lang="ru-RU" sz="1300" dirty="0">
                <a:solidFill>
                  <a:prstClr val="black"/>
                </a:solidFill>
                <a:latin typeface="Times New Roman" panose="02020603050405020304" pitchFamily="18" charset="0"/>
                <a:cs typeface="Times New Roman" panose="02020603050405020304" pitchFamily="18" charset="0"/>
              </a:rPr>
              <a:t>Увеличение доходов от аренды муниципального имущества объясняется увеличением рыночной стоимости размера арендной платы по договорам аренды, заключенных на </a:t>
            </a:r>
            <a:r>
              <a:rPr lang="ru-RU" sz="1300" dirty="0" smtClean="0">
                <a:solidFill>
                  <a:prstClr val="black"/>
                </a:solidFill>
                <a:latin typeface="Times New Roman" panose="02020603050405020304" pitchFamily="18" charset="0"/>
                <a:cs typeface="Times New Roman" panose="02020603050405020304" pitchFamily="18" charset="0"/>
              </a:rPr>
              <a:t>2023 </a:t>
            </a:r>
            <a:r>
              <a:rPr lang="ru-RU" sz="1300" dirty="0">
                <a:solidFill>
                  <a:prstClr val="black"/>
                </a:solidFill>
                <a:latin typeface="Times New Roman" panose="02020603050405020304" pitchFamily="18" charset="0"/>
                <a:cs typeface="Times New Roman" panose="02020603050405020304" pitchFamily="18" charset="0"/>
              </a:rPr>
              <a:t>год. </a:t>
            </a: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5029832"/>
            <a:ext cx="2245940" cy="1423109"/>
          </a:xfrm>
          <a:prstGeom prst="rect">
            <a:avLst/>
          </a:prstGeom>
          <a:ln>
            <a:solidFill>
              <a:schemeClr val="tx1">
                <a:lumMod val="95000"/>
                <a:lumOff val="5000"/>
              </a:schemeClr>
            </a:solidFill>
          </a:ln>
        </p:spPr>
      </p:pic>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7964" y="1255812"/>
            <a:ext cx="4029783" cy="3600400"/>
          </a:xfrm>
          <a:prstGeom prst="rect">
            <a:avLst/>
          </a:prstGeom>
          <a:ln>
            <a:solidFill>
              <a:schemeClr val="tx1">
                <a:lumMod val="95000"/>
                <a:lumOff val="5000"/>
              </a:schemeClr>
            </a:solidFill>
          </a:ln>
        </p:spPr>
      </p:pic>
    </p:spTree>
    <p:extLst>
      <p:ext uri="{BB962C8B-B14F-4D97-AF65-F5344CB8AC3E}">
        <p14:creationId xmlns:p14="http://schemas.microsoft.com/office/powerpoint/2010/main" val="1956258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05300" y="9952"/>
            <a:ext cx="3600400" cy="584775"/>
          </a:xfrm>
          <a:prstGeom prst="rect">
            <a:avLst/>
          </a:prstGeom>
        </p:spPr>
        <p:txBody>
          <a:bodyPr wrap="square">
            <a:spAutoFit/>
          </a:bodyPr>
          <a:lstStyle/>
          <a:p>
            <a:pPr algn="ctr"/>
            <a:r>
              <a:rPr lang="ru-RU" sz="1600" b="1" dirty="0">
                <a:solidFill>
                  <a:schemeClr val="bg1"/>
                </a:solidFill>
                <a:latin typeface="Times New Roman" pitchFamily="18" charset="0"/>
                <a:cs typeface="Times New Roman" pitchFamily="18" charset="0"/>
              </a:rPr>
              <a:t>Доходы от продажи земельных участков</a:t>
            </a:r>
          </a:p>
        </p:txBody>
      </p:sp>
      <p:sp>
        <p:nvSpPr>
          <p:cNvPr id="6" name="Прямоугольник 5"/>
          <p:cNvSpPr/>
          <p:nvPr/>
        </p:nvSpPr>
        <p:spPr>
          <a:xfrm>
            <a:off x="467544" y="764704"/>
            <a:ext cx="3975288" cy="4748992"/>
          </a:xfrm>
          <a:prstGeom prst="rect">
            <a:avLst/>
          </a:prstGeom>
        </p:spPr>
        <p:txBody>
          <a:bodyPr wrap="square">
            <a:spAutoFit/>
          </a:bodyPr>
          <a:lstStyle/>
          <a:p>
            <a:pPr marL="342900" marR="0" lvl="0" indent="-342900" algn="just" defTabSz="914400" eaLnBrk="0" fontAlgn="base" latinLnBrk="0" hangingPunct="0">
              <a:lnSpc>
                <a:spcPct val="100000"/>
              </a:lnSpc>
              <a:spcBef>
                <a:spcPct val="20000"/>
              </a:spcBef>
              <a:spcAft>
                <a:spcPct val="0"/>
              </a:spcAft>
              <a:buClrTx/>
              <a:buSzTx/>
              <a:buFontTx/>
              <a:buNone/>
              <a:tabLst/>
              <a:defRPr/>
            </a:pPr>
            <a:r>
              <a:rPr kumimoji="0" lang="ru-RU" sz="14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ru-RU" sz="13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С 1 января 2017 года, в соответствии со ст. 3.3 Федерального закона от 25.10.2001 года № 137-ФЗ «О введении в действие Земельного кодекса РФ» в редакции ФЗ от 03.07.2016 года № 334-ФЗ,  Администрация района, в лице отдела по имущественным отношениям, приступила к исполнению полномочий по предоставлению земельных участков, государственная собственность на которые не разграничена, в том числе и в порядке, предусмотренном Законом Приморского края от 08.11.2011 г № 837-КЗ «О бесплатном предоставлении земельных участков гражданам, имеющим трех и более детей, в Приморском крае» и Законом Приморского края от 27 сентября 2013 года № 250-КЗ «О бесплатном предоставлении земельных участков для индивидуального жилищного строительства на территории Приморского края». </a:t>
            </a:r>
          </a:p>
          <a:p>
            <a:pPr marL="342900" marR="0" lvl="0" indent="-342900" algn="just" defTabSz="914400" eaLnBrk="0" fontAlgn="base" latinLnBrk="0" hangingPunct="0">
              <a:lnSpc>
                <a:spcPct val="100000"/>
              </a:lnSpc>
              <a:spcBef>
                <a:spcPct val="20000"/>
              </a:spcBef>
              <a:spcAft>
                <a:spcPct val="0"/>
              </a:spcAft>
              <a:buClrTx/>
              <a:buSzTx/>
              <a:buFontTx/>
              <a:buNone/>
              <a:tabLst/>
              <a:defRPr/>
            </a:pPr>
            <a:r>
              <a:rPr kumimoji="0" lang="ru-RU" sz="13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В бюджет фактически поступило за отчетный период – </a:t>
            </a:r>
            <a:r>
              <a:rPr lang="ru-RU" sz="1300" kern="0" dirty="0" smtClean="0">
                <a:solidFill>
                  <a:prstClr val="black"/>
                </a:solidFill>
                <a:latin typeface="Times New Roman" panose="02020603050405020304" pitchFamily="18" charset="0"/>
                <a:cs typeface="Times New Roman" panose="02020603050405020304" pitchFamily="18" charset="0"/>
              </a:rPr>
              <a:t>493,755</a:t>
            </a:r>
            <a:r>
              <a:rPr kumimoji="0" lang="ru-RU" sz="13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тыс. руб. при плане 493,755 тыс. руб. процент исполнения составил 100%</a:t>
            </a:r>
            <a:endParaRPr kumimoji="0" lang="ru-RU" sz="1300" b="0" i="0" u="none" strike="noStrike" kern="0" cap="none" spc="0" normalizeH="0" baseline="0" noProof="0" dirty="0" smtClean="0">
              <a:ln>
                <a:noFill/>
              </a:ln>
              <a:solidFill>
                <a:sysClr val="windowText" lastClr="000000"/>
              </a:solidFill>
              <a:effectLst/>
              <a:uLnTx/>
              <a:uFillTx/>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1412776"/>
            <a:ext cx="3816424" cy="3888432"/>
          </a:xfrm>
          <a:prstGeom prst="rect">
            <a:avLst/>
          </a:prstGeom>
          <a:ln>
            <a:solidFill>
              <a:schemeClr val="tx1">
                <a:lumMod val="95000"/>
                <a:lumOff val="5000"/>
              </a:schemeClr>
            </a:solidFill>
          </a:ln>
        </p:spPr>
      </p:pic>
    </p:spTree>
    <p:extLst>
      <p:ext uri="{BB962C8B-B14F-4D97-AF65-F5344CB8AC3E}">
        <p14:creationId xmlns:p14="http://schemas.microsoft.com/office/powerpoint/2010/main" val="1580802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499992" y="-99392"/>
            <a:ext cx="3816424" cy="738664"/>
          </a:xfrm>
          <a:prstGeom prst="rect">
            <a:avLst/>
          </a:prstGeom>
        </p:spPr>
        <p:txBody>
          <a:bodyPr wrap="square">
            <a:spAutoFit/>
          </a:bodyPr>
          <a:lstStyle/>
          <a:p>
            <a:pPr algn="ctr"/>
            <a:r>
              <a:rPr lang="ru-RU" sz="1400" b="1" dirty="0">
                <a:solidFill>
                  <a:schemeClr val="bg1"/>
                </a:solidFill>
                <a:latin typeface="Times New Roman" pitchFamily="18" charset="0"/>
                <a:cs typeface="Times New Roman" pitchFamily="18" charset="0"/>
              </a:rPr>
              <a:t>Доходы от использования имущества и прав, находящихся в государственной и муниципальной собственности</a:t>
            </a:r>
          </a:p>
        </p:txBody>
      </p:sp>
      <p:sp>
        <p:nvSpPr>
          <p:cNvPr id="6" name="Прямоугольник 5"/>
          <p:cNvSpPr/>
          <p:nvPr/>
        </p:nvSpPr>
        <p:spPr>
          <a:xfrm>
            <a:off x="3923928" y="836712"/>
            <a:ext cx="4572000" cy="1492716"/>
          </a:xfrm>
          <a:prstGeom prst="rect">
            <a:avLst/>
          </a:prstGeom>
        </p:spPr>
        <p:txBody>
          <a:bodyPr>
            <a:spAutoFit/>
          </a:bodyPr>
          <a:lstStyle/>
          <a:p>
            <a:pPr algn="just"/>
            <a:r>
              <a:rPr lang="ru-RU" sz="1300" dirty="0">
                <a:latin typeface="Times New Roman" pitchFamily="18" charset="0"/>
                <a:cs typeface="Times New Roman" pitchFamily="18" charset="0"/>
              </a:rPr>
              <a:t>За  </a:t>
            </a:r>
            <a:r>
              <a:rPr lang="ru-RU" sz="1300" dirty="0" smtClean="0">
                <a:latin typeface="Times New Roman" pitchFamily="18" charset="0"/>
                <a:cs typeface="Times New Roman" pitchFamily="18" charset="0"/>
              </a:rPr>
              <a:t>2023 </a:t>
            </a:r>
            <a:r>
              <a:rPr lang="ru-RU" sz="1300" dirty="0">
                <a:latin typeface="Times New Roman" pitchFamily="18" charset="0"/>
                <a:cs typeface="Times New Roman" pitchFamily="18" charset="0"/>
              </a:rPr>
              <a:t>год в бюджет района поступило </a:t>
            </a:r>
            <a:r>
              <a:rPr lang="ru-RU" sz="1300" dirty="0" smtClean="0">
                <a:latin typeface="Times New Roman" pitchFamily="18" charset="0"/>
                <a:cs typeface="Times New Roman" pitchFamily="18" charset="0"/>
              </a:rPr>
              <a:t>774,637</a:t>
            </a:r>
            <a:endParaRPr lang="ru-RU" sz="1300" dirty="0">
              <a:latin typeface="Times New Roman" pitchFamily="18" charset="0"/>
              <a:cs typeface="Times New Roman" pitchFamily="18" charset="0"/>
            </a:endParaRPr>
          </a:p>
          <a:p>
            <a:pPr algn="just"/>
            <a:r>
              <a:rPr lang="ru-RU" sz="1300" dirty="0">
                <a:latin typeface="Times New Roman" pitchFamily="18" charset="0"/>
                <a:cs typeface="Times New Roman" pitchFamily="18" charset="0"/>
              </a:rPr>
              <a:t>тыс. рублей при утвержденном годовом плане </a:t>
            </a:r>
            <a:r>
              <a:rPr lang="ru-RU" sz="1300" dirty="0" smtClean="0">
                <a:latin typeface="Times New Roman" pitchFamily="18" charset="0"/>
                <a:cs typeface="Times New Roman" pitchFamily="18" charset="0"/>
              </a:rPr>
              <a:t>750,00 </a:t>
            </a:r>
            <a:r>
              <a:rPr lang="ru-RU" sz="1300" dirty="0">
                <a:latin typeface="Times New Roman" pitchFamily="18" charset="0"/>
                <a:cs typeface="Times New Roman" pitchFamily="18" charset="0"/>
              </a:rPr>
              <a:t>тыс. рублей, что составило </a:t>
            </a:r>
            <a:r>
              <a:rPr lang="ru-RU" sz="1300" dirty="0" smtClean="0">
                <a:latin typeface="Times New Roman" pitchFamily="18" charset="0"/>
                <a:cs typeface="Times New Roman" pitchFamily="18" charset="0"/>
              </a:rPr>
              <a:t>103,28% </a:t>
            </a:r>
            <a:r>
              <a:rPr lang="ru-RU" sz="1300" dirty="0">
                <a:latin typeface="Times New Roman" pitchFamily="18" charset="0"/>
                <a:cs typeface="Times New Roman" pitchFamily="18" charset="0"/>
              </a:rPr>
              <a:t>к плану. </a:t>
            </a:r>
          </a:p>
          <a:p>
            <a:pPr algn="just"/>
            <a:r>
              <a:rPr lang="ru-RU" sz="1300" dirty="0">
                <a:latin typeface="Times New Roman" pitchFamily="18" charset="0"/>
                <a:cs typeface="Times New Roman" pitchFamily="18" charset="0"/>
              </a:rPr>
              <a:t>Средства поступили от найма муниципального жилищного фонда. По сравнению с </a:t>
            </a:r>
            <a:r>
              <a:rPr lang="ru-RU" sz="1300" dirty="0" smtClean="0">
                <a:latin typeface="Times New Roman" pitchFamily="18" charset="0"/>
                <a:cs typeface="Times New Roman" pitchFamily="18" charset="0"/>
              </a:rPr>
              <a:t>2022 </a:t>
            </a:r>
            <a:r>
              <a:rPr lang="ru-RU" sz="1300" dirty="0">
                <a:latin typeface="Times New Roman" pitchFamily="18" charset="0"/>
                <a:cs typeface="Times New Roman" pitchFamily="18" charset="0"/>
              </a:rPr>
              <a:t>годом в бюджет муниципального района поступило в </a:t>
            </a:r>
            <a:r>
              <a:rPr lang="ru-RU" sz="1300" dirty="0" smtClean="0">
                <a:latin typeface="Times New Roman" pitchFamily="18" charset="0"/>
                <a:cs typeface="Times New Roman" pitchFamily="18" charset="0"/>
              </a:rPr>
              <a:t>2023 </a:t>
            </a:r>
            <a:r>
              <a:rPr lang="ru-RU" sz="1300" dirty="0">
                <a:latin typeface="Times New Roman" pitchFamily="18" charset="0"/>
                <a:cs typeface="Times New Roman" pitchFamily="18" charset="0"/>
              </a:rPr>
              <a:t>году больше на </a:t>
            </a:r>
            <a:r>
              <a:rPr lang="ru-RU" sz="1300" dirty="0" smtClean="0">
                <a:latin typeface="Times New Roman" pitchFamily="18" charset="0"/>
                <a:cs typeface="Times New Roman" pitchFamily="18" charset="0"/>
              </a:rPr>
              <a:t>143,520 </a:t>
            </a:r>
            <a:r>
              <a:rPr lang="ru-RU" sz="1300" dirty="0">
                <a:latin typeface="Times New Roman" pitchFamily="18" charset="0"/>
                <a:cs typeface="Times New Roman" pitchFamily="18" charset="0"/>
              </a:rPr>
              <a:t>тыс. рублей.</a:t>
            </a:r>
          </a:p>
        </p:txBody>
      </p:sp>
      <p:sp>
        <p:nvSpPr>
          <p:cNvPr id="7" name="Прямоугольник 6"/>
          <p:cNvSpPr/>
          <p:nvPr/>
        </p:nvSpPr>
        <p:spPr>
          <a:xfrm>
            <a:off x="4716016" y="2689880"/>
            <a:ext cx="3528392" cy="639272"/>
          </a:xfrm>
          <a:prstGeom prst="rect">
            <a:avLst/>
          </a:prstGeom>
          <a:solidFill>
            <a:srgbClr val="5C422A"/>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latin typeface="Times New Roman" pitchFamily="18" charset="0"/>
                <a:cs typeface="Times New Roman" pitchFamily="18" charset="0"/>
              </a:rPr>
              <a:t>Доходы от оказания платных услуг (работ)</a:t>
            </a:r>
          </a:p>
        </p:txBody>
      </p:sp>
      <p:sp>
        <p:nvSpPr>
          <p:cNvPr id="8" name="Прямоугольник 7"/>
          <p:cNvSpPr/>
          <p:nvPr/>
        </p:nvSpPr>
        <p:spPr>
          <a:xfrm>
            <a:off x="4139952" y="3539063"/>
            <a:ext cx="4104456" cy="1492716"/>
          </a:xfrm>
          <a:prstGeom prst="rect">
            <a:avLst/>
          </a:prstGeom>
        </p:spPr>
        <p:txBody>
          <a:bodyPr wrap="square">
            <a:spAutoFit/>
          </a:bodyPr>
          <a:lstStyle/>
          <a:p>
            <a:pPr algn="just"/>
            <a:r>
              <a:rPr lang="ru-RU" sz="1300" dirty="0">
                <a:latin typeface="Times New Roman" pitchFamily="18" charset="0"/>
                <a:cs typeface="Times New Roman" pitchFamily="18" charset="0"/>
              </a:rPr>
              <a:t>В соответствии с законодательством муниципальные казенные учреждения обязаны зачислять доходы от оказания платных услуг в бюджет района. </a:t>
            </a:r>
          </a:p>
          <a:p>
            <a:pPr algn="just"/>
            <a:r>
              <a:rPr lang="ru-RU" sz="1300" dirty="0">
                <a:latin typeface="Times New Roman" pitchFamily="18" charset="0"/>
                <a:cs typeface="Times New Roman" pitchFamily="18" charset="0"/>
              </a:rPr>
              <a:t>В бюджет района за  </a:t>
            </a:r>
            <a:r>
              <a:rPr lang="ru-RU" sz="1300" dirty="0" smtClean="0">
                <a:latin typeface="Times New Roman" pitchFamily="18" charset="0"/>
                <a:cs typeface="Times New Roman" pitchFamily="18" charset="0"/>
              </a:rPr>
              <a:t>2023 </a:t>
            </a:r>
            <a:r>
              <a:rPr lang="ru-RU" sz="1300" dirty="0">
                <a:latin typeface="Times New Roman" pitchFamily="18" charset="0"/>
                <a:cs typeface="Times New Roman" pitchFamily="18" charset="0"/>
              </a:rPr>
              <a:t>год поступило доходов от оказания платных услуг </a:t>
            </a:r>
            <a:r>
              <a:rPr lang="ru-RU" sz="1300" dirty="0" smtClean="0">
                <a:latin typeface="Times New Roman" pitchFamily="18" charset="0"/>
                <a:cs typeface="Times New Roman" pitchFamily="18" charset="0"/>
              </a:rPr>
              <a:t>15,750 </a:t>
            </a:r>
            <a:r>
              <a:rPr lang="ru-RU" sz="1300" dirty="0">
                <a:latin typeface="Times New Roman" pitchFamily="18" charset="0"/>
                <a:cs typeface="Times New Roman" pitchFamily="18" charset="0"/>
              </a:rPr>
              <a:t>тыс. рублей, при годовом плане </a:t>
            </a:r>
            <a:r>
              <a:rPr lang="ru-RU" sz="1300" dirty="0" smtClean="0">
                <a:latin typeface="Times New Roman" pitchFamily="18" charset="0"/>
                <a:cs typeface="Times New Roman" pitchFamily="18" charset="0"/>
              </a:rPr>
              <a:t>15,750 </a:t>
            </a:r>
            <a:r>
              <a:rPr lang="ru-RU" sz="1300" dirty="0">
                <a:latin typeface="Times New Roman" pitchFamily="18" charset="0"/>
                <a:cs typeface="Times New Roman" pitchFamily="18" charset="0"/>
              </a:rPr>
              <a:t>тыс. рублей, что составило 100 %. </a:t>
            </a:r>
          </a:p>
        </p:txBody>
      </p:sp>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924039"/>
            <a:ext cx="2537556" cy="1425784"/>
          </a:xfrm>
          <a:prstGeom prst="rect">
            <a:avLst/>
          </a:prstGeom>
          <a:ln>
            <a:solidFill>
              <a:schemeClr val="tx1">
                <a:lumMod val="95000"/>
                <a:lumOff val="5000"/>
              </a:schemeClr>
            </a:solidFill>
          </a:ln>
        </p:spPr>
      </p:pic>
      <p:pic>
        <p:nvPicPr>
          <p:cNvPr id="14" name="Рисунок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616" y="3716992"/>
            <a:ext cx="2631540" cy="1460024"/>
          </a:xfrm>
          <a:prstGeom prst="rect">
            <a:avLst/>
          </a:prstGeom>
          <a:ln>
            <a:solidFill>
              <a:schemeClr val="tx1">
                <a:lumMod val="95000"/>
                <a:lumOff val="5000"/>
              </a:schemeClr>
            </a:solidFill>
          </a:ln>
        </p:spPr>
      </p:pic>
    </p:spTree>
    <p:extLst>
      <p:ext uri="{BB962C8B-B14F-4D97-AF65-F5344CB8AC3E}">
        <p14:creationId xmlns:p14="http://schemas.microsoft.com/office/powerpoint/2010/main" val="2698867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427984" y="44624"/>
            <a:ext cx="3888432" cy="523220"/>
          </a:xfrm>
          <a:prstGeom prst="rect">
            <a:avLst/>
          </a:prstGeom>
        </p:spPr>
        <p:txBody>
          <a:bodyPr wrap="square">
            <a:spAutoFit/>
          </a:bodyPr>
          <a:lstStyle/>
          <a:p>
            <a:pPr algn="ctr"/>
            <a:r>
              <a:rPr lang="ru-RU" sz="1400" b="1" dirty="0">
                <a:solidFill>
                  <a:schemeClr val="bg1"/>
                </a:solidFill>
                <a:latin typeface="Times New Roman" pitchFamily="18" charset="0"/>
                <a:cs typeface="Times New Roman" pitchFamily="18" charset="0"/>
              </a:rPr>
              <a:t>Плата за негативное воздействие на окружающую среду</a:t>
            </a:r>
          </a:p>
        </p:txBody>
      </p:sp>
      <p:sp>
        <p:nvSpPr>
          <p:cNvPr id="6" name="Прямоугольник 5"/>
          <p:cNvSpPr/>
          <p:nvPr/>
        </p:nvSpPr>
        <p:spPr>
          <a:xfrm>
            <a:off x="827584" y="773500"/>
            <a:ext cx="3528392" cy="1384995"/>
          </a:xfrm>
          <a:prstGeom prst="rect">
            <a:avLst/>
          </a:prstGeom>
        </p:spPr>
        <p:txBody>
          <a:bodyPr wrap="square">
            <a:spAutoFit/>
          </a:bodyPr>
          <a:lstStyle/>
          <a:p>
            <a:r>
              <a:rPr lang="ru-RU" sz="1400" dirty="0">
                <a:latin typeface="Times New Roman" pitchFamily="18" charset="0"/>
                <a:cs typeface="Times New Roman" pitchFamily="18" charset="0"/>
              </a:rPr>
              <a:t>При годовом плане 1 </a:t>
            </a:r>
            <a:r>
              <a:rPr lang="ru-RU" sz="1400" dirty="0" smtClean="0">
                <a:latin typeface="Times New Roman" pitchFamily="18" charset="0"/>
                <a:cs typeface="Times New Roman" pitchFamily="18" charset="0"/>
              </a:rPr>
              <a:t>650,0 </a:t>
            </a:r>
            <a:r>
              <a:rPr lang="ru-RU" sz="1400" dirty="0">
                <a:latin typeface="Times New Roman" pitchFamily="18" charset="0"/>
                <a:cs typeface="Times New Roman" pitchFamily="18" charset="0"/>
              </a:rPr>
              <a:t>тыс. рублей фактически поступило за </a:t>
            </a:r>
            <a:r>
              <a:rPr lang="ru-RU" sz="1400" dirty="0" smtClean="0">
                <a:latin typeface="Times New Roman" pitchFamily="18" charset="0"/>
                <a:cs typeface="Times New Roman" pitchFamily="18" charset="0"/>
              </a:rPr>
              <a:t>2023 </a:t>
            </a:r>
            <a:r>
              <a:rPr lang="ru-RU" sz="1400" dirty="0">
                <a:latin typeface="Times New Roman" pitchFamily="18" charset="0"/>
                <a:cs typeface="Times New Roman" pitchFamily="18" charset="0"/>
              </a:rPr>
              <a:t>год 1 </a:t>
            </a:r>
            <a:r>
              <a:rPr lang="ru-RU" sz="1400" dirty="0" smtClean="0">
                <a:latin typeface="Times New Roman" pitchFamily="18" charset="0"/>
                <a:cs typeface="Times New Roman" pitchFamily="18" charset="0"/>
              </a:rPr>
              <a:t>646,2 тыс</a:t>
            </a:r>
            <a:r>
              <a:rPr lang="ru-RU" sz="1400" dirty="0">
                <a:latin typeface="Times New Roman" pitchFamily="18" charset="0"/>
                <a:cs typeface="Times New Roman" pitchFamily="18" charset="0"/>
              </a:rPr>
              <a:t>. рублей, исполнение составило </a:t>
            </a:r>
            <a:r>
              <a:rPr lang="ru-RU" sz="1400" dirty="0" smtClean="0">
                <a:latin typeface="Times New Roman" pitchFamily="18" charset="0"/>
                <a:cs typeface="Times New Roman" pitchFamily="18" charset="0"/>
              </a:rPr>
              <a:t>99,7 </a:t>
            </a:r>
            <a:r>
              <a:rPr lang="ru-RU" sz="1400" dirty="0">
                <a:latin typeface="Times New Roman" pitchFamily="18" charset="0"/>
                <a:cs typeface="Times New Roman" pitchFamily="18" charset="0"/>
              </a:rPr>
              <a:t>%. </a:t>
            </a:r>
          </a:p>
          <a:p>
            <a:r>
              <a:rPr lang="ru-RU" sz="1400" dirty="0">
                <a:latin typeface="Times New Roman" pitchFamily="18" charset="0"/>
                <a:cs typeface="Times New Roman" pitchFamily="18" charset="0"/>
              </a:rPr>
              <a:t>Норматив отчислений в районный бюджет данного налога установлен федеральным законодательством в размере </a:t>
            </a:r>
            <a:r>
              <a:rPr lang="ru-RU" sz="1400" dirty="0" smtClean="0">
                <a:latin typeface="Times New Roman" pitchFamily="18" charset="0"/>
                <a:cs typeface="Times New Roman" pitchFamily="18" charset="0"/>
              </a:rPr>
              <a:t>60%.</a:t>
            </a:r>
            <a:endParaRPr lang="ru-RU" sz="1400" dirty="0">
              <a:latin typeface="Times New Roman" pitchFamily="18" charset="0"/>
              <a:cs typeface="Times New Roman"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764704"/>
            <a:ext cx="3964985" cy="2278147"/>
          </a:xfrm>
          <a:prstGeom prst="rect">
            <a:avLst/>
          </a:prstGeom>
          <a:ln>
            <a:solidFill>
              <a:schemeClr val="tx1">
                <a:lumMod val="95000"/>
                <a:lumOff val="5000"/>
              </a:schemeClr>
            </a:solidFill>
          </a:ln>
        </p:spPr>
      </p:pic>
      <p:sp>
        <p:nvSpPr>
          <p:cNvPr id="8" name="Прямоугольник 7"/>
          <p:cNvSpPr/>
          <p:nvPr/>
        </p:nvSpPr>
        <p:spPr>
          <a:xfrm>
            <a:off x="4410824" y="3730744"/>
            <a:ext cx="3905592" cy="954107"/>
          </a:xfrm>
          <a:prstGeom prst="rect">
            <a:avLst/>
          </a:prstGeom>
        </p:spPr>
        <p:txBody>
          <a:bodyPr wrap="square">
            <a:spAutoFit/>
          </a:bodyPr>
          <a:lstStyle/>
          <a:p>
            <a:r>
              <a:rPr lang="ru-RU" sz="1400" dirty="0">
                <a:latin typeface="Times New Roman" pitchFamily="18" charset="0"/>
                <a:cs typeface="Times New Roman" pitchFamily="18" charset="0"/>
              </a:rPr>
              <a:t>Федеральным законом от 21 июля 2014 года № 219-ФЗ с 2016 года отменены авансовые платежи по плате за негативное воздействие на окружающую среду.</a:t>
            </a: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3851404"/>
            <a:ext cx="3470850" cy="2313900"/>
          </a:xfrm>
          <a:prstGeom prst="rect">
            <a:avLst/>
          </a:prstGeom>
          <a:ln>
            <a:solidFill>
              <a:schemeClr val="tx1">
                <a:lumMod val="95000"/>
                <a:lumOff val="5000"/>
              </a:schemeClr>
            </a:solidFill>
          </a:ln>
        </p:spPr>
      </p:pic>
    </p:spTree>
    <p:extLst>
      <p:ext uri="{BB962C8B-B14F-4D97-AF65-F5344CB8AC3E}">
        <p14:creationId xmlns:p14="http://schemas.microsoft.com/office/powerpoint/2010/main" val="1593220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p:txBody>
          <a:bodyPr/>
          <a:lstStyle/>
          <a:p>
            <a:endParaRPr lang="en-US" dirty="0"/>
          </a:p>
        </p:txBody>
      </p:sp>
      <p:sp>
        <p:nvSpPr>
          <p:cNvPr id="7" name="Прямоугольник 2"/>
          <p:cNvSpPr>
            <a:spLocks noGrp="1" noChangeArrowheads="1"/>
          </p:cNvSpPr>
          <p:nvPr>
            <p:ph type="title"/>
          </p:nvPr>
        </p:nvSpPr>
        <p:spPr bwMode="auto">
          <a:xfrm>
            <a:off x="539552" y="682453"/>
            <a:ext cx="8160907" cy="1415772"/>
          </a:xfrm>
          <a:prstGeom prst="rect">
            <a:avLst/>
          </a:prstGeom>
          <a:noFill/>
          <a:ln w="9525">
            <a:noFill/>
            <a:miter lim="800000"/>
          </a:ln>
          <a:effectLst>
            <a:outerShdw blurRad="50800" dist="50800" dir="5400000" algn="ctr" rotWithShape="0">
              <a:srgbClr val="000000">
                <a:alpha val="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4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ru-RU" sz="2000" b="1" i="0" u="none" strike="noStrike" kern="0" cap="none" spc="0" normalizeH="0" baseline="0" noProof="0" dirty="0" smtClean="0">
                <a:ln>
                  <a:noFill/>
                </a:ln>
                <a:solidFill>
                  <a:srgbClr val="C00000"/>
                </a:solidFill>
                <a:effectLst/>
                <a:uLnTx/>
                <a:uFillTx/>
                <a:latin typeface="Times New Roman" pitchFamily="18" charset="0"/>
                <a:cs typeface="Times New Roman" pitchFamily="18" charset="0"/>
              </a:rPr>
              <a:t>Уважаемые </a:t>
            </a:r>
            <a:r>
              <a:rPr kumimoji="0" lang="ru-RU" sz="2000" b="1" i="0" u="none" strike="noStrike" kern="0" cap="none" spc="0" normalizeH="0" baseline="0" noProof="0" dirty="0">
                <a:ln>
                  <a:noFill/>
                </a:ln>
                <a:solidFill>
                  <a:srgbClr val="C00000"/>
                </a:solidFill>
                <a:effectLst/>
                <a:uLnTx/>
                <a:uFillTx/>
                <a:latin typeface="Times New Roman" pitchFamily="18" charset="0"/>
                <a:cs typeface="Times New Roman" pitchFamily="18" charset="0"/>
              </a:rPr>
              <a:t>жители Яковлевского района!</a:t>
            </a:r>
            <a:r>
              <a:rPr kumimoji="0" lang="ru-RU" sz="20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ru-RU" sz="20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a:r>
            <a:br>
              <a:rPr kumimoji="0" lang="ru-RU" sz="2000" b="1"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br>
            <a:r>
              <a:rPr lang="ru-RU" sz="2000" kern="0" dirty="0" smtClean="0">
                <a:solidFill>
                  <a:sysClr val="windowText" lastClr="000000"/>
                </a:solidFill>
                <a:latin typeface="Times New Roman" pitchFamily="18" charset="0"/>
                <a:cs typeface="Times New Roman" pitchFamily="18" charset="0"/>
              </a:rPr>
              <a:t> </a:t>
            </a:r>
            <a:r>
              <a:rPr kumimoji="0" lang="ru-RU" sz="20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Представляем </a:t>
            </a:r>
            <a:r>
              <a:rPr kumimoji="0" lang="ru-RU" sz="20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вам в краткой и доступной форме основные </a:t>
            </a:r>
            <a:r>
              <a:rPr kumimoji="0" lang="ru-RU" sz="20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параметры </a:t>
            </a:r>
            <a:r>
              <a:rPr kumimoji="0" lang="ru-RU" sz="20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исполнения бюджета района </a:t>
            </a:r>
            <a:r>
              <a:rPr kumimoji="0" lang="ru-RU" sz="20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за  202</a:t>
            </a:r>
            <a:r>
              <a:rPr lang="ru-RU" sz="2000" kern="0" dirty="0">
                <a:solidFill>
                  <a:sysClr val="windowText" lastClr="000000"/>
                </a:solidFill>
                <a:latin typeface="Times New Roman" pitchFamily="18" charset="0"/>
                <a:cs typeface="Times New Roman" pitchFamily="18" charset="0"/>
              </a:rPr>
              <a:t>3</a:t>
            </a:r>
            <a:r>
              <a:rPr kumimoji="0" lang="ru-RU" sz="2000" b="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rPr>
              <a:t> год.</a:t>
            </a:r>
            <a:endParaRPr kumimoji="0" lang="ru-RU" sz="20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endParaRPr kumimoji="0" lang="ru-RU" sz="2200" b="0" i="0" u="none" strike="noStrike" kern="0" cap="none" spc="0" normalizeH="0" baseline="0" noProof="0" dirty="0">
              <a:ln>
                <a:noFill/>
              </a:ln>
              <a:solidFill>
                <a:sysClr val="windowText" lastClr="000000"/>
              </a:solidFill>
              <a:effectLst/>
              <a:uLnTx/>
              <a:uFillTx/>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3" y="1700809"/>
            <a:ext cx="3359151"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圆角矩形 8"/>
          <p:cNvSpPr/>
          <p:nvPr/>
        </p:nvSpPr>
        <p:spPr>
          <a:xfrm>
            <a:off x="467544" y="2204864"/>
            <a:ext cx="8208912" cy="4352255"/>
          </a:xfrm>
          <a:prstGeom prst="roundRect">
            <a:avLst>
              <a:gd name="adj" fmla="val 0"/>
            </a:avLst>
          </a:prstGeom>
          <a:solidFill>
            <a:schemeClr val="bg1"/>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anchor="ctr"/>
          <a:lstStyle/>
          <a:p>
            <a:pPr algn="just">
              <a:lnSpc>
                <a:spcPct val="150000"/>
              </a:lnSpc>
              <a:defRPr/>
            </a:pPr>
            <a:endParaRPr lang="ru-RU" sz="1600" dirty="0" smtClean="0">
              <a:solidFill>
                <a:srgbClr val="C00000"/>
              </a:solidFill>
              <a:latin typeface="Times New Roman" pitchFamily="18" charset="0"/>
              <a:cs typeface="Times New Roman" pitchFamily="18" charset="0"/>
            </a:endParaRPr>
          </a:p>
          <a:p>
            <a:pPr algn="just">
              <a:lnSpc>
                <a:spcPct val="150000"/>
              </a:lnSpc>
              <a:defRPr/>
            </a:pPr>
            <a:r>
              <a:rPr lang="ru-RU" sz="1600" dirty="0" smtClean="0">
                <a:solidFill>
                  <a:srgbClr val="C00000"/>
                </a:solidFill>
                <a:latin typeface="Times New Roman" pitchFamily="18" charset="0"/>
                <a:cs typeface="Times New Roman" pitchFamily="18" charset="0"/>
              </a:rPr>
              <a:t>Бюджет</a:t>
            </a:r>
            <a:r>
              <a:rPr lang="ru-RU" sz="1600" dirty="0" smtClean="0">
                <a:solidFill>
                  <a:schemeClr val="tx1"/>
                </a:solidFill>
                <a:latin typeface="Times New Roman" pitchFamily="18" charset="0"/>
                <a:cs typeface="Times New Roman" pitchFamily="18" charset="0"/>
              </a:rPr>
              <a:t> </a:t>
            </a:r>
            <a:r>
              <a:rPr lang="ru-RU" sz="1600" dirty="0">
                <a:solidFill>
                  <a:schemeClr val="tx1"/>
                </a:solidFill>
                <a:latin typeface="Times New Roman" pitchFamily="18" charset="0"/>
                <a:cs typeface="Times New Roman" pitchFamily="18" charset="0"/>
              </a:rPr>
              <a:t>- форма образования и расходования денежных средств, предназначенных для финансового обеспечения задач и функций государства и местного </a:t>
            </a:r>
            <a:r>
              <a:rPr lang="ru-RU" sz="1600" dirty="0" smtClean="0">
                <a:solidFill>
                  <a:schemeClr val="tx1"/>
                </a:solidFill>
                <a:latin typeface="Times New Roman" pitchFamily="18" charset="0"/>
                <a:cs typeface="Times New Roman" pitchFamily="18" charset="0"/>
              </a:rPr>
              <a:t>самоуправления.</a:t>
            </a:r>
          </a:p>
          <a:p>
            <a:pPr algn="just">
              <a:lnSpc>
                <a:spcPct val="150000"/>
              </a:lnSpc>
              <a:defRPr/>
            </a:pPr>
            <a:r>
              <a:rPr lang="ru-RU" altLang="zh-CN" sz="1600" dirty="0">
                <a:solidFill>
                  <a:srgbClr val="C00000"/>
                </a:solidFill>
                <a:latin typeface="Times New Roman" pitchFamily="18" charset="0"/>
                <a:cs typeface="Times New Roman" pitchFamily="18" charset="0"/>
              </a:rPr>
              <a:t>Доходы бюджета </a:t>
            </a:r>
            <a:r>
              <a:rPr lang="ru-RU" altLang="zh-CN" sz="1600" dirty="0">
                <a:solidFill>
                  <a:schemeClr val="tx1"/>
                </a:solidFill>
                <a:latin typeface="Times New Roman" pitchFamily="18" charset="0"/>
                <a:cs typeface="Times New Roman" pitchFamily="18" charset="0"/>
              </a:rPr>
              <a:t>- денежные средства поступающие в </a:t>
            </a:r>
            <a:r>
              <a:rPr lang="ru-RU" altLang="zh-CN" sz="1600" dirty="0" smtClean="0">
                <a:solidFill>
                  <a:schemeClr val="tx1"/>
                </a:solidFill>
                <a:latin typeface="Times New Roman" pitchFamily="18" charset="0"/>
                <a:cs typeface="Times New Roman" pitchFamily="18" charset="0"/>
              </a:rPr>
              <a:t>бюджет.</a:t>
            </a:r>
          </a:p>
          <a:p>
            <a:pPr algn="just">
              <a:lnSpc>
                <a:spcPct val="150000"/>
              </a:lnSpc>
              <a:defRPr/>
            </a:pPr>
            <a:r>
              <a:rPr lang="ru-RU" altLang="zh-CN" sz="1600" dirty="0">
                <a:solidFill>
                  <a:srgbClr val="C00000"/>
                </a:solidFill>
                <a:latin typeface="Times New Roman" pitchFamily="18" charset="0"/>
                <a:cs typeface="Times New Roman" pitchFamily="18" charset="0"/>
              </a:rPr>
              <a:t>Расходы бюджета </a:t>
            </a:r>
            <a:r>
              <a:rPr lang="ru-RU" altLang="zh-CN" sz="1600" dirty="0">
                <a:solidFill>
                  <a:schemeClr val="tx1"/>
                </a:solidFill>
                <a:latin typeface="Times New Roman" pitchFamily="18" charset="0"/>
                <a:cs typeface="Times New Roman" pitchFamily="18" charset="0"/>
              </a:rPr>
              <a:t>- денежные средства, выплачиваемые из </a:t>
            </a:r>
            <a:r>
              <a:rPr lang="ru-RU" altLang="zh-CN" sz="1600" dirty="0" smtClean="0">
                <a:solidFill>
                  <a:schemeClr val="tx1"/>
                </a:solidFill>
                <a:latin typeface="Times New Roman" pitchFamily="18" charset="0"/>
                <a:cs typeface="Times New Roman" pitchFamily="18" charset="0"/>
              </a:rPr>
              <a:t>бюджета.</a:t>
            </a:r>
            <a:endParaRPr lang="ru-RU" altLang="zh-CN" sz="1600" dirty="0">
              <a:solidFill>
                <a:schemeClr val="tx1"/>
              </a:solidFill>
              <a:latin typeface="Times New Roman" pitchFamily="18" charset="0"/>
              <a:cs typeface="Times New Roman" pitchFamily="18" charset="0"/>
            </a:endParaRPr>
          </a:p>
          <a:p>
            <a:pPr algn="just">
              <a:lnSpc>
                <a:spcPct val="150000"/>
              </a:lnSpc>
              <a:defRPr/>
            </a:pPr>
            <a:r>
              <a:rPr lang="ru-RU" altLang="zh-CN" sz="1600" dirty="0">
                <a:solidFill>
                  <a:srgbClr val="C00000"/>
                </a:solidFill>
                <a:latin typeface="Times New Roman" pitchFamily="18" charset="0"/>
                <a:cs typeface="Times New Roman" pitchFamily="18" charset="0"/>
              </a:rPr>
              <a:t>Дефицит бюджета </a:t>
            </a:r>
            <a:r>
              <a:rPr lang="ru-RU" altLang="zh-CN" sz="1600" dirty="0">
                <a:solidFill>
                  <a:schemeClr val="tx1"/>
                </a:solidFill>
                <a:latin typeface="Times New Roman" pitchFamily="18" charset="0"/>
                <a:cs typeface="Times New Roman" pitchFamily="18" charset="0"/>
              </a:rPr>
              <a:t>- превышение расходов бюджета над его </a:t>
            </a:r>
            <a:r>
              <a:rPr lang="ru-RU" altLang="zh-CN" sz="1600" dirty="0" smtClean="0">
                <a:solidFill>
                  <a:schemeClr val="tx1"/>
                </a:solidFill>
                <a:latin typeface="Times New Roman" pitchFamily="18" charset="0"/>
                <a:cs typeface="Times New Roman" pitchFamily="18" charset="0"/>
              </a:rPr>
              <a:t>доходами.</a:t>
            </a:r>
            <a:endParaRPr lang="ru-RU" altLang="zh-CN" sz="1600" dirty="0">
              <a:solidFill>
                <a:schemeClr val="tx1"/>
              </a:solidFill>
              <a:latin typeface="Times New Roman" pitchFamily="18" charset="0"/>
              <a:cs typeface="Times New Roman" pitchFamily="18" charset="0"/>
            </a:endParaRPr>
          </a:p>
          <a:p>
            <a:pPr algn="just">
              <a:lnSpc>
                <a:spcPct val="150000"/>
              </a:lnSpc>
              <a:defRPr/>
            </a:pPr>
            <a:r>
              <a:rPr lang="ru-RU" altLang="zh-CN" sz="1600" dirty="0">
                <a:solidFill>
                  <a:srgbClr val="C00000"/>
                </a:solidFill>
                <a:latin typeface="Times New Roman" pitchFamily="18" charset="0"/>
                <a:cs typeface="Times New Roman" pitchFamily="18" charset="0"/>
              </a:rPr>
              <a:t>Профицит бюджета </a:t>
            </a:r>
            <a:r>
              <a:rPr lang="ru-RU" altLang="zh-CN" sz="1600" dirty="0">
                <a:solidFill>
                  <a:schemeClr val="tx1"/>
                </a:solidFill>
                <a:latin typeface="Times New Roman" pitchFamily="18" charset="0"/>
                <a:cs typeface="Times New Roman" pitchFamily="18" charset="0"/>
              </a:rPr>
              <a:t>- превышение доходов бюджета над его </a:t>
            </a:r>
            <a:r>
              <a:rPr lang="ru-RU" altLang="zh-CN" sz="1600" dirty="0" smtClean="0">
                <a:solidFill>
                  <a:schemeClr val="tx1"/>
                </a:solidFill>
                <a:latin typeface="Times New Roman" pitchFamily="18" charset="0"/>
                <a:cs typeface="Times New Roman" pitchFamily="18" charset="0"/>
              </a:rPr>
              <a:t>расходами.</a:t>
            </a:r>
          </a:p>
          <a:p>
            <a:pPr algn="just">
              <a:lnSpc>
                <a:spcPct val="150000"/>
              </a:lnSpc>
              <a:defRPr/>
            </a:pPr>
            <a:r>
              <a:rPr lang="ru-RU" sz="1600" dirty="0">
                <a:solidFill>
                  <a:srgbClr val="C00000"/>
                </a:solidFill>
                <a:latin typeface="Times New Roman" pitchFamily="18" charset="0"/>
                <a:cs typeface="Times New Roman" pitchFamily="18" charset="0"/>
              </a:rPr>
              <a:t>Бюджетный кредит </a:t>
            </a:r>
            <a:r>
              <a:rPr lang="ru-RU" sz="1600" dirty="0">
                <a:solidFill>
                  <a:schemeClr val="tx1"/>
                </a:solidFill>
                <a:latin typeface="Times New Roman" pitchFamily="18" charset="0"/>
                <a:cs typeface="Times New Roman" pitchFamily="18" charset="0"/>
              </a:rPr>
              <a:t>- это форма финансирования бюджетных расходов, которая предусматривает предоставление средств бюджету на возвратной и возмездной </a:t>
            </a:r>
            <a:r>
              <a:rPr lang="ru-RU" sz="1600" dirty="0" smtClean="0">
                <a:solidFill>
                  <a:schemeClr val="tx1"/>
                </a:solidFill>
                <a:latin typeface="Times New Roman" pitchFamily="18" charset="0"/>
                <a:cs typeface="Times New Roman" pitchFamily="18" charset="0"/>
              </a:rPr>
              <a:t>основах.</a:t>
            </a:r>
            <a:endParaRPr lang="zh-CN" altLang="en-US" sz="1600" dirty="0">
              <a:solidFill>
                <a:schemeClr val="tx1"/>
              </a:solidFill>
              <a:latin typeface="Times New Roman" pitchFamily="18" charset="0"/>
              <a:cs typeface="Times New Roman" pitchFamily="18" charset="0"/>
            </a:endParaRPr>
          </a:p>
          <a:p>
            <a:pPr algn="just">
              <a:lnSpc>
                <a:spcPct val="150000"/>
              </a:lnSpc>
              <a:defRPr/>
            </a:pPr>
            <a:r>
              <a:rPr lang="ru-RU" altLang="zh-CN" sz="1600" dirty="0">
                <a:solidFill>
                  <a:srgbClr val="C00000"/>
                </a:solidFill>
                <a:latin typeface="Times New Roman" pitchFamily="18" charset="0"/>
                <a:cs typeface="Times New Roman" pitchFamily="18" charset="0"/>
              </a:rPr>
              <a:t>Межбюджетные трансферты </a:t>
            </a:r>
            <a:r>
              <a:rPr lang="ru-RU" altLang="zh-CN" sz="1600" dirty="0">
                <a:solidFill>
                  <a:schemeClr val="tx1"/>
                </a:solidFill>
                <a:latin typeface="Times New Roman" pitchFamily="18" charset="0"/>
                <a:cs typeface="Times New Roman" pitchFamily="18" charset="0"/>
              </a:rPr>
              <a:t>- средства, предоставляемые одним бюджетом бюджетной системы другому бюджету бюджетной </a:t>
            </a:r>
            <a:r>
              <a:rPr lang="ru-RU" altLang="zh-CN" sz="1600" dirty="0" smtClean="0">
                <a:solidFill>
                  <a:schemeClr val="tx1"/>
                </a:solidFill>
                <a:latin typeface="Times New Roman" pitchFamily="18" charset="0"/>
                <a:cs typeface="Times New Roman" pitchFamily="18" charset="0"/>
              </a:rPr>
              <a:t>системы.</a:t>
            </a:r>
            <a:endParaRPr lang="ru-RU" altLang="zh-CN" sz="1600" dirty="0">
              <a:solidFill>
                <a:schemeClr val="tx1"/>
              </a:solidFill>
              <a:latin typeface="Times New Roman" pitchFamily="18" charset="0"/>
              <a:cs typeface="Times New Roman" pitchFamily="18" charset="0"/>
            </a:endParaRPr>
          </a:p>
          <a:p>
            <a:pPr algn="just">
              <a:defRPr/>
            </a:pPr>
            <a:endParaRPr lang="ru-RU" altLang="zh-CN" sz="1600" dirty="0">
              <a:solidFill>
                <a:schemeClr val="tx1"/>
              </a:solidFill>
              <a:latin typeface="Times New Roman" pitchFamily="18" charset="0"/>
              <a:cs typeface="Times New Roman" pitchFamily="18" charset="0"/>
            </a:endParaRPr>
          </a:p>
          <a:p>
            <a:pPr algn="just">
              <a:defRPr/>
            </a:pPr>
            <a:endParaRPr lang="ru-RU" altLang="zh-CN" sz="1600" dirty="0">
              <a:solidFill>
                <a:schemeClr val="tx1"/>
              </a:solidFill>
              <a:latin typeface="Times New Roman" pitchFamily="18" charset="0"/>
              <a:cs typeface="Times New Roman" pitchFamily="18" charset="0"/>
            </a:endParaRPr>
          </a:p>
          <a:p>
            <a:pPr>
              <a:defRPr/>
            </a:pPr>
            <a:endParaRPr lang="zh-CN" altLang="en-US" sz="1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82787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868144" y="96760"/>
            <a:ext cx="1138068" cy="369332"/>
          </a:xfrm>
          <a:prstGeom prst="rect">
            <a:avLst/>
          </a:prstGeom>
        </p:spPr>
        <p:txBody>
          <a:bodyPr wrap="none">
            <a:spAutoFit/>
          </a:bodyPr>
          <a:lstStyle/>
          <a:p>
            <a:pPr lvl="0"/>
            <a:r>
              <a:rPr lang="ru-RU" b="1" dirty="0">
                <a:solidFill>
                  <a:prstClr val="white"/>
                </a:solidFill>
                <a:latin typeface="Times New Roman" pitchFamily="18" charset="0"/>
                <a:cs typeface="Times New Roman" pitchFamily="18" charset="0"/>
              </a:rPr>
              <a:t>Штрафы</a:t>
            </a:r>
          </a:p>
        </p:txBody>
      </p:sp>
      <p:sp>
        <p:nvSpPr>
          <p:cNvPr id="7" name="Прямоугольник 6"/>
          <p:cNvSpPr/>
          <p:nvPr/>
        </p:nvSpPr>
        <p:spPr>
          <a:xfrm>
            <a:off x="467544" y="692696"/>
            <a:ext cx="3960440" cy="3293209"/>
          </a:xfrm>
          <a:prstGeom prst="rect">
            <a:avLst/>
          </a:prstGeom>
        </p:spPr>
        <p:txBody>
          <a:bodyPr wrap="square">
            <a:spAutoFit/>
          </a:bodyPr>
          <a:lstStyle/>
          <a:p>
            <a:pPr algn="just"/>
            <a:r>
              <a:rPr lang="ru-RU" sz="1300" dirty="0">
                <a:latin typeface="Times New Roman" pitchFamily="18" charset="0"/>
                <a:cs typeface="Times New Roman" pitchFamily="18" charset="0"/>
              </a:rPr>
              <a:t>В общем, за  </a:t>
            </a:r>
            <a:r>
              <a:rPr lang="ru-RU" sz="1300" dirty="0" smtClean="0">
                <a:latin typeface="Times New Roman" pitchFamily="18" charset="0"/>
                <a:cs typeface="Times New Roman" pitchFamily="18" charset="0"/>
              </a:rPr>
              <a:t>2023 </a:t>
            </a:r>
            <a:r>
              <a:rPr lang="ru-RU" sz="1300" dirty="0">
                <a:latin typeface="Times New Roman" pitchFamily="18" charset="0"/>
                <a:cs typeface="Times New Roman" pitchFamily="18" charset="0"/>
              </a:rPr>
              <a:t>год, поступило </a:t>
            </a:r>
            <a:r>
              <a:rPr lang="ru-RU" sz="1300" dirty="0" smtClean="0">
                <a:latin typeface="Times New Roman" pitchFamily="18" charset="0"/>
                <a:cs typeface="Times New Roman" pitchFamily="18" charset="0"/>
              </a:rPr>
              <a:t>900,2 </a:t>
            </a:r>
            <a:r>
              <a:rPr lang="ru-RU" sz="1300" dirty="0">
                <a:latin typeface="Times New Roman" pitchFamily="18" charset="0"/>
                <a:cs typeface="Times New Roman" pitchFamily="18" charset="0"/>
              </a:rPr>
              <a:t>тыс. </a:t>
            </a:r>
            <a:r>
              <a:rPr lang="ru-RU" sz="1300" dirty="0" smtClean="0">
                <a:latin typeface="Times New Roman" pitchFamily="18" charset="0"/>
                <a:cs typeface="Times New Roman" pitchFamily="18" charset="0"/>
              </a:rPr>
              <a:t>рублей, </a:t>
            </a:r>
            <a:r>
              <a:rPr lang="ru-RU" sz="1300" dirty="0">
                <a:latin typeface="Times New Roman" pitchFamily="18" charset="0"/>
                <a:cs typeface="Times New Roman" pitchFamily="18" charset="0"/>
              </a:rPr>
              <a:t>исполнение </a:t>
            </a:r>
            <a:r>
              <a:rPr lang="ru-RU" sz="1300" dirty="0" smtClean="0">
                <a:latin typeface="Times New Roman" pitchFamily="18" charset="0"/>
                <a:cs typeface="Times New Roman" pitchFamily="18" charset="0"/>
              </a:rPr>
              <a:t>99,2 </a:t>
            </a:r>
            <a:r>
              <a:rPr lang="ru-RU" sz="1300" dirty="0">
                <a:latin typeface="Times New Roman" pitchFamily="18" charset="0"/>
                <a:cs typeface="Times New Roman" pitchFamily="18" charset="0"/>
              </a:rPr>
              <a:t>%  от плановых назначений </a:t>
            </a:r>
            <a:r>
              <a:rPr lang="ru-RU" sz="1300" dirty="0" smtClean="0">
                <a:latin typeface="Times New Roman" pitchFamily="18" charset="0"/>
                <a:cs typeface="Times New Roman" pitchFamily="18" charset="0"/>
              </a:rPr>
              <a:t>906,9 </a:t>
            </a:r>
            <a:r>
              <a:rPr lang="ru-RU" sz="1300" dirty="0">
                <a:latin typeface="Times New Roman" pitchFamily="18" charset="0"/>
                <a:cs typeface="Times New Roman" pitchFamily="18" charset="0"/>
              </a:rPr>
              <a:t>тыс. рублей.</a:t>
            </a:r>
          </a:p>
          <a:p>
            <a:pPr algn="just"/>
            <a:r>
              <a:rPr lang="ru-RU" sz="1300" dirty="0">
                <a:latin typeface="Times New Roman" pitchFamily="18" charset="0"/>
                <a:cs typeface="Times New Roman" pitchFamily="18" charset="0"/>
              </a:rPr>
              <a:t>       По Яковлевскому муниципальному району поступили следующие штрафы: </a:t>
            </a:r>
          </a:p>
          <a:p>
            <a:pPr algn="just"/>
            <a:r>
              <a:rPr lang="ru-RU" sz="1300" dirty="0">
                <a:latin typeface="Times New Roman" pitchFamily="18" charset="0"/>
                <a:cs typeface="Times New Roman" pitchFamily="18" charset="0"/>
              </a:rPr>
              <a:t>административные штрафы, установленные Кодексом Российской Федерации об административных правонарушениях – </a:t>
            </a:r>
            <a:r>
              <a:rPr lang="ru-RU" sz="1300" dirty="0" smtClean="0">
                <a:latin typeface="Times New Roman" pitchFamily="18" charset="0"/>
                <a:cs typeface="Times New Roman" pitchFamily="18" charset="0"/>
              </a:rPr>
              <a:t>99,4 </a:t>
            </a:r>
            <a:r>
              <a:rPr lang="ru-RU" sz="1300" dirty="0">
                <a:latin typeface="Times New Roman" pitchFamily="18" charset="0"/>
                <a:cs typeface="Times New Roman" pitchFamily="18" charset="0"/>
              </a:rPr>
              <a:t>тыс</a:t>
            </a:r>
            <a:r>
              <a:rPr lang="ru-RU" sz="1300" dirty="0" smtClean="0">
                <a:latin typeface="Times New Roman" pitchFamily="18" charset="0"/>
                <a:cs typeface="Times New Roman" pitchFamily="18" charset="0"/>
              </a:rPr>
              <a:t>. рублей</a:t>
            </a:r>
            <a:r>
              <a:rPr lang="ru-RU" sz="1300" dirty="0">
                <a:latin typeface="Times New Roman" pitchFamily="18" charset="0"/>
                <a:cs typeface="Times New Roman" pitchFamily="18" charset="0"/>
              </a:rPr>
              <a:t>;</a:t>
            </a:r>
          </a:p>
          <a:p>
            <a:pPr algn="just"/>
            <a:r>
              <a:rPr lang="ru-RU" sz="1300" dirty="0">
                <a:latin typeface="Times New Roman" pitchFamily="18" charset="0"/>
                <a:cs typeface="Times New Roman" pitchFamily="18" charset="0"/>
              </a:rPr>
              <a:t>административные штрафы, установленные законами субъектов Российской Федерации об административных правонарушениях – </a:t>
            </a:r>
            <a:r>
              <a:rPr lang="ru-RU" sz="1300" dirty="0" smtClean="0">
                <a:latin typeface="Times New Roman" pitchFamily="18" charset="0"/>
                <a:cs typeface="Times New Roman" pitchFamily="18" charset="0"/>
              </a:rPr>
              <a:t>59,1 </a:t>
            </a:r>
            <a:r>
              <a:rPr lang="ru-RU" sz="1300" dirty="0">
                <a:latin typeface="Times New Roman" pitchFamily="18" charset="0"/>
                <a:cs typeface="Times New Roman" pitchFamily="18" charset="0"/>
              </a:rPr>
              <a:t>тыс</a:t>
            </a:r>
            <a:r>
              <a:rPr lang="ru-RU" sz="1300" dirty="0" smtClean="0">
                <a:latin typeface="Times New Roman" pitchFamily="18" charset="0"/>
                <a:cs typeface="Times New Roman" pitchFamily="18" charset="0"/>
              </a:rPr>
              <a:t>. рублей;</a:t>
            </a:r>
          </a:p>
          <a:p>
            <a:pPr algn="just"/>
            <a:r>
              <a:rPr lang="ru-RU" sz="1300" dirty="0" smtClean="0">
                <a:latin typeface="Times New Roman" pitchFamily="18" charset="0"/>
                <a:cs typeface="Times New Roman" pitchFamily="18" charset="0"/>
              </a:rPr>
              <a:t>Платежи, уплачиваемые в целях возмещения вреда, причиненного окружающей среде – 740,92 </a:t>
            </a:r>
            <a:r>
              <a:rPr lang="ru-RU" sz="1300" dirty="0" err="1" smtClean="0">
                <a:latin typeface="Times New Roman" pitchFamily="18" charset="0"/>
                <a:cs typeface="Times New Roman" pitchFamily="18" charset="0"/>
              </a:rPr>
              <a:t>тыс.рублей</a:t>
            </a:r>
            <a:endParaRPr lang="ru-RU" sz="13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985905"/>
            <a:ext cx="2527310" cy="21533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4146982" y="3585796"/>
            <a:ext cx="4420954" cy="2369880"/>
          </a:xfrm>
          <a:prstGeom prst="rect">
            <a:avLst/>
          </a:prstGeom>
        </p:spPr>
        <p:txBody>
          <a:bodyPr wrap="square">
            <a:spAutoFit/>
          </a:bodyPr>
          <a:lstStyle/>
          <a:p>
            <a:pPr lvl="0" algn="just"/>
            <a:r>
              <a:rPr lang="ru-RU" sz="1300" dirty="0">
                <a:solidFill>
                  <a:prstClr val="black"/>
                </a:solidFill>
                <a:latin typeface="Times New Roman" pitchFamily="18" charset="0"/>
                <a:cs typeface="Times New Roman" pitchFamily="18" charset="0"/>
              </a:rPr>
              <a:t>Штрафы, неустойки, пени, уплаченные в соответствии с законом или договором в случае неисполнения или ненадлежащего исполнения обязательств перед государственным (муниципальным) органом, органам управления государственным внебюджетным фондом, казенным учреждением, Центральным банкам Российской Федерации, иной организацией, действующей от имени Российской Федерации – 0</a:t>
            </a:r>
            <a:r>
              <a:rPr lang="ru-RU" sz="1300" dirty="0" smtClean="0">
                <a:solidFill>
                  <a:prstClr val="black"/>
                </a:solidFill>
                <a:latin typeface="Times New Roman" pitchFamily="18" charset="0"/>
                <a:cs typeface="Times New Roman" pitchFamily="18" charset="0"/>
              </a:rPr>
              <a:t> </a:t>
            </a:r>
            <a:r>
              <a:rPr lang="ru-RU" sz="1300" dirty="0">
                <a:solidFill>
                  <a:prstClr val="black"/>
                </a:solidFill>
                <a:latin typeface="Times New Roman" pitchFamily="18" charset="0"/>
                <a:cs typeface="Times New Roman" pitchFamily="18" charset="0"/>
              </a:rPr>
              <a:t>тыс. рублей;</a:t>
            </a:r>
          </a:p>
          <a:p>
            <a:pPr lvl="0" algn="just"/>
            <a:r>
              <a:rPr lang="ru-RU" sz="1300" dirty="0">
                <a:solidFill>
                  <a:prstClr val="black"/>
                </a:solidFill>
                <a:latin typeface="Times New Roman" pitchFamily="18" charset="0"/>
                <a:cs typeface="Times New Roman" pitchFamily="18" charset="0"/>
              </a:rPr>
              <a:t> платежи в целях возмещения причиненного ущерба (убытков) – </a:t>
            </a:r>
            <a:r>
              <a:rPr lang="ru-RU" sz="1300" dirty="0" smtClean="0">
                <a:solidFill>
                  <a:prstClr val="black"/>
                </a:solidFill>
                <a:latin typeface="Times New Roman" pitchFamily="18" charset="0"/>
                <a:cs typeface="Times New Roman" pitchFamily="18" charset="0"/>
              </a:rPr>
              <a:t>0,8 </a:t>
            </a:r>
            <a:r>
              <a:rPr lang="ru-RU" sz="1300" dirty="0">
                <a:solidFill>
                  <a:prstClr val="black"/>
                </a:solidFill>
                <a:latin typeface="Times New Roman" pitchFamily="18" charset="0"/>
                <a:cs typeface="Times New Roman" pitchFamily="18" charset="0"/>
              </a:rPr>
              <a:t>тыс. рублей;</a:t>
            </a:r>
          </a:p>
          <a:p>
            <a:pPr lvl="0" algn="just"/>
            <a:endParaRPr lang="ru-RU" dirty="0">
              <a:solidFill>
                <a:prstClr val="black"/>
              </a:solidFill>
            </a:endParaRP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1268760"/>
            <a:ext cx="2947613" cy="1656184"/>
          </a:xfrm>
          <a:prstGeom prst="rect">
            <a:avLst/>
          </a:prstGeom>
          <a:ln>
            <a:solidFill>
              <a:schemeClr val="tx1">
                <a:lumMod val="95000"/>
                <a:lumOff val="5000"/>
              </a:schemeClr>
            </a:solidFill>
          </a:ln>
        </p:spPr>
      </p:pic>
    </p:spTree>
    <p:extLst>
      <p:ext uri="{BB962C8B-B14F-4D97-AF65-F5344CB8AC3E}">
        <p14:creationId xmlns:p14="http://schemas.microsoft.com/office/powerpoint/2010/main" val="1451145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499992" y="6472"/>
            <a:ext cx="3806160" cy="523220"/>
          </a:xfrm>
          <a:prstGeom prst="rect">
            <a:avLst/>
          </a:prstGeom>
        </p:spPr>
        <p:txBody>
          <a:bodyPr wrap="square">
            <a:spAutoFit/>
          </a:bodyPr>
          <a:lstStyle/>
          <a:p>
            <a:pPr algn="ctr"/>
            <a:r>
              <a:rPr lang="ru-RU" sz="1400" b="1" dirty="0">
                <a:solidFill>
                  <a:schemeClr val="bg1"/>
                </a:solidFill>
                <a:latin typeface="Times New Roman" pitchFamily="18" charset="0"/>
                <a:cs typeface="Times New Roman" pitchFamily="18" charset="0"/>
              </a:rPr>
              <a:t>Поступление безвозмездных поступлений в бюджет Яковлевского района за </a:t>
            </a:r>
            <a:r>
              <a:rPr lang="ru-RU" sz="1400" b="1" dirty="0" smtClean="0">
                <a:solidFill>
                  <a:schemeClr val="bg1"/>
                </a:solidFill>
                <a:latin typeface="Times New Roman" pitchFamily="18" charset="0"/>
                <a:cs typeface="Times New Roman" pitchFamily="18" charset="0"/>
              </a:rPr>
              <a:t>2023 </a:t>
            </a:r>
            <a:r>
              <a:rPr lang="ru-RU" sz="1400" b="1" dirty="0">
                <a:solidFill>
                  <a:schemeClr val="bg1"/>
                </a:solidFill>
                <a:latin typeface="Times New Roman" pitchFamily="18" charset="0"/>
                <a:cs typeface="Times New Roman" pitchFamily="18" charset="0"/>
              </a:rPr>
              <a:t>год</a:t>
            </a:r>
          </a:p>
        </p:txBody>
      </p:sp>
      <p:graphicFrame>
        <p:nvGraphicFramePr>
          <p:cNvPr id="2" name="Диаграмма 1"/>
          <p:cNvGraphicFramePr/>
          <p:nvPr>
            <p:extLst>
              <p:ext uri="{D42A27DB-BD31-4B8C-83A1-F6EECF244321}">
                <p14:modId xmlns:p14="http://schemas.microsoft.com/office/powerpoint/2010/main" val="3495663838"/>
              </p:ext>
            </p:extLst>
          </p:nvPr>
        </p:nvGraphicFramePr>
        <p:xfrm>
          <a:off x="611560" y="908720"/>
          <a:ext cx="7992888" cy="54726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52901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72000" y="-99392"/>
            <a:ext cx="3600400" cy="738664"/>
          </a:xfrm>
          <a:prstGeom prst="rect">
            <a:avLst/>
          </a:prstGeom>
        </p:spPr>
        <p:txBody>
          <a:bodyPr wrap="square">
            <a:spAutoFit/>
          </a:bodyPr>
          <a:lstStyle/>
          <a:p>
            <a:pPr algn="ctr"/>
            <a:r>
              <a:rPr lang="ru-RU" sz="1400" b="1" dirty="0" smtClean="0">
                <a:solidFill>
                  <a:schemeClr val="bg1"/>
                </a:solidFill>
                <a:latin typeface="Times New Roman" pitchFamily="18" charset="0"/>
                <a:cs typeface="Times New Roman" pitchFamily="18" charset="0"/>
              </a:rPr>
              <a:t>Расходы </a:t>
            </a:r>
            <a:r>
              <a:rPr lang="ru-RU" sz="1400" b="1" dirty="0">
                <a:solidFill>
                  <a:schemeClr val="bg1"/>
                </a:solidFill>
                <a:latin typeface="Times New Roman" pitchFamily="18" charset="0"/>
                <a:cs typeface="Times New Roman" pitchFamily="18" charset="0"/>
              </a:rPr>
              <a:t/>
            </a:r>
            <a:br>
              <a:rPr lang="ru-RU" sz="1400" b="1" dirty="0">
                <a:solidFill>
                  <a:schemeClr val="bg1"/>
                </a:solidFill>
                <a:latin typeface="Times New Roman" pitchFamily="18" charset="0"/>
                <a:cs typeface="Times New Roman" pitchFamily="18" charset="0"/>
              </a:rPr>
            </a:br>
            <a:r>
              <a:rPr lang="ru-RU" sz="1400" b="1" dirty="0">
                <a:solidFill>
                  <a:schemeClr val="bg1"/>
                </a:solidFill>
                <a:latin typeface="Times New Roman" pitchFamily="18" charset="0"/>
                <a:cs typeface="Times New Roman" pitchFamily="18" charset="0"/>
              </a:rPr>
              <a:t>бюджета Яковлевского муниципального района за </a:t>
            </a:r>
            <a:r>
              <a:rPr lang="ru-RU" sz="1400" b="1" dirty="0" smtClean="0">
                <a:solidFill>
                  <a:schemeClr val="bg1"/>
                </a:solidFill>
                <a:latin typeface="Times New Roman" pitchFamily="18" charset="0"/>
                <a:cs typeface="Times New Roman" pitchFamily="18" charset="0"/>
              </a:rPr>
              <a:t>2023 </a:t>
            </a:r>
            <a:r>
              <a:rPr lang="ru-RU" sz="1400" b="1" dirty="0">
                <a:solidFill>
                  <a:schemeClr val="bg1"/>
                </a:solidFill>
                <a:latin typeface="Times New Roman" pitchFamily="18" charset="0"/>
                <a:cs typeface="Times New Roman" pitchFamily="18" charset="0"/>
              </a:rPr>
              <a:t>год</a:t>
            </a:r>
          </a:p>
        </p:txBody>
      </p:sp>
      <p:sp>
        <p:nvSpPr>
          <p:cNvPr id="6" name="Прямоугольник 5"/>
          <p:cNvSpPr/>
          <p:nvPr/>
        </p:nvSpPr>
        <p:spPr>
          <a:xfrm>
            <a:off x="549856" y="346884"/>
            <a:ext cx="3960440" cy="830997"/>
          </a:xfrm>
          <a:prstGeom prst="rect">
            <a:avLst/>
          </a:prstGeom>
        </p:spPr>
        <p:txBody>
          <a:bodyPr wrap="square">
            <a:spAutoFit/>
          </a:bodyPr>
          <a:lstStyle/>
          <a:p>
            <a:pPr algn="ctr"/>
            <a:endParaRPr lang="ru-RU" sz="1600" b="1" dirty="0" smtClean="0">
              <a:latin typeface="Times New Roman" pitchFamily="18" charset="0"/>
              <a:cs typeface="Times New Roman" pitchFamily="18" charset="0"/>
            </a:endParaRPr>
          </a:p>
          <a:p>
            <a:pPr algn="ctr"/>
            <a:r>
              <a:rPr lang="ru-RU" sz="1600" b="1" dirty="0" smtClean="0">
                <a:latin typeface="Times New Roman" pitchFamily="18" charset="0"/>
                <a:cs typeface="Times New Roman" pitchFamily="18" charset="0"/>
              </a:rPr>
              <a:t>Расходы </a:t>
            </a:r>
            <a:r>
              <a:rPr lang="ru-RU" sz="1600" b="1" dirty="0">
                <a:latin typeface="Times New Roman" pitchFamily="18" charset="0"/>
                <a:cs typeface="Times New Roman" pitchFamily="18" charset="0"/>
              </a:rPr>
              <a:t>бюджета всего – </a:t>
            </a:r>
            <a:r>
              <a:rPr lang="en-US" sz="1600" b="1" dirty="0" smtClean="0">
                <a:latin typeface="Times New Roman" pitchFamily="18" charset="0"/>
                <a:cs typeface="Times New Roman" pitchFamily="18" charset="0"/>
              </a:rPr>
              <a:t>745 482,32</a:t>
            </a:r>
            <a:r>
              <a:rPr lang="ru-RU" sz="1600" b="1" dirty="0" smtClean="0">
                <a:latin typeface="Times New Roman" pitchFamily="18" charset="0"/>
                <a:cs typeface="Times New Roman" pitchFamily="18" charset="0"/>
              </a:rPr>
              <a:t> </a:t>
            </a:r>
            <a:r>
              <a:rPr lang="ru-RU" sz="1600" b="1" dirty="0">
                <a:latin typeface="Times New Roman" pitchFamily="18" charset="0"/>
                <a:cs typeface="Times New Roman" pitchFamily="18" charset="0"/>
              </a:rPr>
              <a:t>тыс. рублей</a:t>
            </a:r>
          </a:p>
        </p:txBody>
      </p:sp>
      <p:pic>
        <p:nvPicPr>
          <p:cNvPr id="7" name="Picture 2"/>
          <p:cNvPicPr>
            <a:picLocks noChangeAspect="1" noChangeArrowheads="1"/>
          </p:cNvPicPr>
          <p:nvPr/>
        </p:nvPicPr>
        <p:blipFill>
          <a:blip r:embed="rId2"/>
          <a:srcRect/>
          <a:stretch>
            <a:fillRect/>
          </a:stretch>
        </p:blipFill>
        <p:spPr bwMode="auto">
          <a:xfrm>
            <a:off x="467544" y="1340768"/>
            <a:ext cx="8208911" cy="720080"/>
          </a:xfrm>
          <a:prstGeom prst="rect">
            <a:avLst/>
          </a:prstGeom>
          <a:ln>
            <a:headEnd/>
            <a:tailEnd/>
          </a:ln>
        </p:spPr>
        <p:style>
          <a:lnRef idx="2">
            <a:schemeClr val="dk1"/>
          </a:lnRef>
          <a:fillRef idx="1">
            <a:schemeClr val="lt1"/>
          </a:fillRef>
          <a:effectRef idx="0">
            <a:schemeClr val="dk1"/>
          </a:effectRef>
          <a:fontRef idx="minor">
            <a:schemeClr val="dk1"/>
          </a:fontRef>
        </p:style>
      </p:pic>
      <p:cxnSp>
        <p:nvCxnSpPr>
          <p:cNvPr id="9" name="Прямая соединительная линия 8"/>
          <p:cNvCxnSpPr/>
          <p:nvPr/>
        </p:nvCxnSpPr>
        <p:spPr>
          <a:xfrm>
            <a:off x="755576" y="2060848"/>
            <a:ext cx="0" cy="2281317"/>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1331640" y="2060847"/>
            <a:ext cx="0" cy="112918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1907704" y="2060848"/>
            <a:ext cx="0" cy="223224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2491036" y="2060846"/>
            <a:ext cx="0" cy="112918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a:endCxn id="32" idx="0"/>
          </p:cNvCxnSpPr>
          <p:nvPr/>
        </p:nvCxnSpPr>
        <p:spPr>
          <a:xfrm flipH="1">
            <a:off x="3054651" y="2060845"/>
            <a:ext cx="17014" cy="226253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3652292" y="2060844"/>
            <a:ext cx="0" cy="112918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a:endCxn id="40" idx="0"/>
          </p:cNvCxnSpPr>
          <p:nvPr/>
        </p:nvCxnSpPr>
        <p:spPr>
          <a:xfrm>
            <a:off x="4228679" y="2059751"/>
            <a:ext cx="0" cy="2279511"/>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4860032" y="2060842"/>
            <a:ext cx="0" cy="112918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052" name="Прямая соединительная линия 2051"/>
          <p:cNvCxnSpPr>
            <a:endCxn id="44" idx="0"/>
          </p:cNvCxnSpPr>
          <p:nvPr/>
        </p:nvCxnSpPr>
        <p:spPr>
          <a:xfrm flipH="1">
            <a:off x="5425211" y="2059755"/>
            <a:ext cx="21542" cy="228241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054" name="Прямая соединительная линия 2053"/>
          <p:cNvCxnSpPr/>
          <p:nvPr/>
        </p:nvCxnSpPr>
        <p:spPr>
          <a:xfrm>
            <a:off x="6012160" y="2059754"/>
            <a:ext cx="0" cy="112918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058" name="Прямая соединительная линия 2057"/>
          <p:cNvCxnSpPr>
            <a:endCxn id="50" idx="0"/>
          </p:cNvCxnSpPr>
          <p:nvPr/>
        </p:nvCxnSpPr>
        <p:spPr>
          <a:xfrm>
            <a:off x="6592768" y="2060848"/>
            <a:ext cx="0" cy="226252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061" name="Прямая соединительная линия 2060"/>
          <p:cNvCxnSpPr/>
          <p:nvPr/>
        </p:nvCxnSpPr>
        <p:spPr>
          <a:xfrm>
            <a:off x="7173396" y="2059753"/>
            <a:ext cx="0" cy="112918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065" name="Прямая соединительная линия 2064"/>
          <p:cNvCxnSpPr/>
          <p:nvPr/>
        </p:nvCxnSpPr>
        <p:spPr>
          <a:xfrm>
            <a:off x="7810320" y="2059752"/>
            <a:ext cx="0" cy="223972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068" name="Прямая соединительная линия 2067"/>
          <p:cNvCxnSpPr/>
          <p:nvPr/>
        </p:nvCxnSpPr>
        <p:spPr>
          <a:xfrm>
            <a:off x="8319412" y="2059751"/>
            <a:ext cx="0" cy="112918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070" name="Прямоугольник 2069"/>
          <p:cNvSpPr/>
          <p:nvPr/>
        </p:nvSpPr>
        <p:spPr>
          <a:xfrm rot="10800000" flipV="1">
            <a:off x="145478" y="4293096"/>
            <a:ext cx="1220195" cy="461665"/>
          </a:xfrm>
          <a:prstGeom prst="rect">
            <a:avLst/>
          </a:prstGeom>
          <a:solidFill>
            <a:schemeClr val="bg2">
              <a:lumMod val="20000"/>
              <a:lumOff val="80000"/>
            </a:schemeClr>
          </a:solidFill>
          <a:ln>
            <a:solidFill>
              <a:schemeClr val="tx1">
                <a:lumMod val="95000"/>
                <a:lumOff val="5000"/>
              </a:schemeClr>
            </a:solidFill>
          </a:ln>
        </p:spPr>
        <p:txBody>
          <a:bodyPr wrap="square">
            <a:spAutoFit/>
          </a:bodyPr>
          <a:lstStyle/>
          <a:p>
            <a:pPr lvl="0" fontAlgn="base">
              <a:spcBef>
                <a:spcPct val="0"/>
              </a:spcBef>
              <a:spcAft>
                <a:spcPct val="0"/>
              </a:spcAft>
            </a:pPr>
            <a:r>
              <a:rPr lang="ru-RU" sz="800" b="1" dirty="0">
                <a:solidFill>
                  <a:prstClr val="black"/>
                </a:solidFill>
                <a:latin typeface="Times New Roman" panose="02020603050405020304" pitchFamily="18" charset="0"/>
                <a:cs typeface="Times New Roman" panose="02020603050405020304" pitchFamily="18" charset="0"/>
              </a:rPr>
              <a:t>Общегосударственные вопросы – </a:t>
            </a:r>
            <a:r>
              <a:rPr lang="en-US" sz="800" b="1" dirty="0" smtClean="0">
                <a:solidFill>
                  <a:prstClr val="black"/>
                </a:solidFill>
                <a:latin typeface="Times New Roman" panose="02020603050405020304" pitchFamily="18" charset="0"/>
                <a:cs typeface="Times New Roman" panose="02020603050405020304" pitchFamily="18" charset="0"/>
              </a:rPr>
              <a:t>89 736,6 1</a:t>
            </a:r>
            <a:r>
              <a:rPr lang="ru-RU" sz="800" b="1" dirty="0" smtClean="0">
                <a:solidFill>
                  <a:prstClr val="black"/>
                </a:solidFill>
                <a:latin typeface="Times New Roman" panose="02020603050405020304" pitchFamily="18" charset="0"/>
                <a:cs typeface="Times New Roman" panose="02020603050405020304" pitchFamily="18" charset="0"/>
              </a:rPr>
              <a:t>тыс</a:t>
            </a:r>
            <a:r>
              <a:rPr lang="ru-RU" sz="800" b="1" dirty="0">
                <a:solidFill>
                  <a:prstClr val="black"/>
                </a:solidFill>
                <a:latin typeface="Times New Roman" panose="02020603050405020304" pitchFamily="18" charset="0"/>
                <a:cs typeface="Times New Roman" panose="02020603050405020304" pitchFamily="18" charset="0"/>
              </a:rPr>
              <a:t>. рублей</a:t>
            </a:r>
          </a:p>
        </p:txBody>
      </p:sp>
      <p:sp>
        <p:nvSpPr>
          <p:cNvPr id="2077" name="Прямоугольник 2076"/>
          <p:cNvSpPr/>
          <p:nvPr/>
        </p:nvSpPr>
        <p:spPr>
          <a:xfrm>
            <a:off x="791580" y="3176970"/>
            <a:ext cx="1080120" cy="461665"/>
          </a:xfrm>
          <a:prstGeom prst="rect">
            <a:avLst/>
          </a:prstGeom>
          <a:solidFill>
            <a:schemeClr val="bg2">
              <a:lumMod val="20000"/>
              <a:lumOff val="80000"/>
            </a:schemeClr>
          </a:solidFill>
          <a:ln>
            <a:solidFill>
              <a:schemeClr val="tx1">
                <a:lumMod val="95000"/>
                <a:lumOff val="5000"/>
              </a:schemeClr>
            </a:solidFill>
          </a:ln>
        </p:spPr>
        <p:txBody>
          <a:bodyPr wrap="square">
            <a:spAutoFit/>
          </a:bodyPr>
          <a:lstStyle/>
          <a:p>
            <a:pPr lvl="0" fontAlgn="base">
              <a:spcBef>
                <a:spcPct val="0"/>
              </a:spcBef>
              <a:spcAft>
                <a:spcPct val="0"/>
              </a:spcAft>
            </a:pPr>
            <a:r>
              <a:rPr lang="ru-RU" sz="800" b="1" dirty="0">
                <a:solidFill>
                  <a:prstClr val="black"/>
                </a:solidFill>
                <a:latin typeface="Times New Roman" panose="02020603050405020304" pitchFamily="18" charset="0"/>
                <a:cs typeface="Times New Roman" panose="02020603050405020304" pitchFamily="18" charset="0"/>
              </a:rPr>
              <a:t>Национальная оборона – </a:t>
            </a:r>
            <a:r>
              <a:rPr lang="ru-RU" sz="800" b="1" dirty="0" smtClean="0">
                <a:solidFill>
                  <a:prstClr val="black"/>
                </a:solidFill>
                <a:latin typeface="Times New Roman" panose="02020603050405020304" pitchFamily="18" charset="0"/>
                <a:cs typeface="Times New Roman" panose="02020603050405020304" pitchFamily="18" charset="0"/>
              </a:rPr>
              <a:t>399,42 </a:t>
            </a:r>
            <a:r>
              <a:rPr lang="ru-RU" sz="800" b="1" dirty="0">
                <a:solidFill>
                  <a:prstClr val="black"/>
                </a:solidFill>
                <a:latin typeface="Times New Roman" panose="02020603050405020304" pitchFamily="18" charset="0"/>
                <a:cs typeface="Times New Roman" panose="02020603050405020304" pitchFamily="18" charset="0"/>
              </a:rPr>
              <a:t>тыс. рублей</a:t>
            </a:r>
          </a:p>
        </p:txBody>
      </p:sp>
      <p:sp>
        <p:nvSpPr>
          <p:cNvPr id="2078" name="Прямоугольник 2077"/>
          <p:cNvSpPr/>
          <p:nvPr/>
        </p:nvSpPr>
        <p:spPr>
          <a:xfrm>
            <a:off x="1403648" y="4299481"/>
            <a:ext cx="1103273" cy="707886"/>
          </a:xfrm>
          <a:prstGeom prst="rect">
            <a:avLst/>
          </a:prstGeom>
          <a:solidFill>
            <a:schemeClr val="bg2">
              <a:lumMod val="20000"/>
              <a:lumOff val="80000"/>
            </a:schemeClr>
          </a:solidFill>
          <a:ln>
            <a:solidFill>
              <a:schemeClr val="tx1">
                <a:lumMod val="95000"/>
                <a:lumOff val="5000"/>
              </a:schemeClr>
            </a:solidFill>
          </a:ln>
        </p:spPr>
        <p:txBody>
          <a:bodyPr wrap="square">
            <a:spAutoFit/>
          </a:bodyPr>
          <a:lstStyle/>
          <a:p>
            <a:pPr algn="ctr"/>
            <a:r>
              <a:rPr lang="ru-RU" sz="800" b="1" dirty="0" smtClean="0">
                <a:latin typeface="Times New Roman" pitchFamily="18" charset="0"/>
                <a:cs typeface="Times New Roman" pitchFamily="18" charset="0"/>
              </a:rPr>
              <a:t>Национальная </a:t>
            </a:r>
            <a:r>
              <a:rPr lang="ru-RU" sz="800" b="1" dirty="0">
                <a:latin typeface="Times New Roman" pitchFamily="18" charset="0"/>
                <a:cs typeface="Times New Roman" pitchFamily="18" charset="0"/>
              </a:rPr>
              <a:t>безопасность и правоохранительная деятельность – </a:t>
            </a:r>
            <a:r>
              <a:rPr lang="ru-RU" sz="800" b="1" dirty="0" smtClean="0">
                <a:latin typeface="Times New Roman" pitchFamily="18" charset="0"/>
                <a:cs typeface="Times New Roman" pitchFamily="18" charset="0"/>
              </a:rPr>
              <a:t>31,5</a:t>
            </a:r>
            <a:endParaRPr lang="ru-RU" sz="800" b="1" dirty="0">
              <a:latin typeface="Times New Roman" pitchFamily="18" charset="0"/>
              <a:cs typeface="Times New Roman" pitchFamily="18" charset="0"/>
            </a:endParaRPr>
          </a:p>
        </p:txBody>
      </p:sp>
      <p:sp>
        <p:nvSpPr>
          <p:cNvPr id="63" name="Прямоугольник 24"/>
          <p:cNvSpPr>
            <a:spLocks noChangeArrowheads="1"/>
          </p:cNvSpPr>
          <p:nvPr/>
        </p:nvSpPr>
        <p:spPr bwMode="auto">
          <a:xfrm>
            <a:off x="1961491" y="3188940"/>
            <a:ext cx="1090860" cy="461665"/>
          </a:xfrm>
          <a:prstGeom prst="rect">
            <a:avLst/>
          </a:prstGeom>
          <a:solidFill>
            <a:schemeClr val="bg2">
              <a:lumMod val="20000"/>
              <a:lumOff val="80000"/>
            </a:schemeClr>
          </a:solidFill>
          <a:ln w="9525">
            <a:solidFill>
              <a:schemeClr val="tx1">
                <a:lumMod val="95000"/>
                <a:lumOff val="5000"/>
              </a:schemeClr>
            </a:solidFill>
            <a:miter lim="800000"/>
          </a:ln>
        </p:spPr>
        <p:txBody>
          <a:bodyPr wrap="square">
            <a:spAutoFit/>
          </a:bodyPr>
          <a:lstStyle/>
          <a:p>
            <a:pPr algn="ctr"/>
            <a:r>
              <a:rPr lang="ru-RU" sz="800" b="1" dirty="0" smtClean="0">
                <a:latin typeface="Times New Roman" panose="02020603050405020304" pitchFamily="18" charset="0"/>
                <a:cs typeface="Times New Roman" panose="02020603050405020304" pitchFamily="18" charset="0"/>
              </a:rPr>
              <a:t>Национальная </a:t>
            </a:r>
            <a:r>
              <a:rPr lang="ru-RU" sz="800" b="1" dirty="0">
                <a:latin typeface="Times New Roman" panose="02020603050405020304" pitchFamily="18" charset="0"/>
                <a:cs typeface="Times New Roman" panose="02020603050405020304" pitchFamily="18" charset="0"/>
              </a:rPr>
              <a:t>экономика –    </a:t>
            </a:r>
            <a:r>
              <a:rPr lang="ru-RU" sz="800" b="1" dirty="0" smtClean="0">
                <a:latin typeface="Times New Roman" panose="02020603050405020304" pitchFamily="18" charset="0"/>
                <a:cs typeface="Times New Roman" panose="02020603050405020304" pitchFamily="18" charset="0"/>
              </a:rPr>
              <a:t>63 404,44 тыс</a:t>
            </a:r>
            <a:r>
              <a:rPr lang="ru-RU" sz="800" b="1" dirty="0">
                <a:latin typeface="Times New Roman" panose="02020603050405020304" pitchFamily="18" charset="0"/>
                <a:cs typeface="Times New Roman" panose="02020603050405020304" pitchFamily="18" charset="0"/>
              </a:rPr>
              <a:t>. рублей</a:t>
            </a:r>
          </a:p>
        </p:txBody>
      </p:sp>
      <p:sp>
        <p:nvSpPr>
          <p:cNvPr id="32" name="Прямоугольник 31"/>
          <p:cNvSpPr/>
          <p:nvPr/>
        </p:nvSpPr>
        <p:spPr>
          <a:xfrm>
            <a:off x="2545414" y="4323378"/>
            <a:ext cx="1018474" cy="584775"/>
          </a:xfrm>
          <a:prstGeom prst="rect">
            <a:avLst/>
          </a:prstGeom>
          <a:solidFill>
            <a:schemeClr val="bg2">
              <a:lumMod val="20000"/>
              <a:lumOff val="80000"/>
            </a:schemeClr>
          </a:solidFill>
          <a:ln>
            <a:solidFill>
              <a:schemeClr val="tx1">
                <a:lumMod val="95000"/>
                <a:lumOff val="5000"/>
              </a:schemeClr>
            </a:solidFill>
          </a:ln>
        </p:spPr>
        <p:txBody>
          <a:bodyPr wrap="square">
            <a:spAutoFit/>
          </a:bodyPr>
          <a:lstStyle/>
          <a:p>
            <a:r>
              <a:rPr lang="ru-RU" sz="800" b="1" dirty="0">
                <a:latin typeface="Times New Roman" pitchFamily="18" charset="0"/>
                <a:cs typeface="Times New Roman" pitchFamily="18" charset="0"/>
              </a:rPr>
              <a:t>Жилищно-коммунальное хозяйство – </a:t>
            </a:r>
            <a:r>
              <a:rPr lang="en-US" sz="800" b="1" dirty="0" smtClean="0">
                <a:latin typeface="Times New Roman" pitchFamily="18" charset="0"/>
                <a:cs typeface="Times New Roman" pitchFamily="18" charset="0"/>
              </a:rPr>
              <a:t>50 134,67</a:t>
            </a:r>
            <a:r>
              <a:rPr lang="ru-RU" sz="800" b="1" dirty="0" smtClean="0">
                <a:latin typeface="Times New Roman" pitchFamily="18" charset="0"/>
                <a:cs typeface="Times New Roman" pitchFamily="18" charset="0"/>
              </a:rPr>
              <a:t>тыс</a:t>
            </a:r>
            <a:r>
              <a:rPr lang="ru-RU" sz="800" b="1" dirty="0">
                <a:latin typeface="Times New Roman" pitchFamily="18" charset="0"/>
                <a:cs typeface="Times New Roman" pitchFamily="18" charset="0"/>
              </a:rPr>
              <a:t>. рублей</a:t>
            </a:r>
          </a:p>
        </p:txBody>
      </p:sp>
      <p:sp>
        <p:nvSpPr>
          <p:cNvPr id="34" name="Прямоугольник 33"/>
          <p:cNvSpPr/>
          <p:nvPr/>
        </p:nvSpPr>
        <p:spPr>
          <a:xfrm rot="10800000" flipV="1">
            <a:off x="3192438" y="3201506"/>
            <a:ext cx="919708" cy="461665"/>
          </a:xfrm>
          <a:prstGeom prst="rect">
            <a:avLst/>
          </a:prstGeom>
          <a:solidFill>
            <a:schemeClr val="bg2">
              <a:lumMod val="20000"/>
              <a:lumOff val="80000"/>
            </a:schemeClr>
          </a:solidFill>
          <a:ln>
            <a:solidFill>
              <a:schemeClr val="tx1">
                <a:lumMod val="95000"/>
                <a:lumOff val="5000"/>
              </a:schemeClr>
            </a:solidFill>
          </a:ln>
        </p:spPr>
        <p:txBody>
          <a:bodyPr wrap="square">
            <a:spAutoFit/>
          </a:bodyPr>
          <a:lstStyle/>
          <a:p>
            <a:r>
              <a:rPr lang="ru-RU" sz="800" b="1" dirty="0">
                <a:latin typeface="Times New Roman" pitchFamily="18" charset="0"/>
                <a:cs typeface="Times New Roman" pitchFamily="18" charset="0"/>
              </a:rPr>
              <a:t>Охрана окружающей среды – 0,00</a:t>
            </a:r>
          </a:p>
        </p:txBody>
      </p:sp>
      <p:sp>
        <p:nvSpPr>
          <p:cNvPr id="40" name="Прямоугольник 39"/>
          <p:cNvSpPr/>
          <p:nvPr/>
        </p:nvSpPr>
        <p:spPr>
          <a:xfrm>
            <a:off x="3597326" y="4339262"/>
            <a:ext cx="1262705" cy="338554"/>
          </a:xfrm>
          <a:prstGeom prst="rect">
            <a:avLst/>
          </a:prstGeom>
          <a:solidFill>
            <a:schemeClr val="bg2">
              <a:lumMod val="20000"/>
              <a:lumOff val="80000"/>
            </a:schemeClr>
          </a:solidFill>
          <a:ln>
            <a:solidFill>
              <a:schemeClr val="tx1">
                <a:lumMod val="95000"/>
                <a:lumOff val="5000"/>
              </a:schemeClr>
            </a:solidFill>
          </a:ln>
        </p:spPr>
        <p:txBody>
          <a:bodyPr wrap="square">
            <a:spAutoFit/>
          </a:bodyPr>
          <a:lstStyle/>
          <a:p>
            <a:r>
              <a:rPr lang="ru-RU" sz="800" b="1" dirty="0">
                <a:latin typeface="Times New Roman" pitchFamily="18" charset="0"/>
                <a:cs typeface="Times New Roman" pitchFamily="18" charset="0"/>
              </a:rPr>
              <a:t>Образование –    </a:t>
            </a:r>
            <a:r>
              <a:rPr lang="en-US" sz="800" b="1" dirty="0" smtClean="0">
                <a:latin typeface="Times New Roman" pitchFamily="18" charset="0"/>
                <a:cs typeface="Times New Roman" pitchFamily="18" charset="0"/>
              </a:rPr>
              <a:t>402 750,08</a:t>
            </a:r>
            <a:r>
              <a:rPr lang="ru-RU" sz="800" b="1" dirty="0" smtClean="0">
                <a:latin typeface="Times New Roman" pitchFamily="18" charset="0"/>
                <a:cs typeface="Times New Roman" pitchFamily="18" charset="0"/>
              </a:rPr>
              <a:t> </a:t>
            </a:r>
            <a:r>
              <a:rPr lang="ru-RU" sz="800" b="1" dirty="0">
                <a:latin typeface="Times New Roman" pitchFamily="18" charset="0"/>
                <a:cs typeface="Times New Roman" pitchFamily="18" charset="0"/>
              </a:rPr>
              <a:t>тыс. рублей</a:t>
            </a:r>
          </a:p>
        </p:txBody>
      </p:sp>
      <p:sp>
        <p:nvSpPr>
          <p:cNvPr id="43" name="Прямоугольник 42"/>
          <p:cNvSpPr/>
          <p:nvPr/>
        </p:nvSpPr>
        <p:spPr>
          <a:xfrm>
            <a:off x="4356907" y="3201506"/>
            <a:ext cx="1006248" cy="461665"/>
          </a:xfrm>
          <a:prstGeom prst="rect">
            <a:avLst/>
          </a:prstGeom>
          <a:solidFill>
            <a:schemeClr val="bg2">
              <a:lumMod val="20000"/>
              <a:lumOff val="80000"/>
            </a:schemeClr>
          </a:solidFill>
          <a:ln>
            <a:solidFill>
              <a:schemeClr val="tx1">
                <a:lumMod val="95000"/>
                <a:lumOff val="5000"/>
              </a:schemeClr>
            </a:solidFill>
          </a:ln>
        </p:spPr>
        <p:txBody>
          <a:bodyPr wrap="square">
            <a:spAutoFit/>
          </a:bodyPr>
          <a:lstStyle/>
          <a:p>
            <a:r>
              <a:rPr lang="ru-RU" sz="800" b="1" dirty="0">
                <a:latin typeface="Times New Roman" pitchFamily="18" charset="0"/>
                <a:cs typeface="Times New Roman" pitchFamily="18" charset="0"/>
              </a:rPr>
              <a:t>Культура –     </a:t>
            </a:r>
            <a:r>
              <a:rPr lang="en-US" sz="800" b="1" dirty="0" smtClean="0">
                <a:latin typeface="Times New Roman" pitchFamily="18" charset="0"/>
                <a:cs typeface="Times New Roman" pitchFamily="18" charset="0"/>
              </a:rPr>
              <a:t>44 027,81</a:t>
            </a:r>
            <a:r>
              <a:rPr lang="ru-RU" sz="800" b="1" dirty="0" smtClean="0">
                <a:latin typeface="Times New Roman" pitchFamily="18" charset="0"/>
                <a:cs typeface="Times New Roman" pitchFamily="18" charset="0"/>
              </a:rPr>
              <a:t> </a:t>
            </a:r>
            <a:r>
              <a:rPr lang="ru-RU" sz="800" b="1" dirty="0">
                <a:latin typeface="Times New Roman" pitchFamily="18" charset="0"/>
                <a:cs typeface="Times New Roman" pitchFamily="18" charset="0"/>
              </a:rPr>
              <a:t>тыс. рублей</a:t>
            </a:r>
          </a:p>
        </p:txBody>
      </p:sp>
      <p:sp>
        <p:nvSpPr>
          <p:cNvPr id="44" name="Прямоугольник 43"/>
          <p:cNvSpPr/>
          <p:nvPr/>
        </p:nvSpPr>
        <p:spPr>
          <a:xfrm>
            <a:off x="4910270" y="4342165"/>
            <a:ext cx="1029882" cy="338554"/>
          </a:xfrm>
          <a:prstGeom prst="rect">
            <a:avLst/>
          </a:prstGeom>
          <a:solidFill>
            <a:schemeClr val="bg2">
              <a:lumMod val="20000"/>
              <a:lumOff val="80000"/>
            </a:schemeClr>
          </a:solidFill>
          <a:ln>
            <a:solidFill>
              <a:schemeClr val="tx1">
                <a:lumMod val="95000"/>
                <a:lumOff val="5000"/>
              </a:schemeClr>
            </a:solidFill>
          </a:ln>
        </p:spPr>
        <p:txBody>
          <a:bodyPr wrap="square">
            <a:spAutoFit/>
          </a:bodyPr>
          <a:lstStyle/>
          <a:p>
            <a:r>
              <a:rPr lang="ru-RU" sz="800" b="1" dirty="0">
                <a:latin typeface="Times New Roman" pitchFamily="18" charset="0"/>
                <a:cs typeface="Times New Roman" pitchFamily="18" charset="0"/>
              </a:rPr>
              <a:t>Здравоохранение – </a:t>
            </a:r>
            <a:r>
              <a:rPr lang="ru-RU" sz="800" b="1" dirty="0" smtClean="0">
                <a:latin typeface="Times New Roman" pitchFamily="18" charset="0"/>
                <a:cs typeface="Times New Roman" pitchFamily="18" charset="0"/>
              </a:rPr>
              <a:t>1 150,27</a:t>
            </a:r>
            <a:endParaRPr lang="ru-RU" sz="800" b="1" dirty="0">
              <a:latin typeface="Times New Roman" pitchFamily="18" charset="0"/>
              <a:cs typeface="Times New Roman" pitchFamily="18" charset="0"/>
            </a:endParaRPr>
          </a:p>
        </p:txBody>
      </p:sp>
      <p:sp>
        <p:nvSpPr>
          <p:cNvPr id="49" name="Прямоугольник 48"/>
          <p:cNvSpPr/>
          <p:nvPr/>
        </p:nvSpPr>
        <p:spPr>
          <a:xfrm>
            <a:off x="5490567" y="3201506"/>
            <a:ext cx="1043186" cy="461665"/>
          </a:xfrm>
          <a:prstGeom prst="rect">
            <a:avLst/>
          </a:prstGeom>
          <a:solidFill>
            <a:schemeClr val="bg2">
              <a:lumMod val="20000"/>
              <a:lumOff val="80000"/>
            </a:schemeClr>
          </a:solidFill>
          <a:ln>
            <a:solidFill>
              <a:schemeClr val="tx1">
                <a:lumMod val="95000"/>
                <a:lumOff val="5000"/>
              </a:schemeClr>
            </a:solidFill>
          </a:ln>
        </p:spPr>
        <p:txBody>
          <a:bodyPr wrap="square">
            <a:spAutoFit/>
          </a:bodyPr>
          <a:lstStyle/>
          <a:p>
            <a:r>
              <a:rPr lang="ru-RU" sz="800" b="1" dirty="0">
                <a:latin typeface="Times New Roman" pitchFamily="18" charset="0"/>
                <a:cs typeface="Times New Roman" pitchFamily="18" charset="0"/>
              </a:rPr>
              <a:t>Социальная политика –  </a:t>
            </a:r>
            <a:r>
              <a:rPr lang="en-US" sz="800" b="1" dirty="0" smtClean="0">
                <a:latin typeface="Times New Roman" pitchFamily="18" charset="0"/>
                <a:cs typeface="Times New Roman" pitchFamily="18" charset="0"/>
              </a:rPr>
              <a:t>53 209,10</a:t>
            </a:r>
            <a:r>
              <a:rPr lang="ru-RU" sz="800" b="1" dirty="0" smtClean="0">
                <a:latin typeface="Times New Roman" pitchFamily="18" charset="0"/>
                <a:cs typeface="Times New Roman" pitchFamily="18" charset="0"/>
              </a:rPr>
              <a:t> </a:t>
            </a:r>
            <a:r>
              <a:rPr lang="ru-RU" sz="800" b="1" dirty="0">
                <a:latin typeface="Times New Roman" pitchFamily="18" charset="0"/>
                <a:cs typeface="Times New Roman" pitchFamily="18" charset="0"/>
              </a:rPr>
              <a:t>тыс. рублей</a:t>
            </a:r>
          </a:p>
        </p:txBody>
      </p:sp>
      <p:sp>
        <p:nvSpPr>
          <p:cNvPr id="50" name="Прямоугольник 49"/>
          <p:cNvSpPr/>
          <p:nvPr/>
        </p:nvSpPr>
        <p:spPr>
          <a:xfrm>
            <a:off x="6061836" y="4323377"/>
            <a:ext cx="1061864" cy="584775"/>
          </a:xfrm>
          <a:prstGeom prst="rect">
            <a:avLst/>
          </a:prstGeom>
          <a:solidFill>
            <a:schemeClr val="bg2">
              <a:lumMod val="20000"/>
              <a:lumOff val="80000"/>
            </a:schemeClr>
          </a:solidFill>
          <a:ln>
            <a:solidFill>
              <a:schemeClr val="tx1">
                <a:lumMod val="95000"/>
                <a:lumOff val="5000"/>
              </a:schemeClr>
            </a:solidFill>
          </a:ln>
        </p:spPr>
        <p:txBody>
          <a:bodyPr wrap="square">
            <a:spAutoFit/>
          </a:bodyPr>
          <a:lstStyle/>
          <a:p>
            <a:r>
              <a:rPr lang="ru-RU" sz="800" b="1" dirty="0" smtClean="0">
                <a:latin typeface="Times New Roman" pitchFamily="18" charset="0"/>
                <a:cs typeface="Times New Roman" pitchFamily="18" charset="0"/>
              </a:rPr>
              <a:t>Физическая </a:t>
            </a:r>
            <a:r>
              <a:rPr lang="ru-RU" sz="800" b="1" dirty="0">
                <a:latin typeface="Times New Roman" pitchFamily="18" charset="0"/>
                <a:cs typeface="Times New Roman" pitchFamily="18" charset="0"/>
              </a:rPr>
              <a:t>культура и спорт – </a:t>
            </a:r>
            <a:r>
              <a:rPr lang="en-US" sz="800" b="1" dirty="0" smtClean="0">
                <a:latin typeface="Times New Roman" pitchFamily="18" charset="0"/>
                <a:cs typeface="Times New Roman" pitchFamily="18" charset="0"/>
              </a:rPr>
              <a:t>17 594,67</a:t>
            </a:r>
            <a:r>
              <a:rPr lang="ru-RU" sz="800" b="1" dirty="0" smtClean="0">
                <a:latin typeface="Times New Roman" pitchFamily="18" charset="0"/>
                <a:cs typeface="Times New Roman" pitchFamily="18" charset="0"/>
              </a:rPr>
              <a:t> </a:t>
            </a:r>
            <a:r>
              <a:rPr lang="ru-RU" sz="800" b="1" dirty="0">
                <a:latin typeface="Times New Roman" pitchFamily="18" charset="0"/>
                <a:cs typeface="Times New Roman" pitchFamily="18" charset="0"/>
              </a:rPr>
              <a:t>тыс. рублей</a:t>
            </a:r>
          </a:p>
        </p:txBody>
      </p:sp>
      <p:sp>
        <p:nvSpPr>
          <p:cNvPr id="62" name="Прямоугольник 61"/>
          <p:cNvSpPr/>
          <p:nvPr/>
        </p:nvSpPr>
        <p:spPr>
          <a:xfrm>
            <a:off x="6606460" y="3206001"/>
            <a:ext cx="1133872" cy="461665"/>
          </a:xfrm>
          <a:prstGeom prst="rect">
            <a:avLst/>
          </a:prstGeom>
          <a:solidFill>
            <a:schemeClr val="bg2">
              <a:lumMod val="20000"/>
              <a:lumOff val="80000"/>
            </a:schemeClr>
          </a:solidFill>
          <a:ln>
            <a:solidFill>
              <a:schemeClr val="tx1">
                <a:lumMod val="95000"/>
                <a:lumOff val="5000"/>
              </a:schemeClr>
            </a:solidFill>
          </a:ln>
        </p:spPr>
        <p:txBody>
          <a:bodyPr wrap="square">
            <a:spAutoFit/>
          </a:bodyPr>
          <a:lstStyle/>
          <a:p>
            <a:r>
              <a:rPr lang="ru-RU" sz="800" b="1" dirty="0" smtClean="0">
                <a:latin typeface="Times New Roman" pitchFamily="18" charset="0"/>
                <a:cs typeface="Times New Roman" pitchFamily="18" charset="0"/>
              </a:rPr>
              <a:t>Средства </a:t>
            </a:r>
            <a:r>
              <a:rPr lang="ru-RU" sz="800" b="1" dirty="0">
                <a:latin typeface="Times New Roman" pitchFamily="18" charset="0"/>
                <a:cs typeface="Times New Roman" pitchFamily="18" charset="0"/>
              </a:rPr>
              <a:t>массовой информации –      </a:t>
            </a:r>
            <a:r>
              <a:rPr lang="en-US" sz="800" b="1" dirty="0" smtClean="0">
                <a:latin typeface="Times New Roman" pitchFamily="18" charset="0"/>
                <a:cs typeface="Times New Roman" pitchFamily="18" charset="0"/>
              </a:rPr>
              <a:t>5 631,45</a:t>
            </a:r>
            <a:r>
              <a:rPr lang="ru-RU" sz="800" b="1" dirty="0" smtClean="0">
                <a:latin typeface="Times New Roman" pitchFamily="18" charset="0"/>
                <a:cs typeface="Times New Roman" pitchFamily="18" charset="0"/>
              </a:rPr>
              <a:t> </a:t>
            </a:r>
            <a:r>
              <a:rPr lang="ru-RU" sz="800" b="1" dirty="0">
                <a:latin typeface="Times New Roman" pitchFamily="18" charset="0"/>
                <a:cs typeface="Times New Roman" pitchFamily="18" charset="0"/>
              </a:rPr>
              <a:t>тыс. рублей</a:t>
            </a:r>
          </a:p>
        </p:txBody>
      </p:sp>
      <p:sp>
        <p:nvSpPr>
          <p:cNvPr id="2080" name="Прямоугольник 2079"/>
          <p:cNvSpPr/>
          <p:nvPr/>
        </p:nvSpPr>
        <p:spPr>
          <a:xfrm>
            <a:off x="7412975" y="4323378"/>
            <a:ext cx="906437" cy="830997"/>
          </a:xfrm>
          <a:prstGeom prst="rect">
            <a:avLst/>
          </a:prstGeom>
          <a:solidFill>
            <a:schemeClr val="bg2">
              <a:lumMod val="20000"/>
              <a:lumOff val="80000"/>
            </a:schemeClr>
          </a:solidFill>
          <a:ln>
            <a:solidFill>
              <a:schemeClr val="tx1">
                <a:lumMod val="95000"/>
                <a:lumOff val="5000"/>
              </a:schemeClr>
            </a:solidFill>
          </a:ln>
        </p:spPr>
        <p:txBody>
          <a:bodyPr wrap="square">
            <a:spAutoFit/>
          </a:bodyPr>
          <a:lstStyle/>
          <a:p>
            <a:pPr algn="ctr"/>
            <a:r>
              <a:rPr lang="ru-RU" sz="800" b="1" dirty="0">
                <a:latin typeface="Times New Roman" pitchFamily="18" charset="0"/>
                <a:cs typeface="Times New Roman" pitchFamily="18" charset="0"/>
              </a:rPr>
              <a:t>Обслуживание государственного муниципального долга – </a:t>
            </a:r>
            <a:r>
              <a:rPr lang="en-US" sz="800" b="1" dirty="0" smtClean="0">
                <a:latin typeface="Times New Roman" pitchFamily="18" charset="0"/>
                <a:cs typeface="Times New Roman" pitchFamily="18" charset="0"/>
              </a:rPr>
              <a:t>0,00</a:t>
            </a:r>
            <a:r>
              <a:rPr lang="ru-RU" sz="800" b="1" dirty="0" smtClean="0">
                <a:latin typeface="Times New Roman" pitchFamily="18" charset="0"/>
                <a:cs typeface="Times New Roman" pitchFamily="18" charset="0"/>
              </a:rPr>
              <a:t> </a:t>
            </a:r>
            <a:r>
              <a:rPr lang="ru-RU" sz="800" b="1" dirty="0">
                <a:latin typeface="Times New Roman" pitchFamily="18" charset="0"/>
                <a:cs typeface="Times New Roman" pitchFamily="18" charset="0"/>
              </a:rPr>
              <a:t>тыс. рублей</a:t>
            </a:r>
          </a:p>
        </p:txBody>
      </p:sp>
      <p:sp>
        <p:nvSpPr>
          <p:cNvPr id="2082" name="Прямоугольник 2081"/>
          <p:cNvSpPr/>
          <p:nvPr/>
        </p:nvSpPr>
        <p:spPr>
          <a:xfrm>
            <a:off x="7854426" y="3201506"/>
            <a:ext cx="929972" cy="954107"/>
          </a:xfrm>
          <a:prstGeom prst="rect">
            <a:avLst/>
          </a:prstGeom>
          <a:solidFill>
            <a:schemeClr val="bg2">
              <a:lumMod val="20000"/>
              <a:lumOff val="80000"/>
            </a:schemeClr>
          </a:solidFill>
          <a:ln>
            <a:solidFill>
              <a:schemeClr val="tx1">
                <a:lumMod val="95000"/>
                <a:lumOff val="5000"/>
              </a:schemeClr>
            </a:solidFill>
          </a:ln>
        </p:spPr>
        <p:txBody>
          <a:bodyPr wrap="square">
            <a:spAutoFit/>
          </a:bodyPr>
          <a:lstStyle/>
          <a:p>
            <a:r>
              <a:rPr lang="ru-RU" sz="800" b="1" dirty="0">
                <a:latin typeface="Times New Roman" pitchFamily="18" charset="0"/>
                <a:cs typeface="Times New Roman" pitchFamily="18" charset="0"/>
              </a:rPr>
              <a:t>Межбюджетные трансферты общего характера (дотации) –       </a:t>
            </a:r>
            <a:r>
              <a:rPr lang="en-US" sz="800" b="1" dirty="0" smtClean="0">
                <a:latin typeface="Times New Roman" pitchFamily="18" charset="0"/>
                <a:cs typeface="Times New Roman" pitchFamily="18" charset="0"/>
              </a:rPr>
              <a:t>17 412,30</a:t>
            </a:r>
            <a:r>
              <a:rPr lang="ru-RU" sz="800" b="1" dirty="0" smtClean="0">
                <a:latin typeface="Times New Roman" pitchFamily="18" charset="0"/>
                <a:cs typeface="Times New Roman" pitchFamily="18" charset="0"/>
              </a:rPr>
              <a:t> </a:t>
            </a:r>
            <a:r>
              <a:rPr lang="ru-RU" sz="800" b="1" dirty="0">
                <a:latin typeface="Times New Roman" pitchFamily="18" charset="0"/>
                <a:cs typeface="Times New Roman" pitchFamily="18" charset="0"/>
              </a:rPr>
              <a:t>тыс. рублей</a:t>
            </a:r>
          </a:p>
        </p:txBody>
      </p:sp>
    </p:spTree>
    <p:extLst>
      <p:ext uri="{BB962C8B-B14F-4D97-AF65-F5344CB8AC3E}">
        <p14:creationId xmlns:p14="http://schemas.microsoft.com/office/powerpoint/2010/main" val="1377203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44008" y="0"/>
            <a:ext cx="3528392" cy="646331"/>
          </a:xfrm>
          <a:prstGeom prst="rect">
            <a:avLst/>
          </a:prstGeom>
        </p:spPr>
        <p:txBody>
          <a:bodyPr wrap="square">
            <a:spAutoFit/>
          </a:bodyPr>
          <a:lstStyle/>
          <a:p>
            <a:r>
              <a:rPr lang="ru-RU" sz="1200" b="1" dirty="0">
                <a:solidFill>
                  <a:schemeClr val="bg1"/>
                </a:solidFill>
                <a:latin typeface="Times New Roman" pitchFamily="18" charset="0"/>
                <a:cs typeface="Times New Roman" pitchFamily="18" charset="0"/>
              </a:rPr>
              <a:t>Исполнение плана бюджета Яковлевского муниципального района по расходам в разрезе основных разделов </a:t>
            </a:r>
            <a:r>
              <a:rPr lang="ru-RU" sz="1200" b="1" dirty="0" smtClean="0">
                <a:solidFill>
                  <a:schemeClr val="bg1"/>
                </a:solidFill>
                <a:latin typeface="Times New Roman" pitchFamily="18" charset="0"/>
                <a:cs typeface="Times New Roman" pitchFamily="18" charset="0"/>
              </a:rPr>
              <a:t>за  2023 </a:t>
            </a:r>
            <a:r>
              <a:rPr lang="ru-RU" sz="1200" b="1" dirty="0">
                <a:solidFill>
                  <a:schemeClr val="bg1"/>
                </a:solidFill>
                <a:latin typeface="Times New Roman" pitchFamily="18" charset="0"/>
                <a:cs typeface="Times New Roman" pitchFamily="18" charset="0"/>
              </a:rPr>
              <a:t>год </a:t>
            </a:r>
            <a:endParaRPr lang="ru-RU" sz="1100" b="1" dirty="0">
              <a:solidFill>
                <a:schemeClr val="bg1"/>
              </a:solidFill>
              <a:latin typeface="Times New Roman" pitchFamily="18" charset="0"/>
              <a:cs typeface="Times New Roman" pitchFamily="18" charset="0"/>
            </a:endParaRPr>
          </a:p>
        </p:txBody>
      </p:sp>
      <p:graphicFrame>
        <p:nvGraphicFramePr>
          <p:cNvPr id="6" name="Объект 3"/>
          <p:cNvGraphicFramePr>
            <a:graphicFrameLocks/>
          </p:cNvGraphicFramePr>
          <p:nvPr>
            <p:extLst>
              <p:ext uri="{D42A27DB-BD31-4B8C-83A1-F6EECF244321}">
                <p14:modId xmlns:p14="http://schemas.microsoft.com/office/powerpoint/2010/main" val="3730391632"/>
              </p:ext>
            </p:extLst>
          </p:nvPr>
        </p:nvGraphicFramePr>
        <p:xfrm>
          <a:off x="-1764704" y="7965504"/>
          <a:ext cx="8208912" cy="5832328"/>
        </p:xfrm>
        <a:graphic>
          <a:graphicData uri="http://schemas.openxmlformats.org/drawingml/2006/table">
            <a:tbl>
              <a:tblPr>
                <a:tableStyleId>{BC89EF96-8CEA-46FF-86C4-4CE0E7609802}</a:tableStyleId>
              </a:tblPr>
              <a:tblGrid>
                <a:gridCol w="550840"/>
                <a:gridCol w="3421243"/>
                <a:gridCol w="1588822"/>
                <a:gridCol w="1412286"/>
                <a:gridCol w="1235721"/>
              </a:tblGrid>
              <a:tr h="648072">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2316">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5076">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7837">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4611">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2305">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608">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5243">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2482">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9552">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4554">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8737">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1935">
                <a:tc>
                  <a:txBody>
                    <a:bodyPr/>
                    <a:lstStyle/>
                    <a:p>
                      <a:endParaRPr lang="ru-RU"/>
                    </a:p>
                  </a:txBody>
                  <a:tcPr marL="4676" marR="4676" marT="8312"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4676" marR="4676" marT="8312"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450680917"/>
              </p:ext>
            </p:extLst>
          </p:nvPr>
        </p:nvGraphicFramePr>
        <p:xfrm>
          <a:off x="467542" y="764705"/>
          <a:ext cx="8280922" cy="5910651"/>
        </p:xfrm>
        <a:graphic>
          <a:graphicData uri="http://schemas.openxmlformats.org/drawingml/2006/table">
            <a:tbl>
              <a:tblPr firstRow="1" bandRow="1">
                <a:tableStyleId>{5C22544A-7EE6-4342-B048-85BDC9FD1C3A}</a:tableStyleId>
              </a:tblPr>
              <a:tblGrid>
                <a:gridCol w="581119"/>
                <a:gridCol w="2731251"/>
                <a:gridCol w="1656184"/>
                <a:gridCol w="1656184"/>
                <a:gridCol w="1656184"/>
              </a:tblGrid>
              <a:tr h="6483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ru-RU" sz="1400" b="1" u="none" strike="noStrike" cap="none" normalizeH="0" baseline="0" dirty="0" smtClean="0">
                          <a:ln>
                            <a:noFill/>
                          </a:ln>
                          <a:effectLst/>
                          <a:latin typeface="Times New Roman" pitchFamily="18" charset="0"/>
                          <a:cs typeface="Times New Roman" pitchFamily="18" charset="0"/>
                        </a:rPr>
                        <a:t>№ </a:t>
                      </a:r>
                      <a:r>
                        <a:rPr kumimoji="0" lang="ru-RU" sz="1400" b="1" u="none" strike="noStrike" cap="none" normalizeH="0" baseline="0" dirty="0" err="1" smtClean="0">
                          <a:ln>
                            <a:noFill/>
                          </a:ln>
                          <a:effectLst/>
                          <a:latin typeface="Times New Roman" pitchFamily="18" charset="0"/>
                          <a:cs typeface="Times New Roman" pitchFamily="18" charset="0"/>
                        </a:rPr>
                        <a:t>п</a:t>
                      </a:r>
                      <a:r>
                        <a:rPr kumimoji="0" lang="ru-RU" sz="1400" b="1" u="none" strike="noStrike" cap="none" normalizeH="0" baseline="0" dirty="0" smtClean="0">
                          <a:ln>
                            <a:noFill/>
                          </a:ln>
                          <a:effectLst/>
                          <a:latin typeface="Times New Roman" pitchFamily="18" charset="0"/>
                          <a:cs typeface="Times New Roman" pitchFamily="18" charset="0"/>
                        </a:rPr>
                        <a:t>/</a:t>
                      </a:r>
                      <a:r>
                        <a:rPr kumimoji="0" lang="ru-RU" sz="1400" b="1" u="none" strike="noStrike" cap="none" normalizeH="0" baseline="0" dirty="0" err="1" smtClean="0">
                          <a:ln>
                            <a:noFill/>
                          </a:ln>
                          <a:effectLst/>
                          <a:latin typeface="Times New Roman" pitchFamily="18" charset="0"/>
                          <a:cs typeface="Times New Roman" pitchFamily="18" charset="0"/>
                        </a:rPr>
                        <a:t>п</a:t>
                      </a:r>
                      <a:endParaRPr kumimoji="0" lang="ru-RU" sz="1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ru-RU" sz="1400" b="1" u="none" strike="noStrike" cap="none" normalizeH="0" baseline="0" dirty="0" smtClean="0">
                          <a:ln>
                            <a:noFill/>
                          </a:ln>
                          <a:effectLst/>
                          <a:latin typeface="Times New Roman" pitchFamily="18" charset="0"/>
                          <a:cs typeface="Times New Roman" pitchFamily="18" charset="0"/>
                        </a:rPr>
                        <a:t>Наименование</a:t>
                      </a:r>
                      <a:endParaRPr kumimoji="0" lang="ru-RU" sz="1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ru-RU" sz="1400" b="1" u="none" strike="noStrike" cap="none" normalizeH="0" baseline="0" dirty="0" smtClean="0">
                          <a:ln>
                            <a:noFill/>
                          </a:ln>
                          <a:effectLst/>
                          <a:latin typeface="Times New Roman" pitchFamily="18" charset="0"/>
                          <a:cs typeface="Times New Roman" pitchFamily="18" charset="0"/>
                        </a:rPr>
                        <a:t>Утвержденные бюджетные назначения</a:t>
                      </a:r>
                      <a:endParaRPr kumimoji="0" lang="ru-RU" sz="1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ru-RU" sz="1400" b="1" u="none" strike="noStrike" cap="none" normalizeH="0" baseline="0" dirty="0" smtClean="0">
                          <a:ln>
                            <a:noFill/>
                          </a:ln>
                          <a:effectLst/>
                          <a:latin typeface="Times New Roman" pitchFamily="18" charset="0"/>
                          <a:cs typeface="Times New Roman" pitchFamily="18" charset="0"/>
                        </a:rPr>
                        <a:t>Исполненные расходы</a:t>
                      </a:r>
                      <a:endParaRPr kumimoji="0" lang="ru-RU" sz="1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defRPr/>
                      </a:pPr>
                      <a:r>
                        <a:rPr kumimoji="0" lang="ru-RU" sz="1400" b="1" u="none" strike="noStrike" cap="none" normalizeH="0" baseline="0" dirty="0" smtClean="0">
                          <a:ln>
                            <a:noFill/>
                          </a:ln>
                          <a:effectLst/>
                          <a:latin typeface="Times New Roman" pitchFamily="18" charset="0"/>
                          <a:cs typeface="Times New Roman" pitchFamily="18" charset="0"/>
                        </a:rPr>
                        <a:t>Процент исполнения</a:t>
                      </a:r>
                      <a:endParaRPr kumimoji="0" lang="ru-RU" sz="1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r>
              <a:tr h="34499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u="none" strike="noStrike" cap="none" normalizeH="0" baseline="0" dirty="0" smtClean="0">
                          <a:ln>
                            <a:noFill/>
                          </a:ln>
                          <a:effectLst/>
                          <a:latin typeface="Times New Roman" pitchFamily="18" charset="0"/>
                          <a:cs typeface="Times New Roman" pitchFamily="18" charset="0"/>
                        </a:rPr>
                        <a:t>1</a:t>
                      </a:r>
                      <a:endParaRPr kumimoji="0" lang="ru-RU"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u="none" strike="noStrike" cap="none" normalizeH="0" baseline="0" dirty="0" smtClean="0">
                          <a:ln>
                            <a:noFill/>
                          </a:ln>
                          <a:effectLst/>
                          <a:latin typeface="Times New Roman" pitchFamily="18" charset="0"/>
                          <a:cs typeface="Times New Roman" pitchFamily="18" charset="0"/>
                        </a:rPr>
                        <a:t>Общегосударственные вопросы</a:t>
                      </a:r>
                      <a:endParaRPr kumimoji="0" lang="ru-RU"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90 891,09</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89 736,61</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98,73</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r>
              <a:tr h="34499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u="none" strike="noStrike" cap="none" normalizeH="0" baseline="0" smtClean="0">
                          <a:ln>
                            <a:noFill/>
                          </a:ln>
                          <a:effectLst/>
                          <a:latin typeface="Times New Roman" pitchFamily="18" charset="0"/>
                          <a:cs typeface="Times New Roman" pitchFamily="18" charset="0"/>
                        </a:rPr>
                        <a:t>2</a:t>
                      </a:r>
                      <a:endParaRPr kumimoji="0" lang="ru-RU" sz="14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u="none" strike="noStrike" cap="none" normalizeH="0" baseline="0" dirty="0" smtClean="0">
                          <a:ln>
                            <a:noFill/>
                          </a:ln>
                          <a:effectLst/>
                          <a:latin typeface="Times New Roman" pitchFamily="18" charset="0"/>
                          <a:cs typeface="Times New Roman" pitchFamily="18" charset="0"/>
                        </a:rPr>
                        <a:t>Национальная оборона</a:t>
                      </a:r>
                      <a:endParaRPr kumimoji="0" lang="ru-RU"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a:t>
                      </a: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99,417</a:t>
                      </a: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a:t>
                      </a: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99,417</a:t>
                      </a: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u="none" strike="noStrike" cap="none" normalizeH="0" baseline="0" dirty="0" smtClean="0">
                          <a:ln>
                            <a:noFill/>
                          </a:ln>
                          <a:effectLst/>
                          <a:latin typeface="Times New Roman" pitchFamily="18" charset="0"/>
                          <a:cs typeface="Times New Roman" pitchFamily="18" charset="0"/>
                        </a:rPr>
                        <a:t>100,00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r>
              <a:tr h="34499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ru-RU"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u="none" strike="noStrike" cap="none" normalizeH="0" baseline="0" dirty="0" smtClean="0">
                          <a:ln>
                            <a:noFill/>
                          </a:ln>
                          <a:effectLst/>
                          <a:latin typeface="Times New Roman" pitchFamily="18" charset="0"/>
                          <a:cs typeface="Times New Roman" pitchFamily="18" charset="0"/>
                        </a:rPr>
                        <a:t>Национальная безопасность</a:t>
                      </a:r>
                      <a:endParaRPr kumimoji="0" lang="ru-RU"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31,5</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31,5</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u="none" strike="noStrike" cap="none" normalizeH="0" baseline="0" dirty="0" smtClean="0">
                          <a:ln>
                            <a:noFill/>
                          </a:ln>
                          <a:effectLst/>
                          <a:latin typeface="Times New Roman" pitchFamily="18" charset="0"/>
                          <a:cs typeface="Times New Roman" pitchFamily="18" charset="0"/>
                        </a:rPr>
                        <a:t>100,00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r>
              <a:tr h="40471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ru-RU"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u="none" strike="noStrike" cap="none" normalizeH="0" baseline="0" dirty="0" smtClean="0">
                          <a:ln>
                            <a:noFill/>
                          </a:ln>
                          <a:effectLst/>
                          <a:latin typeface="Times New Roman" pitchFamily="18" charset="0"/>
                          <a:cs typeface="Times New Roman" pitchFamily="18" charset="0"/>
                        </a:rPr>
                        <a:t>Национальная экономика</a:t>
                      </a:r>
                      <a:endParaRPr kumimoji="0" lang="ru-RU"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92 123,80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63 404,44</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68,83</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r>
              <a:tr h="34499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ru-RU"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u="none" strike="noStrike" cap="none" normalizeH="0" baseline="0" dirty="0" smtClean="0">
                          <a:ln>
                            <a:noFill/>
                          </a:ln>
                          <a:effectLst/>
                          <a:latin typeface="Times New Roman" pitchFamily="18" charset="0"/>
                          <a:cs typeface="Times New Roman" pitchFamily="18" charset="0"/>
                        </a:rPr>
                        <a:t>Жилищно-коммунальное хозяйство</a:t>
                      </a:r>
                      <a:endParaRPr kumimoji="0" lang="ru-RU"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52 388,45</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50 134,67</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u="none" strike="noStrike" cap="none" normalizeH="0" baseline="0" dirty="0" smtClean="0">
                          <a:ln>
                            <a:noFill/>
                          </a:ln>
                          <a:effectLst/>
                          <a:latin typeface="Times New Roman" pitchFamily="18" charset="0"/>
                          <a:cs typeface="Times New Roman" pitchFamily="18" charset="0"/>
                        </a:rPr>
                        <a:t>9</a:t>
                      </a:r>
                      <a:r>
                        <a:rPr kumimoji="0" lang="en-US" sz="1400" b="0" u="none" strike="noStrike" cap="none" normalizeH="0" baseline="0" dirty="0" smtClean="0">
                          <a:ln>
                            <a:noFill/>
                          </a:ln>
                          <a:effectLst/>
                          <a:latin typeface="Times New Roman" pitchFamily="18" charset="0"/>
                          <a:cs typeface="Times New Roman" pitchFamily="18" charset="0"/>
                        </a:rPr>
                        <a:t>5,70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r>
              <a:tr h="34499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ru-RU"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u="none" strike="noStrike" cap="none" normalizeH="0" baseline="0" dirty="0" smtClean="0">
                          <a:ln>
                            <a:noFill/>
                          </a:ln>
                          <a:effectLst/>
                          <a:latin typeface="Times New Roman" pitchFamily="18" charset="0"/>
                          <a:cs typeface="Times New Roman" pitchFamily="18" charset="0"/>
                        </a:rPr>
                        <a:t>Образование</a:t>
                      </a:r>
                      <a:endParaRPr kumimoji="0" lang="ru-RU"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407 889,08</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402 750,08</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u="none" strike="noStrike" cap="none" normalizeH="0" baseline="0" dirty="0" smtClean="0">
                          <a:ln>
                            <a:noFill/>
                          </a:ln>
                          <a:effectLst/>
                          <a:latin typeface="Times New Roman" pitchFamily="18" charset="0"/>
                          <a:cs typeface="Times New Roman" pitchFamily="18" charset="0"/>
                        </a:rPr>
                        <a:t>9</a:t>
                      </a:r>
                      <a:r>
                        <a:rPr kumimoji="0" lang="en-US" sz="1400" b="0" u="none" strike="noStrike" cap="none" normalizeH="0" baseline="0" dirty="0" smtClean="0">
                          <a:ln>
                            <a:noFill/>
                          </a:ln>
                          <a:effectLst/>
                          <a:latin typeface="Times New Roman" pitchFamily="18" charset="0"/>
                          <a:cs typeface="Times New Roman" pitchFamily="18" charset="0"/>
                        </a:rPr>
                        <a:t>8,74</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r>
              <a:tr h="34499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ru-RU"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u="none" strike="noStrike" cap="none" normalizeH="0" baseline="0" dirty="0" smtClean="0">
                          <a:ln>
                            <a:noFill/>
                          </a:ln>
                          <a:effectLst/>
                          <a:latin typeface="Times New Roman" pitchFamily="18" charset="0"/>
                          <a:cs typeface="Times New Roman" pitchFamily="18" charset="0"/>
                        </a:rPr>
                        <a:t>Культура, кинематография</a:t>
                      </a:r>
                      <a:endParaRPr kumimoji="0" lang="ru-RU"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44 828,82</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44 027,81</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u="none" strike="noStrike" cap="none" normalizeH="0" baseline="0" dirty="0" smtClean="0">
                          <a:ln>
                            <a:noFill/>
                          </a:ln>
                          <a:effectLst/>
                          <a:latin typeface="Times New Roman" pitchFamily="18" charset="0"/>
                          <a:cs typeface="Times New Roman" pitchFamily="18" charset="0"/>
                        </a:rPr>
                        <a:t>9</a:t>
                      </a:r>
                      <a:r>
                        <a:rPr kumimoji="0" lang="en-US" sz="1400" b="0" u="none" strike="noStrike" cap="none" normalizeH="0" baseline="0" dirty="0" smtClean="0">
                          <a:ln>
                            <a:noFill/>
                          </a:ln>
                          <a:effectLst/>
                          <a:latin typeface="Times New Roman" pitchFamily="18" charset="0"/>
                          <a:cs typeface="Times New Roman" pitchFamily="18" charset="0"/>
                        </a:rPr>
                        <a:t>8,21</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r>
              <a:tr h="34499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8</a:t>
                      </a:r>
                      <a:endParaRPr kumimoji="0" lang="ru-RU"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u="none" strike="noStrike" cap="none" normalizeH="0" baseline="0" dirty="0" smtClean="0">
                          <a:ln>
                            <a:noFill/>
                          </a:ln>
                          <a:effectLst/>
                          <a:latin typeface="Times New Roman" pitchFamily="18" charset="0"/>
                          <a:cs typeface="Times New Roman" pitchFamily="18" charset="0"/>
                        </a:rPr>
                        <a:t>Здравоохранение</a:t>
                      </a:r>
                      <a:endParaRPr kumimoji="0" lang="ru-RU"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1 150,266</a:t>
                      </a: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1 150,266</a:t>
                      </a: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100,00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r>
              <a:tr h="34499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9</a:t>
                      </a:r>
                      <a:endParaRPr kumimoji="0" lang="ru-RU"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u="none" strike="noStrike" cap="none" normalizeH="0" baseline="0" dirty="0" smtClean="0">
                          <a:ln>
                            <a:noFill/>
                          </a:ln>
                          <a:effectLst/>
                          <a:latin typeface="Times New Roman" pitchFamily="18" charset="0"/>
                          <a:cs typeface="Times New Roman" pitchFamily="18" charset="0"/>
                        </a:rPr>
                        <a:t>Социальная политика</a:t>
                      </a:r>
                      <a:endParaRPr kumimoji="0" lang="ru-RU"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57 753,40</a:t>
                      </a: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53 209,10</a:t>
                      </a: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92,13</a:t>
                      </a:r>
                    </a:p>
                  </a:txBody>
                  <a:tcPr marL="4676" marR="4676" marT="8312" marB="0" anchor="ctr" horzOverflow="overflow"/>
                </a:tc>
              </a:tr>
              <a:tr h="4350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10</a:t>
                      </a:r>
                      <a:endParaRPr kumimoji="0" lang="ru-RU"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u="none" strike="noStrike" cap="none" normalizeH="0" baseline="0" dirty="0" smtClean="0">
                          <a:ln>
                            <a:noFill/>
                          </a:ln>
                          <a:effectLst/>
                          <a:latin typeface="Times New Roman" pitchFamily="18" charset="0"/>
                          <a:cs typeface="Times New Roman" pitchFamily="18" charset="0"/>
                        </a:rPr>
                        <a:t>Физическая культура и спорт</a:t>
                      </a:r>
                      <a:endParaRPr kumimoji="0" lang="ru-RU"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17 594,67</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17 594,67</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u="none" strike="noStrike" cap="none" normalizeH="0" baseline="0" dirty="0" smtClean="0">
                          <a:ln>
                            <a:noFill/>
                          </a:ln>
                          <a:effectLst/>
                          <a:latin typeface="Times New Roman" pitchFamily="18" charset="0"/>
                          <a:cs typeface="Times New Roman" pitchFamily="18" charset="0"/>
                        </a:rPr>
                        <a:t>100,00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r>
              <a:tr h="6483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u="none" strike="noStrike" cap="none" normalizeH="0" baseline="0" dirty="0" smtClean="0">
                          <a:ln>
                            <a:noFill/>
                          </a:ln>
                          <a:effectLst/>
                          <a:latin typeface="Times New Roman" pitchFamily="18" charset="0"/>
                          <a:cs typeface="Times New Roman" pitchFamily="18" charset="0"/>
                        </a:rPr>
                        <a:t>11</a:t>
                      </a:r>
                      <a:endParaRPr kumimoji="0" lang="ru-RU"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u="none" strike="noStrike" cap="none" normalizeH="0" baseline="0" dirty="0" smtClean="0">
                          <a:ln>
                            <a:noFill/>
                          </a:ln>
                          <a:effectLst/>
                          <a:latin typeface="Times New Roman" pitchFamily="18" charset="0"/>
                          <a:cs typeface="Times New Roman" pitchFamily="18" charset="0"/>
                        </a:rPr>
                        <a:t>Средства массовой информации</a:t>
                      </a:r>
                      <a:endParaRPr kumimoji="0" lang="ru-RU"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5 631,46</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5 631,46</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u="none" strike="noStrike" cap="none" normalizeH="0" baseline="0" dirty="0" smtClean="0">
                          <a:ln>
                            <a:noFill/>
                          </a:ln>
                          <a:effectLst/>
                          <a:latin typeface="Times New Roman" pitchFamily="18" charset="0"/>
                          <a:cs typeface="Times New Roman" pitchFamily="18" charset="0"/>
                        </a:rPr>
                        <a:t>100,00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u="none" strike="noStrike" cap="none" normalizeH="0" baseline="0" dirty="0" smtClean="0">
                          <a:ln>
                            <a:noFill/>
                          </a:ln>
                          <a:effectLst/>
                          <a:latin typeface="Times New Roman" pitchFamily="18" charset="0"/>
                          <a:cs typeface="Times New Roman" pitchFamily="18" charset="0"/>
                        </a:rPr>
                        <a:t> 12</a:t>
                      </a:r>
                      <a:endParaRPr kumimoji="0" lang="ru-RU"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4676" marR="4676" marT="8312" marB="0" anchor="b"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u="none" strike="noStrike" cap="none" normalizeH="0" baseline="0" dirty="0" smtClean="0">
                          <a:ln>
                            <a:noFill/>
                          </a:ln>
                          <a:effectLst/>
                          <a:latin typeface="Times New Roman" pitchFamily="18" charset="0"/>
                          <a:cs typeface="Times New Roman" pitchFamily="18" charset="0"/>
                        </a:rPr>
                        <a:t>Межбюджетные трансферты общего характера бюджетам муниципальных образований</a:t>
                      </a:r>
                      <a:endParaRPr kumimoji="0" lang="ru-RU"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17 412,30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17 412,30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0" u="none" strike="noStrike" cap="none" normalizeH="0" baseline="0" dirty="0" smtClean="0">
                          <a:ln>
                            <a:noFill/>
                          </a:ln>
                          <a:effectLst/>
                          <a:latin typeface="Times New Roman" pitchFamily="18" charset="0"/>
                          <a:cs typeface="Times New Roman" pitchFamily="18" charset="0"/>
                        </a:rPr>
                        <a:t>100,00</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r>
              <a:tr h="3657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endParaRPr kumimoji="0" lang="ru-RU"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1" u="none" strike="noStrike" cap="none" normalizeH="0" baseline="0" dirty="0" smtClean="0">
                          <a:ln>
                            <a:noFill/>
                          </a:ln>
                          <a:effectLst/>
                          <a:latin typeface="Times New Roman" pitchFamily="18" charset="0"/>
                          <a:cs typeface="Times New Roman" pitchFamily="18" charset="0"/>
                        </a:rPr>
                        <a:t>Всего расходов</a:t>
                      </a:r>
                      <a:endParaRPr kumimoji="0" lang="ru-RU" sz="14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788 094,25</a:t>
                      </a:r>
                      <a:endParaRPr kumimoji="0" 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745 482,32</a:t>
                      </a:r>
                      <a:endParaRPr kumimoji="0" 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ct val="0"/>
                        </a:spcBef>
                        <a:spcAft>
                          <a:spcPct val="0"/>
                        </a:spcAft>
                        <a:buClrTx/>
                        <a:buSzTx/>
                        <a:buFontTx/>
                        <a:buNone/>
                      </a:pPr>
                      <a:r>
                        <a:rPr kumimoji="0" lang="ru-RU" sz="1400" b="1" u="none" strike="noStrike" cap="none" normalizeH="0" baseline="0" dirty="0" smtClean="0">
                          <a:ln>
                            <a:noFill/>
                          </a:ln>
                          <a:effectLst/>
                          <a:latin typeface="Times New Roman" pitchFamily="18" charset="0"/>
                          <a:cs typeface="Times New Roman" pitchFamily="18" charset="0"/>
                        </a:rPr>
                        <a:t>9</a:t>
                      </a:r>
                      <a:r>
                        <a:rPr kumimoji="0" lang="en-US" sz="1400" b="1" u="none" strike="noStrike" cap="none" normalizeH="0" baseline="0" dirty="0" smtClean="0">
                          <a:ln>
                            <a:noFill/>
                          </a:ln>
                          <a:effectLst/>
                          <a:latin typeface="Times New Roman" pitchFamily="18" charset="0"/>
                          <a:cs typeface="Times New Roman" pitchFamily="18" charset="0"/>
                        </a:rPr>
                        <a:t>4,59</a:t>
                      </a:r>
                      <a:endParaRPr kumimoji="0" 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4676" marR="4676" marT="8312" marB="0" anchor="ctr" horzOverflow="overflow"/>
                </a:tc>
              </a:tr>
            </a:tbl>
          </a:graphicData>
        </a:graphic>
      </p:graphicFrame>
    </p:spTree>
    <p:extLst>
      <p:ext uri="{BB962C8B-B14F-4D97-AF65-F5344CB8AC3E}">
        <p14:creationId xmlns:p14="http://schemas.microsoft.com/office/powerpoint/2010/main" val="2693772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72000" y="-23192"/>
            <a:ext cx="3654152" cy="646331"/>
          </a:xfrm>
          <a:prstGeom prst="rect">
            <a:avLst/>
          </a:prstGeom>
        </p:spPr>
        <p:txBody>
          <a:bodyPr wrap="square">
            <a:spAutoFit/>
          </a:bodyPr>
          <a:lstStyle/>
          <a:p>
            <a:r>
              <a:rPr lang="ru-RU" sz="1200" b="1" dirty="0">
                <a:solidFill>
                  <a:schemeClr val="bg1"/>
                </a:solidFill>
                <a:latin typeface="Times New Roman" pitchFamily="18" charset="0"/>
                <a:cs typeface="Times New Roman" pitchFamily="18" charset="0"/>
              </a:rPr>
              <a:t>Сведения об исполнении расходной части бюджета Яковлевского муниципального района за </a:t>
            </a:r>
            <a:r>
              <a:rPr lang="ru-RU" sz="1200" b="1" dirty="0" smtClean="0">
                <a:solidFill>
                  <a:schemeClr val="bg1"/>
                </a:solidFill>
                <a:latin typeface="Times New Roman" pitchFamily="18" charset="0"/>
                <a:cs typeface="Times New Roman" pitchFamily="18" charset="0"/>
              </a:rPr>
              <a:t>2023 </a:t>
            </a:r>
            <a:r>
              <a:rPr lang="ru-RU" sz="1200" b="1" dirty="0">
                <a:solidFill>
                  <a:schemeClr val="bg1"/>
                </a:solidFill>
                <a:latin typeface="Times New Roman" pitchFamily="18" charset="0"/>
                <a:cs typeface="Times New Roman" pitchFamily="18" charset="0"/>
              </a:rPr>
              <a:t>год в разрезе муниципальных программ</a:t>
            </a:r>
          </a:p>
        </p:txBody>
      </p:sp>
      <p:graphicFrame>
        <p:nvGraphicFramePr>
          <p:cNvPr id="6" name="Table 2"/>
          <p:cNvGraphicFramePr/>
          <p:nvPr>
            <p:extLst>
              <p:ext uri="{D42A27DB-BD31-4B8C-83A1-F6EECF244321}">
                <p14:modId xmlns:p14="http://schemas.microsoft.com/office/powerpoint/2010/main" val="2463736290"/>
              </p:ext>
            </p:extLst>
          </p:nvPr>
        </p:nvGraphicFramePr>
        <p:xfrm>
          <a:off x="467544" y="692696"/>
          <a:ext cx="8208912" cy="5770485"/>
        </p:xfrm>
        <a:graphic>
          <a:graphicData uri="http://schemas.openxmlformats.org/drawingml/2006/table">
            <a:tbl>
              <a:tblPr>
                <a:tableStyleId>{BC89EF96-8CEA-46FF-86C4-4CE0E7609802}</a:tableStyleId>
              </a:tblPr>
              <a:tblGrid>
                <a:gridCol w="5256585"/>
                <a:gridCol w="792088"/>
                <a:gridCol w="720080"/>
                <a:gridCol w="792088"/>
                <a:gridCol w="648071"/>
              </a:tblGrid>
              <a:tr h="486119">
                <a:tc>
                  <a:txBody>
                    <a:bodyPr/>
                    <a:lstStyle/>
                    <a:p>
                      <a:pPr algn="ctr">
                        <a:lnSpc>
                          <a:spcPct val="100000"/>
                        </a:lnSpc>
                      </a:pPr>
                      <a:r>
                        <a:rPr lang="ru-RU" sz="1200" b="1" strike="noStrike" spc="-1" dirty="0">
                          <a:latin typeface="Times New Roman" pitchFamily="18" charset="0"/>
                          <a:cs typeface="Times New Roman" pitchFamily="18" charset="0"/>
                        </a:rPr>
                        <a:t>Наименование</a:t>
                      </a:r>
                      <a:endParaRPr lang="ru-RU" sz="1200" b="1" strike="noStrike" spc="-1" dirty="0">
                        <a:solidFill>
                          <a:srgbClr val="000000"/>
                        </a:solidFill>
                        <a:latin typeface="Times New Roman" pitchFamily="18" charset="0"/>
                        <a:cs typeface="Times New Roman" pitchFamily="18" charset="0"/>
                      </a:endParaRPr>
                    </a:p>
                  </a:txBody>
                  <a:tcPr marL="5130" marR="5130" marT="5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b="1" strike="noStrike" spc="-1" dirty="0">
                          <a:latin typeface="Times New Roman" pitchFamily="18" charset="0"/>
                          <a:cs typeface="Times New Roman" pitchFamily="18" charset="0"/>
                        </a:rPr>
                        <a:t>Исполнение за </a:t>
                      </a:r>
                      <a:r>
                        <a:rPr lang="ru-RU" sz="900" b="1" strike="noStrike" spc="-1" dirty="0" smtClean="0">
                          <a:latin typeface="Times New Roman" pitchFamily="18" charset="0"/>
                          <a:cs typeface="Times New Roman" pitchFamily="18" charset="0"/>
                        </a:rPr>
                        <a:t>202</a:t>
                      </a:r>
                      <a:r>
                        <a:rPr lang="en-US" sz="900" b="1" strike="noStrike" spc="-1" dirty="0" smtClean="0">
                          <a:latin typeface="Times New Roman" pitchFamily="18" charset="0"/>
                          <a:cs typeface="Times New Roman" pitchFamily="18" charset="0"/>
                        </a:rPr>
                        <a:t>2</a:t>
                      </a:r>
                      <a:r>
                        <a:rPr lang="ru-RU" sz="900" b="1" strike="noStrike" spc="-1" dirty="0" smtClean="0">
                          <a:latin typeface="Times New Roman" pitchFamily="18" charset="0"/>
                          <a:cs typeface="Times New Roman" pitchFamily="18" charset="0"/>
                        </a:rPr>
                        <a:t> </a:t>
                      </a:r>
                      <a:r>
                        <a:rPr lang="ru-RU" sz="900" b="1" strike="noStrike" spc="-1" dirty="0">
                          <a:latin typeface="Times New Roman" pitchFamily="18" charset="0"/>
                          <a:cs typeface="Times New Roman" pitchFamily="18" charset="0"/>
                        </a:rPr>
                        <a:t>год</a:t>
                      </a:r>
                    </a:p>
                    <a:p>
                      <a:pPr algn="ctr">
                        <a:lnSpc>
                          <a:spcPct val="100000"/>
                        </a:lnSpc>
                      </a:pPr>
                      <a:r>
                        <a:rPr lang="ru-RU" sz="900" b="1" strike="noStrike" spc="-1" dirty="0">
                          <a:latin typeface="Times New Roman" pitchFamily="18" charset="0"/>
                          <a:cs typeface="Times New Roman" pitchFamily="18" charset="0"/>
                        </a:rPr>
                        <a:t>тыс</a:t>
                      </a:r>
                      <a:r>
                        <a:rPr lang="ru-RU" sz="900" b="1" strike="noStrike" spc="-1" dirty="0" smtClean="0">
                          <a:latin typeface="Times New Roman" pitchFamily="18" charset="0"/>
                          <a:cs typeface="Times New Roman" pitchFamily="18" charset="0"/>
                        </a:rPr>
                        <a:t>. руб</a:t>
                      </a:r>
                      <a:r>
                        <a:rPr lang="ru-RU" sz="900" b="1" strike="noStrike" spc="-1" dirty="0">
                          <a:latin typeface="Times New Roman" pitchFamily="18" charset="0"/>
                          <a:cs typeface="Times New Roman" pitchFamily="18" charset="0"/>
                        </a:rPr>
                        <a:t>.</a:t>
                      </a:r>
                      <a:endParaRPr lang="ru-RU" sz="900" b="1" strike="noStrike" spc="-1" dirty="0">
                        <a:solidFill>
                          <a:srgbClr val="000000"/>
                        </a:solidFill>
                        <a:latin typeface="Times New Roman" pitchFamily="18" charset="0"/>
                        <a:cs typeface="Times New Roman" pitchFamily="18" charset="0"/>
                      </a:endParaRPr>
                    </a:p>
                  </a:txBody>
                  <a:tcPr marL="5130" marR="5130" marT="5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b="1" strike="noStrike" spc="-1" dirty="0">
                          <a:latin typeface="Times New Roman" pitchFamily="18" charset="0"/>
                          <a:cs typeface="Times New Roman" pitchFamily="18" charset="0"/>
                        </a:rPr>
                        <a:t>План </a:t>
                      </a:r>
                      <a:r>
                        <a:rPr lang="ru-RU" sz="900" b="1" strike="noStrike" spc="-1" dirty="0" smtClean="0">
                          <a:latin typeface="Times New Roman" pitchFamily="18" charset="0"/>
                          <a:cs typeface="Times New Roman" pitchFamily="18" charset="0"/>
                        </a:rPr>
                        <a:t>202</a:t>
                      </a:r>
                      <a:r>
                        <a:rPr lang="en-US" sz="900" b="1" strike="noStrike" spc="-1" dirty="0" smtClean="0">
                          <a:latin typeface="Times New Roman" pitchFamily="18" charset="0"/>
                          <a:cs typeface="Times New Roman" pitchFamily="18" charset="0"/>
                        </a:rPr>
                        <a:t>3</a:t>
                      </a:r>
                      <a:r>
                        <a:rPr lang="ru-RU" sz="900" b="1" strike="noStrike" spc="-1" dirty="0" smtClean="0">
                          <a:latin typeface="Times New Roman" pitchFamily="18" charset="0"/>
                          <a:cs typeface="Times New Roman" pitchFamily="18" charset="0"/>
                        </a:rPr>
                        <a:t> </a:t>
                      </a:r>
                      <a:r>
                        <a:rPr lang="ru-RU" sz="900" b="1" strike="noStrike" spc="-1" dirty="0">
                          <a:latin typeface="Times New Roman" pitchFamily="18" charset="0"/>
                          <a:cs typeface="Times New Roman" pitchFamily="18" charset="0"/>
                        </a:rPr>
                        <a:t>года</a:t>
                      </a:r>
                    </a:p>
                    <a:p>
                      <a:pPr algn="ctr">
                        <a:lnSpc>
                          <a:spcPct val="100000"/>
                        </a:lnSpc>
                      </a:pPr>
                      <a:r>
                        <a:rPr lang="ru-RU" sz="900" b="1" strike="noStrike" spc="-1" dirty="0">
                          <a:latin typeface="Times New Roman" pitchFamily="18" charset="0"/>
                          <a:cs typeface="Times New Roman" pitchFamily="18" charset="0"/>
                        </a:rPr>
                        <a:t>тыс</a:t>
                      </a:r>
                      <a:r>
                        <a:rPr lang="ru-RU" sz="900" b="1" strike="noStrike" spc="-1" dirty="0" smtClean="0">
                          <a:latin typeface="Times New Roman" pitchFamily="18" charset="0"/>
                          <a:cs typeface="Times New Roman" pitchFamily="18" charset="0"/>
                        </a:rPr>
                        <a:t>. руб</a:t>
                      </a:r>
                      <a:r>
                        <a:rPr lang="ru-RU" sz="900" b="1" strike="noStrike" spc="-1" dirty="0">
                          <a:latin typeface="Times New Roman" pitchFamily="18" charset="0"/>
                          <a:cs typeface="Times New Roman" pitchFamily="18" charset="0"/>
                        </a:rPr>
                        <a:t>.</a:t>
                      </a:r>
                      <a:endParaRPr lang="ru-RU" sz="900" b="1" strike="noStrike" spc="-1" dirty="0">
                        <a:solidFill>
                          <a:srgbClr val="000000"/>
                        </a:solidFill>
                        <a:latin typeface="Times New Roman" pitchFamily="18" charset="0"/>
                        <a:cs typeface="Times New Roman" pitchFamily="18" charset="0"/>
                      </a:endParaRPr>
                    </a:p>
                  </a:txBody>
                  <a:tcPr marL="5130" marR="5130" marT="5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b="1" strike="noStrike" spc="-1" dirty="0">
                          <a:latin typeface="Times New Roman" pitchFamily="18" charset="0"/>
                          <a:cs typeface="Times New Roman" pitchFamily="18" charset="0"/>
                        </a:rPr>
                        <a:t>Исполнение за </a:t>
                      </a:r>
                      <a:r>
                        <a:rPr lang="ru-RU" sz="900" b="1" strike="noStrike" spc="-1" dirty="0" smtClean="0">
                          <a:latin typeface="Times New Roman" pitchFamily="18" charset="0"/>
                          <a:cs typeface="Times New Roman" pitchFamily="18" charset="0"/>
                        </a:rPr>
                        <a:t>202</a:t>
                      </a:r>
                      <a:r>
                        <a:rPr lang="en-US" sz="900" b="1" strike="noStrike" spc="-1" dirty="0" smtClean="0">
                          <a:latin typeface="Times New Roman" pitchFamily="18" charset="0"/>
                          <a:cs typeface="Times New Roman" pitchFamily="18" charset="0"/>
                        </a:rPr>
                        <a:t>3</a:t>
                      </a:r>
                      <a:r>
                        <a:rPr lang="ru-RU" sz="900" b="1" strike="noStrike" spc="-1" dirty="0" smtClean="0">
                          <a:latin typeface="Times New Roman" pitchFamily="18" charset="0"/>
                          <a:cs typeface="Times New Roman" pitchFamily="18" charset="0"/>
                        </a:rPr>
                        <a:t> </a:t>
                      </a:r>
                      <a:r>
                        <a:rPr lang="ru-RU" sz="900" b="1" strike="noStrike" spc="-1" dirty="0">
                          <a:latin typeface="Times New Roman" pitchFamily="18" charset="0"/>
                          <a:cs typeface="Times New Roman" pitchFamily="18" charset="0"/>
                        </a:rPr>
                        <a:t>год</a:t>
                      </a:r>
                    </a:p>
                    <a:p>
                      <a:pPr algn="ctr">
                        <a:lnSpc>
                          <a:spcPct val="100000"/>
                        </a:lnSpc>
                      </a:pPr>
                      <a:r>
                        <a:rPr lang="ru-RU" sz="900" b="1" strike="noStrike" spc="-1" dirty="0">
                          <a:latin typeface="Times New Roman" pitchFamily="18" charset="0"/>
                          <a:cs typeface="Times New Roman" pitchFamily="18" charset="0"/>
                        </a:rPr>
                        <a:t>тыс</a:t>
                      </a:r>
                      <a:r>
                        <a:rPr lang="ru-RU" sz="900" b="1" strike="noStrike" spc="-1" dirty="0" smtClean="0">
                          <a:latin typeface="Times New Roman" pitchFamily="18" charset="0"/>
                          <a:cs typeface="Times New Roman" pitchFamily="18" charset="0"/>
                        </a:rPr>
                        <a:t>. руб</a:t>
                      </a:r>
                      <a:r>
                        <a:rPr lang="ru-RU" sz="900" b="1" strike="noStrike" spc="-1" dirty="0">
                          <a:latin typeface="Times New Roman" pitchFamily="18" charset="0"/>
                          <a:cs typeface="Times New Roman" pitchFamily="18" charset="0"/>
                        </a:rPr>
                        <a:t>.</a:t>
                      </a:r>
                      <a:endParaRPr lang="ru-RU" sz="900" b="1" strike="noStrike" spc="-1" dirty="0">
                        <a:solidFill>
                          <a:srgbClr val="000000"/>
                        </a:solidFill>
                        <a:latin typeface="Times New Roman" pitchFamily="18" charset="0"/>
                        <a:cs typeface="Times New Roman" pitchFamily="18" charset="0"/>
                      </a:endParaRPr>
                    </a:p>
                  </a:txBody>
                  <a:tcPr marL="5130" marR="5130" marT="51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b="1" strike="noStrike" spc="-1" dirty="0">
                          <a:latin typeface="Times New Roman" pitchFamily="18" charset="0"/>
                          <a:cs typeface="Times New Roman" pitchFamily="18" charset="0"/>
                        </a:rPr>
                        <a:t>% исполнения</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151">
                <a:tc>
                  <a:txBody>
                    <a:bodyPr/>
                    <a:lstStyle/>
                    <a:p>
                      <a:pPr algn="just">
                        <a:lnSpc>
                          <a:spcPct val="100000"/>
                        </a:lnSpc>
                      </a:pPr>
                      <a:r>
                        <a:rPr lang="ru-RU" sz="1000" strike="noStrike" spc="-1" dirty="0">
                          <a:latin typeface="Times New Roman" pitchFamily="18" charset="0"/>
                          <a:cs typeface="Times New Roman" pitchFamily="18" charset="0"/>
                        </a:rPr>
                        <a:t>МП "Развитие образования Яковлевского муниципального района» на  </a:t>
                      </a:r>
                      <a:r>
                        <a:rPr lang="ru-RU" sz="1000" strike="noStrike" spc="-1" dirty="0" smtClean="0">
                          <a:latin typeface="Times New Roman" pitchFamily="18" charset="0"/>
                          <a:cs typeface="Times New Roman" pitchFamily="18" charset="0"/>
                        </a:rPr>
                        <a:t> </a:t>
                      </a:r>
                      <a:r>
                        <a:rPr lang="ru-RU" sz="1000" strike="noStrike" spc="-1" dirty="0">
                          <a:latin typeface="Times New Roman" pitchFamily="18" charset="0"/>
                          <a:cs typeface="Times New Roman" pitchFamily="18" charset="0"/>
                        </a:rPr>
                        <a:t>2019-2025 годы"</a:t>
                      </a:r>
                      <a:endParaRPr lang="ru-RU" sz="10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dirty="0" smtClean="0">
                          <a:latin typeface="Times New Roman" pitchFamily="18" charset="0"/>
                          <a:cs typeface="Times New Roman" pitchFamily="18" charset="0"/>
                        </a:rPr>
                        <a:t>334</a:t>
                      </a:r>
                      <a:r>
                        <a:rPr lang="en-US" sz="900" strike="noStrike" spc="-1" dirty="0" smtClean="0">
                          <a:latin typeface="Times New Roman" pitchFamily="18" charset="0"/>
                          <a:cs typeface="Times New Roman" pitchFamily="18" charset="0"/>
                        </a:rPr>
                        <a:t> </a:t>
                      </a:r>
                      <a:r>
                        <a:rPr lang="ru-RU" sz="900" strike="noStrike" spc="-1" dirty="0" smtClean="0">
                          <a:latin typeface="Times New Roman" pitchFamily="18" charset="0"/>
                          <a:cs typeface="Times New Roman" pitchFamily="18" charset="0"/>
                        </a:rPr>
                        <a:t>44</a:t>
                      </a:r>
                      <a:r>
                        <a:rPr lang="en-US" sz="900" strike="noStrike" spc="-1" dirty="0" smtClean="0">
                          <a:latin typeface="Times New Roman" pitchFamily="18" charset="0"/>
                          <a:cs typeface="Times New Roman" pitchFamily="18" charset="0"/>
                        </a:rPr>
                        <a:t>0</a:t>
                      </a:r>
                      <a:r>
                        <a:rPr lang="ru-RU" sz="900" strike="noStrike" spc="-1" dirty="0" smtClean="0">
                          <a:latin typeface="Times New Roman" pitchFamily="18" charset="0"/>
                          <a:cs typeface="Times New Roman" pitchFamily="18" charset="0"/>
                        </a:rPr>
                        <a:t>,29</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dirty="0" smtClean="0">
                          <a:latin typeface="Times New Roman" pitchFamily="18" charset="0"/>
                          <a:cs typeface="Times New Roman" pitchFamily="18" charset="0"/>
                        </a:rPr>
                        <a:t>3</a:t>
                      </a:r>
                      <a:r>
                        <a:rPr lang="en-US" sz="900" strike="noStrike" spc="-1" dirty="0" smtClean="0">
                          <a:latin typeface="Times New Roman" pitchFamily="18" charset="0"/>
                          <a:cs typeface="Times New Roman" pitchFamily="18" charset="0"/>
                        </a:rPr>
                        <a:t>76</a:t>
                      </a:r>
                      <a:r>
                        <a:rPr lang="en-US" sz="900" strike="noStrike" spc="-1" baseline="0" dirty="0" smtClean="0">
                          <a:latin typeface="Times New Roman" pitchFamily="18" charset="0"/>
                          <a:cs typeface="Times New Roman" pitchFamily="18" charset="0"/>
                        </a:rPr>
                        <a:t> 909,44</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dirty="0" smtClean="0">
                          <a:latin typeface="Times New Roman" pitchFamily="18" charset="0"/>
                          <a:cs typeface="Times New Roman" pitchFamily="18" charset="0"/>
                        </a:rPr>
                        <a:t>3</a:t>
                      </a:r>
                      <a:r>
                        <a:rPr lang="en-US" sz="900" strike="noStrike" spc="-1" dirty="0" smtClean="0">
                          <a:latin typeface="Times New Roman" pitchFamily="18" charset="0"/>
                          <a:cs typeface="Times New Roman" pitchFamily="18" charset="0"/>
                        </a:rPr>
                        <a:t>71</a:t>
                      </a:r>
                      <a:r>
                        <a:rPr lang="en-US" sz="900" strike="noStrike" spc="-1" baseline="0" dirty="0" smtClean="0">
                          <a:latin typeface="Times New Roman" pitchFamily="18" charset="0"/>
                          <a:cs typeface="Times New Roman" pitchFamily="18" charset="0"/>
                        </a:rPr>
                        <a:t> 782,35</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dirty="0" smtClean="0">
                          <a:latin typeface="Times New Roman" pitchFamily="18" charset="0"/>
                          <a:cs typeface="Times New Roman" pitchFamily="18" charset="0"/>
                        </a:rPr>
                        <a:t>9</a:t>
                      </a:r>
                      <a:r>
                        <a:rPr lang="en-US" sz="900" strike="noStrike" spc="-1" dirty="0" smtClean="0">
                          <a:latin typeface="Times New Roman" pitchFamily="18" charset="0"/>
                          <a:cs typeface="Times New Roman" pitchFamily="18" charset="0"/>
                        </a:rPr>
                        <a:t>8,64</a:t>
                      </a:r>
                      <a:r>
                        <a:rPr lang="ru-RU" sz="900" strike="noStrike" spc="-1" dirty="0" smtClean="0">
                          <a:latin typeface="Times New Roman" pitchFamily="18" charset="0"/>
                          <a:cs typeface="Times New Roman" pitchFamily="18" charset="0"/>
                        </a:rPr>
                        <a:t>%</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361">
                <a:tc>
                  <a:txBody>
                    <a:bodyPr/>
                    <a:lstStyle/>
                    <a:p>
                      <a:pPr algn="just">
                        <a:lnSpc>
                          <a:spcPct val="100000"/>
                        </a:lnSpc>
                      </a:pPr>
                      <a:r>
                        <a:rPr lang="ru-RU" sz="1000" strike="noStrike" spc="-1" dirty="0">
                          <a:latin typeface="Times New Roman" pitchFamily="18" charset="0"/>
                          <a:cs typeface="Times New Roman" pitchFamily="18" charset="0"/>
                        </a:rPr>
                        <a:t>МП «Социальная поддержка населения Яковлевского муниципального района» на 2019-2025</a:t>
                      </a:r>
                      <a:endParaRPr lang="ru-RU" sz="10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dirty="0">
                          <a:latin typeface="Times New Roman" pitchFamily="18" charset="0"/>
                          <a:cs typeface="Times New Roman" pitchFamily="18" charset="0"/>
                        </a:rPr>
                        <a:t>56 419,37</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dirty="0" smtClean="0">
                          <a:latin typeface="Times New Roman" pitchFamily="18" charset="0"/>
                          <a:cs typeface="Times New Roman" pitchFamily="18" charset="0"/>
                        </a:rPr>
                        <a:t>5</a:t>
                      </a:r>
                      <a:r>
                        <a:rPr lang="en-US" sz="900" strike="noStrike" spc="-1" dirty="0" smtClean="0">
                          <a:latin typeface="Times New Roman" pitchFamily="18" charset="0"/>
                          <a:cs typeface="Times New Roman" pitchFamily="18" charset="0"/>
                        </a:rPr>
                        <a:t>3</a:t>
                      </a:r>
                      <a:r>
                        <a:rPr lang="en-US" sz="900" strike="noStrike" spc="-1" baseline="0" dirty="0" smtClean="0">
                          <a:latin typeface="Times New Roman" pitchFamily="18" charset="0"/>
                          <a:cs typeface="Times New Roman" pitchFamily="18" charset="0"/>
                        </a:rPr>
                        <a:t> 013,13</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900" b="0" strike="noStrike" spc="-1" dirty="0" smtClean="0">
                          <a:solidFill>
                            <a:schemeClr val="tx1"/>
                          </a:solidFill>
                          <a:latin typeface="Times New Roman" pitchFamily="18" charset="0"/>
                          <a:cs typeface="Times New Roman" pitchFamily="18" charset="0"/>
                        </a:rPr>
                        <a:t>48</a:t>
                      </a:r>
                      <a:r>
                        <a:rPr lang="en-US" sz="900" b="0" strike="noStrike" spc="-1" baseline="0" dirty="0" smtClean="0">
                          <a:solidFill>
                            <a:schemeClr val="tx1"/>
                          </a:solidFill>
                          <a:latin typeface="Times New Roman" pitchFamily="18" charset="0"/>
                          <a:cs typeface="Times New Roman" pitchFamily="18" charset="0"/>
                        </a:rPr>
                        <a:t> 468,83</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dirty="0" smtClean="0">
                          <a:latin typeface="Times New Roman" pitchFamily="18" charset="0"/>
                          <a:cs typeface="Times New Roman" pitchFamily="18" charset="0"/>
                        </a:rPr>
                        <a:t>9</a:t>
                      </a:r>
                      <a:r>
                        <a:rPr lang="en-US" sz="900" strike="noStrike" spc="-1" dirty="0" smtClean="0">
                          <a:latin typeface="Times New Roman" pitchFamily="18" charset="0"/>
                          <a:cs typeface="Times New Roman" pitchFamily="18" charset="0"/>
                        </a:rPr>
                        <a:t>1,43</a:t>
                      </a:r>
                      <a:r>
                        <a:rPr lang="ru-RU" sz="900" strike="noStrike" spc="-1" dirty="0" smtClean="0">
                          <a:latin typeface="Times New Roman" pitchFamily="18" charset="0"/>
                          <a:cs typeface="Times New Roman" pitchFamily="18" charset="0"/>
                        </a:rPr>
                        <a:t>%</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6450">
                <a:tc>
                  <a:txBody>
                    <a:bodyPr/>
                    <a:lstStyle/>
                    <a:p>
                      <a:pPr algn="just">
                        <a:lnSpc>
                          <a:spcPct val="100000"/>
                        </a:lnSpc>
                      </a:pPr>
                      <a:r>
                        <a:rPr lang="ru-RU" sz="1000" strike="noStrike" spc="-1" dirty="0">
                          <a:latin typeface="Times New Roman" pitchFamily="18" charset="0"/>
                          <a:cs typeface="Times New Roman" pitchFamily="18" charset="0"/>
                        </a:rPr>
                        <a:t>МП  «Развитие культуры в Яковлевском на 2019-2025 годы» </a:t>
                      </a:r>
                      <a:endParaRPr lang="ru-RU" sz="10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dirty="0" smtClean="0">
                          <a:latin typeface="Times New Roman" pitchFamily="18" charset="0"/>
                          <a:cs typeface="Times New Roman" pitchFamily="18" charset="0"/>
                        </a:rPr>
                        <a:t>44 346,13</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900" b="0" strike="noStrike" spc="-1" dirty="0" smtClean="0">
                          <a:solidFill>
                            <a:schemeClr val="tx1"/>
                          </a:solidFill>
                          <a:latin typeface="Times New Roman" pitchFamily="18" charset="0"/>
                          <a:cs typeface="Times New Roman" pitchFamily="18" charset="0"/>
                        </a:rPr>
                        <a:t>56</a:t>
                      </a:r>
                      <a:r>
                        <a:rPr lang="en-US" sz="900" b="0" strike="noStrike" spc="-1" baseline="0" dirty="0" smtClean="0">
                          <a:solidFill>
                            <a:schemeClr val="tx1"/>
                          </a:solidFill>
                          <a:latin typeface="Times New Roman" pitchFamily="18" charset="0"/>
                          <a:cs typeface="Times New Roman" pitchFamily="18" charset="0"/>
                        </a:rPr>
                        <a:t> 781,28</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900" b="0" strike="noStrike" spc="-1" dirty="0" smtClean="0">
                          <a:solidFill>
                            <a:schemeClr val="tx1"/>
                          </a:solidFill>
                          <a:latin typeface="Times New Roman" pitchFamily="18" charset="0"/>
                          <a:cs typeface="Times New Roman" pitchFamily="18" charset="0"/>
                        </a:rPr>
                        <a:t>55</a:t>
                      </a:r>
                      <a:r>
                        <a:rPr lang="en-US" sz="900" b="0" strike="noStrike" spc="-1" baseline="0" dirty="0" smtClean="0">
                          <a:solidFill>
                            <a:schemeClr val="tx1"/>
                          </a:solidFill>
                          <a:latin typeface="Times New Roman" pitchFamily="18" charset="0"/>
                          <a:cs typeface="Times New Roman" pitchFamily="18" charset="0"/>
                        </a:rPr>
                        <a:t> 969,42</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dirty="0" smtClean="0">
                          <a:latin typeface="Times New Roman" pitchFamily="18" charset="0"/>
                          <a:cs typeface="Times New Roman" pitchFamily="18" charset="0"/>
                        </a:rPr>
                        <a:t>98,</a:t>
                      </a:r>
                      <a:r>
                        <a:rPr lang="en-US" sz="900" strike="noStrike" spc="-1" dirty="0" smtClean="0">
                          <a:latin typeface="Times New Roman" pitchFamily="18" charset="0"/>
                          <a:cs typeface="Times New Roman" pitchFamily="18" charset="0"/>
                        </a:rPr>
                        <a:t>57</a:t>
                      </a:r>
                      <a:r>
                        <a:rPr lang="ru-RU" sz="900" strike="noStrike" spc="-1" dirty="0" smtClean="0">
                          <a:latin typeface="Times New Roman" pitchFamily="18" charset="0"/>
                          <a:cs typeface="Times New Roman" pitchFamily="18" charset="0"/>
                        </a:rPr>
                        <a:t>%</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8678">
                <a:tc>
                  <a:txBody>
                    <a:bodyPr/>
                    <a:lstStyle/>
                    <a:p>
                      <a:pPr algn="just">
                        <a:lnSpc>
                          <a:spcPct val="100000"/>
                        </a:lnSpc>
                      </a:pPr>
                      <a:r>
                        <a:rPr lang="ru-RU" sz="1000" strike="noStrike" spc="-1" dirty="0">
                          <a:latin typeface="Times New Roman" pitchFamily="18" charset="0"/>
                          <a:cs typeface="Times New Roman" pitchFamily="18" charset="0"/>
                        </a:rPr>
                        <a:t>МП «Обеспечение качественными услугами жилищно-коммунального хозяйства населения Яковлевского муниципального района» на 2019-2025 год</a:t>
                      </a:r>
                      <a:endParaRPr lang="ru-RU" sz="10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dirty="0">
                          <a:latin typeface="Times New Roman" pitchFamily="18" charset="0"/>
                          <a:cs typeface="Times New Roman" pitchFamily="18" charset="0"/>
                        </a:rPr>
                        <a:t>17 150,47</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900" b="0" strike="noStrike" spc="-1" dirty="0" smtClean="0">
                          <a:solidFill>
                            <a:schemeClr val="tx1"/>
                          </a:solidFill>
                          <a:latin typeface="Times New Roman" pitchFamily="18" charset="0"/>
                          <a:cs typeface="Times New Roman" pitchFamily="18" charset="0"/>
                        </a:rPr>
                        <a:t>41</a:t>
                      </a:r>
                      <a:r>
                        <a:rPr lang="en-US" sz="900" b="0" strike="noStrike" spc="-1" baseline="0" dirty="0" smtClean="0">
                          <a:solidFill>
                            <a:schemeClr val="tx1"/>
                          </a:solidFill>
                          <a:latin typeface="Times New Roman" pitchFamily="18" charset="0"/>
                          <a:cs typeface="Times New Roman" pitchFamily="18" charset="0"/>
                        </a:rPr>
                        <a:t> 922,40</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900" b="0" strike="noStrike" spc="-1" dirty="0" smtClean="0">
                          <a:solidFill>
                            <a:schemeClr val="tx1"/>
                          </a:solidFill>
                          <a:latin typeface="Times New Roman" pitchFamily="18" charset="0"/>
                          <a:cs typeface="Times New Roman" pitchFamily="18" charset="0"/>
                        </a:rPr>
                        <a:t>41</a:t>
                      </a:r>
                      <a:r>
                        <a:rPr lang="en-US" sz="900" b="0" strike="noStrike" spc="-1" baseline="0" dirty="0" smtClean="0">
                          <a:solidFill>
                            <a:schemeClr val="tx1"/>
                          </a:solidFill>
                          <a:latin typeface="Times New Roman" pitchFamily="18" charset="0"/>
                          <a:cs typeface="Times New Roman" pitchFamily="18" charset="0"/>
                        </a:rPr>
                        <a:t> 348,54</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dirty="0" smtClean="0">
                          <a:latin typeface="Times New Roman" pitchFamily="18" charset="0"/>
                          <a:cs typeface="Times New Roman" pitchFamily="18" charset="0"/>
                        </a:rPr>
                        <a:t>98,</a:t>
                      </a:r>
                      <a:r>
                        <a:rPr lang="en-US" sz="900" strike="noStrike" spc="-1" dirty="0" smtClean="0">
                          <a:latin typeface="Times New Roman" pitchFamily="18" charset="0"/>
                          <a:cs typeface="Times New Roman" pitchFamily="18" charset="0"/>
                        </a:rPr>
                        <a:t>63</a:t>
                      </a:r>
                      <a:r>
                        <a:rPr lang="ru-RU" sz="900" strike="noStrike" spc="-1" dirty="0" smtClean="0">
                          <a:latin typeface="Times New Roman" pitchFamily="18" charset="0"/>
                          <a:cs typeface="Times New Roman" pitchFamily="18" charset="0"/>
                        </a:rPr>
                        <a:t>%</a:t>
                      </a:r>
                      <a:endParaRPr lang="ru-RU" sz="900" strike="noStrike" spc="-1" dirty="0">
                        <a:latin typeface="Times New Roman" pitchFamily="18" charset="0"/>
                        <a:cs typeface="Times New Roman" pitchFamily="18" charset="0"/>
                      </a:endParaRPr>
                    </a:p>
                    <a:p>
                      <a:pPr algn="ctr">
                        <a:lnSpc>
                          <a:spcPct val="100000"/>
                        </a:lnSpc>
                      </a:pP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8678">
                <a:tc>
                  <a:txBody>
                    <a:bodyPr/>
                    <a:lstStyle/>
                    <a:p>
                      <a:pPr algn="just">
                        <a:lnSpc>
                          <a:spcPct val="100000"/>
                        </a:lnSpc>
                      </a:pPr>
                      <a:r>
                        <a:rPr lang="ru-RU" sz="1000" strike="noStrike" spc="-1" dirty="0">
                          <a:latin typeface="Times New Roman" pitchFamily="18" charset="0"/>
                          <a:cs typeface="Times New Roman" pitchFamily="18" charset="0"/>
                        </a:rPr>
                        <a:t>МП «Защита населения и территорий от чрезвычайных ситуаций, обеспечение пожарной безопасности Яковлевского муниципального района» на 2019-2025 года</a:t>
                      </a:r>
                      <a:endParaRPr lang="ru-RU" sz="10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dirty="0">
                          <a:latin typeface="Times New Roman" pitchFamily="18" charset="0"/>
                          <a:cs typeface="Times New Roman" pitchFamily="18" charset="0"/>
                        </a:rPr>
                        <a:t>3 097,69</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900" b="0" strike="noStrike" spc="-1" dirty="0" smtClean="0">
                          <a:solidFill>
                            <a:schemeClr val="tx1"/>
                          </a:solidFill>
                          <a:latin typeface="Times New Roman" pitchFamily="18" charset="0"/>
                          <a:cs typeface="Times New Roman" pitchFamily="18" charset="0"/>
                        </a:rPr>
                        <a:t>5</a:t>
                      </a:r>
                      <a:r>
                        <a:rPr lang="en-US" sz="900" b="0" strike="noStrike" spc="-1" baseline="0" dirty="0" smtClean="0">
                          <a:solidFill>
                            <a:schemeClr val="tx1"/>
                          </a:solidFill>
                          <a:latin typeface="Times New Roman" pitchFamily="18" charset="0"/>
                          <a:cs typeface="Times New Roman" pitchFamily="18" charset="0"/>
                        </a:rPr>
                        <a:t> 512,14</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900" b="0" strike="noStrike" spc="-1" dirty="0" smtClean="0">
                          <a:solidFill>
                            <a:schemeClr val="tx1"/>
                          </a:solidFill>
                          <a:latin typeface="Times New Roman" pitchFamily="18" charset="0"/>
                          <a:cs typeface="Times New Roman" pitchFamily="18" charset="0"/>
                        </a:rPr>
                        <a:t>5</a:t>
                      </a:r>
                      <a:r>
                        <a:rPr lang="en-US" sz="900" b="0" strike="noStrike" spc="-1" baseline="0" dirty="0" smtClean="0">
                          <a:solidFill>
                            <a:schemeClr val="tx1"/>
                          </a:solidFill>
                          <a:latin typeface="Times New Roman" pitchFamily="18" charset="0"/>
                          <a:cs typeface="Times New Roman" pitchFamily="18" charset="0"/>
                        </a:rPr>
                        <a:t> 512,14</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a:latin typeface="Times New Roman" pitchFamily="18" charset="0"/>
                          <a:cs typeface="Times New Roman" pitchFamily="18" charset="0"/>
                        </a:rPr>
                        <a:t>100%</a:t>
                      </a:r>
                      <a:endParaRPr lang="ru-RU" sz="900" b="1" strike="noStrike" spc="-1">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446">
                <a:tc>
                  <a:txBody>
                    <a:bodyPr/>
                    <a:lstStyle/>
                    <a:p>
                      <a:pPr algn="just">
                        <a:lnSpc>
                          <a:spcPct val="100000"/>
                        </a:lnSpc>
                      </a:pPr>
                      <a:r>
                        <a:rPr lang="ru-RU" sz="1000" strike="noStrike" spc="-1" dirty="0">
                          <a:latin typeface="Times New Roman" pitchFamily="18" charset="0"/>
                          <a:cs typeface="Times New Roman" pitchFamily="18" charset="0"/>
                        </a:rPr>
                        <a:t>МП «Охрана окружающей среды в Яковлевском муниципальном районе» на 2019-2025 года</a:t>
                      </a:r>
                      <a:endParaRPr lang="ru-RU" sz="10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dirty="0">
                          <a:latin typeface="Times New Roman" pitchFamily="18" charset="0"/>
                          <a:cs typeface="Times New Roman" pitchFamily="18" charset="0"/>
                        </a:rPr>
                        <a:t>1 820,82</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900" b="0" strike="noStrike" spc="-1" dirty="0" smtClean="0">
                          <a:solidFill>
                            <a:schemeClr val="tx1"/>
                          </a:solidFill>
                          <a:latin typeface="Times New Roman" pitchFamily="18" charset="0"/>
                          <a:cs typeface="Times New Roman" pitchFamily="18" charset="0"/>
                        </a:rPr>
                        <a:t>2</a:t>
                      </a:r>
                      <a:r>
                        <a:rPr lang="en-US" sz="900" b="0" strike="noStrike" spc="-1" baseline="0" dirty="0" smtClean="0">
                          <a:solidFill>
                            <a:schemeClr val="tx1"/>
                          </a:solidFill>
                          <a:latin typeface="Times New Roman" pitchFamily="18" charset="0"/>
                          <a:cs typeface="Times New Roman" pitchFamily="18" charset="0"/>
                        </a:rPr>
                        <a:t> 966,78</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900" b="0" strike="noStrike" spc="-1" dirty="0" smtClean="0">
                          <a:solidFill>
                            <a:schemeClr val="tx1"/>
                          </a:solidFill>
                          <a:latin typeface="Times New Roman" pitchFamily="18" charset="0"/>
                          <a:cs typeface="Times New Roman" pitchFamily="18" charset="0"/>
                        </a:rPr>
                        <a:t>2</a:t>
                      </a:r>
                      <a:r>
                        <a:rPr lang="en-US" sz="900" b="0" strike="noStrike" spc="-1" baseline="0" dirty="0" smtClean="0">
                          <a:solidFill>
                            <a:schemeClr val="tx1"/>
                          </a:solidFill>
                          <a:latin typeface="Times New Roman" pitchFamily="18" charset="0"/>
                          <a:cs typeface="Times New Roman" pitchFamily="18" charset="0"/>
                        </a:rPr>
                        <a:t> 966,78</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a:latin typeface="Times New Roman" pitchFamily="18" charset="0"/>
                          <a:cs typeface="Times New Roman" pitchFamily="18" charset="0"/>
                        </a:rPr>
                        <a:t>100%</a:t>
                      </a:r>
                      <a:endParaRPr lang="ru-RU" sz="900" b="1" strike="noStrike" spc="-1">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584">
                <a:tc>
                  <a:txBody>
                    <a:bodyPr/>
                    <a:lstStyle/>
                    <a:p>
                      <a:pPr algn="just">
                        <a:lnSpc>
                          <a:spcPct val="100000"/>
                        </a:lnSpc>
                      </a:pPr>
                      <a:r>
                        <a:rPr lang="ru-RU" sz="1000" strike="noStrike" spc="-1" dirty="0">
                          <a:latin typeface="Times New Roman" pitchFamily="18" charset="0"/>
                          <a:cs typeface="Times New Roman" pitchFamily="18" charset="0"/>
                        </a:rPr>
                        <a:t>МП «Развитие физической культуры и спорта в Яковлевском муниципальном районе» на 2019-2025 года</a:t>
                      </a:r>
                      <a:endParaRPr lang="ru-RU" sz="10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a:latin typeface="Times New Roman" pitchFamily="18" charset="0"/>
                          <a:cs typeface="Times New Roman" pitchFamily="18" charset="0"/>
                        </a:rPr>
                        <a:t>5 833,00</a:t>
                      </a:r>
                      <a:endParaRPr lang="ru-RU" sz="900" b="1" strike="noStrike" spc="-1">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900" b="0" strike="noStrike" spc="-1" dirty="0" smtClean="0">
                          <a:solidFill>
                            <a:schemeClr val="tx1"/>
                          </a:solidFill>
                          <a:latin typeface="Times New Roman" pitchFamily="18" charset="0"/>
                          <a:cs typeface="Times New Roman" pitchFamily="18" charset="0"/>
                        </a:rPr>
                        <a:t>17</a:t>
                      </a:r>
                      <a:r>
                        <a:rPr lang="en-US" sz="900" b="0" strike="noStrike" spc="-1" baseline="0" dirty="0" smtClean="0">
                          <a:solidFill>
                            <a:schemeClr val="tx1"/>
                          </a:solidFill>
                          <a:latin typeface="Times New Roman" pitchFamily="18" charset="0"/>
                          <a:cs typeface="Times New Roman" pitchFamily="18" charset="0"/>
                        </a:rPr>
                        <a:t> 594,67</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900" b="0" strike="noStrike" spc="-1" dirty="0" smtClean="0">
                          <a:solidFill>
                            <a:schemeClr val="tx1"/>
                          </a:solidFill>
                          <a:latin typeface="Times New Roman" pitchFamily="18" charset="0"/>
                          <a:cs typeface="Times New Roman" pitchFamily="18" charset="0"/>
                        </a:rPr>
                        <a:t>17</a:t>
                      </a:r>
                      <a:r>
                        <a:rPr lang="en-US" sz="900" b="0" strike="noStrike" spc="-1" baseline="0" dirty="0" smtClean="0">
                          <a:solidFill>
                            <a:schemeClr val="tx1"/>
                          </a:solidFill>
                          <a:latin typeface="Times New Roman" pitchFamily="18" charset="0"/>
                          <a:cs typeface="Times New Roman" pitchFamily="18" charset="0"/>
                        </a:rPr>
                        <a:t> 594,67</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dirty="0">
                          <a:latin typeface="Times New Roman" pitchFamily="18" charset="0"/>
                          <a:cs typeface="Times New Roman" pitchFamily="18" charset="0"/>
                        </a:rPr>
                        <a:t>100%</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8678">
                <a:tc>
                  <a:txBody>
                    <a:bodyPr/>
                    <a:lstStyle/>
                    <a:p>
                      <a:pPr algn="just">
                        <a:lnSpc>
                          <a:spcPct val="100000"/>
                        </a:lnSpc>
                      </a:pPr>
                      <a:r>
                        <a:rPr lang="ru-RU" sz="1000" strike="noStrike" spc="-1" dirty="0">
                          <a:latin typeface="Times New Roman" pitchFamily="18" charset="0"/>
                          <a:cs typeface="Times New Roman" pitchFamily="18" charset="0"/>
                        </a:rPr>
                        <a:t>МП «Развитие транспортного комплекса Яковлевского муниципального района» на 2019-2025 года.</a:t>
                      </a:r>
                      <a:endParaRPr lang="ru-RU" sz="10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a:latin typeface="Times New Roman" pitchFamily="18" charset="0"/>
                          <a:cs typeface="Times New Roman" pitchFamily="18" charset="0"/>
                        </a:rPr>
                        <a:t>29 886,37</a:t>
                      </a:r>
                      <a:endParaRPr lang="ru-RU" sz="900" b="1" strike="noStrike" spc="-1">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900" b="0" strike="noStrike" spc="-1" dirty="0" smtClean="0">
                          <a:solidFill>
                            <a:schemeClr val="tx1"/>
                          </a:solidFill>
                          <a:latin typeface="Times New Roman" pitchFamily="18" charset="0"/>
                          <a:cs typeface="Times New Roman" pitchFamily="18" charset="0"/>
                        </a:rPr>
                        <a:t>72</a:t>
                      </a:r>
                      <a:r>
                        <a:rPr lang="en-US" sz="900" b="0" strike="noStrike" spc="-1" baseline="0" dirty="0" smtClean="0">
                          <a:solidFill>
                            <a:schemeClr val="tx1"/>
                          </a:solidFill>
                          <a:latin typeface="Times New Roman" pitchFamily="18" charset="0"/>
                          <a:cs typeface="Times New Roman" pitchFamily="18" charset="0"/>
                        </a:rPr>
                        <a:t> 161,03</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900" b="0" strike="noStrike" spc="-1" dirty="0" smtClean="0">
                          <a:solidFill>
                            <a:schemeClr val="tx1"/>
                          </a:solidFill>
                          <a:latin typeface="Times New Roman" pitchFamily="18" charset="0"/>
                          <a:cs typeface="Times New Roman" pitchFamily="18" charset="0"/>
                        </a:rPr>
                        <a:t>43</a:t>
                      </a:r>
                      <a:r>
                        <a:rPr lang="en-US" sz="900" b="0" strike="noStrike" spc="-1" baseline="0" dirty="0" smtClean="0">
                          <a:solidFill>
                            <a:schemeClr val="tx1"/>
                          </a:solidFill>
                          <a:latin typeface="Times New Roman" pitchFamily="18" charset="0"/>
                          <a:cs typeface="Times New Roman" pitchFamily="18" charset="0"/>
                        </a:rPr>
                        <a:t> 545,43</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900" strike="noStrike" spc="-1" dirty="0" smtClean="0">
                          <a:latin typeface="Times New Roman" pitchFamily="18" charset="0"/>
                          <a:cs typeface="Times New Roman" pitchFamily="18" charset="0"/>
                        </a:rPr>
                        <a:t>60,34</a:t>
                      </a:r>
                      <a:r>
                        <a:rPr lang="ru-RU" sz="900" strike="noStrike" spc="-1" dirty="0" smtClean="0">
                          <a:latin typeface="Times New Roman" pitchFamily="18" charset="0"/>
                          <a:cs typeface="Times New Roman" pitchFamily="18" charset="0"/>
                        </a:rPr>
                        <a:t>%</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775">
                <a:tc>
                  <a:txBody>
                    <a:bodyPr/>
                    <a:lstStyle/>
                    <a:p>
                      <a:pPr algn="just">
                        <a:lnSpc>
                          <a:spcPct val="100000"/>
                        </a:lnSpc>
                      </a:pPr>
                      <a:r>
                        <a:rPr lang="ru-RU" sz="1000" strike="noStrike" spc="-1" dirty="0">
                          <a:latin typeface="Times New Roman" pitchFamily="18" charset="0"/>
                          <a:cs typeface="Times New Roman" pitchFamily="18" charset="0"/>
                        </a:rPr>
                        <a:t>МП «Информационное обеспечение органов местного самоуправления Яковлевского муниципального района» на 2019-2025 года</a:t>
                      </a:r>
                      <a:endParaRPr lang="ru-RU" sz="10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dirty="0">
                          <a:latin typeface="Times New Roman" pitchFamily="18" charset="0"/>
                          <a:cs typeface="Times New Roman" pitchFamily="18" charset="0"/>
                        </a:rPr>
                        <a:t>7 451,85</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900" b="0" strike="noStrike" spc="-1" dirty="0" smtClean="0">
                          <a:solidFill>
                            <a:schemeClr val="tx1"/>
                          </a:solidFill>
                          <a:latin typeface="Times New Roman" pitchFamily="18" charset="0"/>
                          <a:cs typeface="Times New Roman" pitchFamily="18" charset="0"/>
                        </a:rPr>
                        <a:t>8</a:t>
                      </a:r>
                      <a:r>
                        <a:rPr lang="en-US" sz="900" b="0" strike="noStrike" spc="-1" baseline="0" dirty="0" smtClean="0">
                          <a:solidFill>
                            <a:schemeClr val="tx1"/>
                          </a:solidFill>
                          <a:latin typeface="Times New Roman" pitchFamily="18" charset="0"/>
                          <a:cs typeface="Times New Roman" pitchFamily="18" charset="0"/>
                        </a:rPr>
                        <a:t> 831,71</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900" b="0" strike="noStrike" spc="-1" dirty="0" smtClean="0">
                          <a:solidFill>
                            <a:schemeClr val="tx1"/>
                          </a:solidFill>
                          <a:latin typeface="Times New Roman" pitchFamily="18" charset="0"/>
                          <a:cs typeface="Times New Roman" pitchFamily="18" charset="0"/>
                        </a:rPr>
                        <a:t>8</a:t>
                      </a:r>
                      <a:r>
                        <a:rPr lang="en-US" sz="900" b="0" strike="noStrike" spc="-1" baseline="0" dirty="0" smtClean="0">
                          <a:solidFill>
                            <a:schemeClr val="tx1"/>
                          </a:solidFill>
                          <a:latin typeface="Times New Roman" pitchFamily="18" charset="0"/>
                          <a:cs typeface="Times New Roman" pitchFamily="18" charset="0"/>
                        </a:rPr>
                        <a:t> 331,71</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a:latin typeface="Times New Roman" pitchFamily="18" charset="0"/>
                          <a:cs typeface="Times New Roman" pitchFamily="18" charset="0"/>
                        </a:rPr>
                        <a:t>100%</a:t>
                      </a:r>
                      <a:endParaRPr lang="ru-RU" sz="900" b="1" strike="noStrike" spc="-1">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868">
                <a:tc>
                  <a:txBody>
                    <a:bodyPr/>
                    <a:lstStyle/>
                    <a:p>
                      <a:pPr algn="just">
                        <a:lnSpc>
                          <a:spcPct val="100000"/>
                        </a:lnSpc>
                      </a:pPr>
                      <a:r>
                        <a:rPr lang="ru-RU" sz="1000" strike="noStrike" spc="-1" dirty="0">
                          <a:latin typeface="Times New Roman" pitchFamily="18" charset="0"/>
                          <a:cs typeface="Times New Roman" pitchFamily="18" charset="0"/>
                        </a:rPr>
                        <a:t>МП «Развитие сельского хозяйства в Яковлевском муниципальном районе» на 2019-2025 года</a:t>
                      </a:r>
                      <a:endParaRPr lang="ru-RU" sz="10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a:latin typeface="Times New Roman" pitchFamily="18" charset="0"/>
                          <a:cs typeface="Times New Roman" pitchFamily="18" charset="0"/>
                        </a:rPr>
                        <a:t>21,87</a:t>
                      </a:r>
                      <a:endParaRPr lang="ru-RU" sz="900" b="1" strike="noStrike" spc="-1">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900" b="0" strike="noStrike" spc="-1" dirty="0" smtClean="0">
                          <a:solidFill>
                            <a:schemeClr val="tx1"/>
                          </a:solidFill>
                          <a:latin typeface="Times New Roman" pitchFamily="18" charset="0"/>
                          <a:cs typeface="Times New Roman" pitchFamily="18" charset="0"/>
                        </a:rPr>
                        <a:t>30,0</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900" b="0" strike="noStrike" spc="-1" dirty="0" smtClean="0">
                          <a:solidFill>
                            <a:schemeClr val="tx1"/>
                          </a:solidFill>
                          <a:latin typeface="Times New Roman" pitchFamily="18" charset="0"/>
                          <a:cs typeface="Times New Roman" pitchFamily="18" charset="0"/>
                        </a:rPr>
                        <a:t>30,0</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dirty="0">
                          <a:latin typeface="Times New Roman" pitchFamily="18" charset="0"/>
                          <a:cs typeface="Times New Roman" pitchFamily="18" charset="0"/>
                        </a:rPr>
                        <a:t>100%</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6894">
                <a:tc>
                  <a:txBody>
                    <a:bodyPr/>
                    <a:lstStyle/>
                    <a:p>
                      <a:pPr algn="just">
                        <a:lnSpc>
                          <a:spcPct val="100000"/>
                        </a:lnSpc>
                      </a:pPr>
                      <a:r>
                        <a:rPr lang="ru-RU" sz="1000" strike="noStrike" spc="-1" dirty="0">
                          <a:latin typeface="Times New Roman" pitchFamily="18" charset="0"/>
                          <a:cs typeface="Times New Roman" pitchFamily="18" charset="0"/>
                        </a:rPr>
                        <a:t>МП «Молодежь - Яковлевскому муниципальному району» на 2019-2025 года</a:t>
                      </a:r>
                      <a:endParaRPr lang="ru-RU" sz="10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a:latin typeface="Times New Roman" pitchFamily="18" charset="0"/>
                          <a:cs typeface="Times New Roman" pitchFamily="18" charset="0"/>
                        </a:rPr>
                        <a:t>2 388,42</a:t>
                      </a:r>
                      <a:endParaRPr lang="ru-RU" sz="900" b="1" strike="noStrike" spc="-1">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dirty="0">
                          <a:latin typeface="Times New Roman" pitchFamily="18" charset="0"/>
                          <a:cs typeface="Times New Roman" pitchFamily="18" charset="0"/>
                        </a:rPr>
                        <a:t>2 </a:t>
                      </a:r>
                      <a:r>
                        <a:rPr lang="en-US" sz="900" strike="noStrike" spc="-1" dirty="0" smtClean="0">
                          <a:latin typeface="Times New Roman" pitchFamily="18" charset="0"/>
                          <a:cs typeface="Times New Roman" pitchFamily="18" charset="0"/>
                        </a:rPr>
                        <a:t>646,42</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dirty="0">
                          <a:latin typeface="Times New Roman" pitchFamily="18" charset="0"/>
                          <a:cs typeface="Times New Roman" pitchFamily="18" charset="0"/>
                        </a:rPr>
                        <a:t>2 </a:t>
                      </a:r>
                      <a:r>
                        <a:rPr lang="en-US" sz="900" strike="noStrike" spc="-1" dirty="0" smtClean="0">
                          <a:latin typeface="Times New Roman" pitchFamily="18" charset="0"/>
                          <a:cs typeface="Times New Roman" pitchFamily="18" charset="0"/>
                        </a:rPr>
                        <a:t>646,42</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dirty="0">
                          <a:latin typeface="Times New Roman" pitchFamily="18" charset="0"/>
                          <a:cs typeface="Times New Roman" pitchFamily="18" charset="0"/>
                        </a:rPr>
                        <a:t>100%</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342">
                <a:tc>
                  <a:txBody>
                    <a:bodyPr/>
                    <a:lstStyle/>
                    <a:p>
                      <a:pPr algn="just">
                        <a:lnSpc>
                          <a:spcPct val="100000"/>
                        </a:lnSpc>
                      </a:pPr>
                      <a:r>
                        <a:rPr lang="ru-RU" sz="1000" strike="noStrike" spc="-1" dirty="0">
                          <a:latin typeface="Times New Roman" pitchFamily="18" charset="0"/>
                          <a:cs typeface="Times New Roman" pitchFamily="18" charset="0"/>
                        </a:rPr>
                        <a:t>МП «Экономическое развитие и инновационная экономика Яковлевского муниципального района» на 2019-2025 года</a:t>
                      </a:r>
                      <a:endParaRPr lang="ru-RU" sz="10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a:latin typeface="Times New Roman" pitchFamily="18" charset="0"/>
                          <a:cs typeface="Times New Roman" pitchFamily="18" charset="0"/>
                        </a:rPr>
                        <a:t>88 531,91</a:t>
                      </a:r>
                      <a:endParaRPr lang="ru-RU" sz="900" b="1" strike="noStrike" spc="-1">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900" b="0" strike="noStrike" spc="-1" dirty="0" smtClean="0">
                          <a:solidFill>
                            <a:schemeClr val="tx1"/>
                          </a:solidFill>
                          <a:latin typeface="Times New Roman" pitchFamily="18" charset="0"/>
                          <a:cs typeface="Times New Roman" pitchFamily="18" charset="0"/>
                        </a:rPr>
                        <a:t>97</a:t>
                      </a:r>
                      <a:r>
                        <a:rPr lang="en-US" sz="900" b="0" strike="noStrike" spc="-1" baseline="0" dirty="0" smtClean="0">
                          <a:solidFill>
                            <a:schemeClr val="tx1"/>
                          </a:solidFill>
                          <a:latin typeface="Times New Roman" pitchFamily="18" charset="0"/>
                          <a:cs typeface="Times New Roman" pitchFamily="18" charset="0"/>
                        </a:rPr>
                        <a:t> 434,68</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900" b="0" strike="noStrike" spc="-1" dirty="0" smtClean="0">
                          <a:solidFill>
                            <a:schemeClr val="tx1"/>
                          </a:solidFill>
                          <a:latin typeface="Times New Roman" pitchFamily="18" charset="0"/>
                          <a:cs typeface="Times New Roman" pitchFamily="18" charset="0"/>
                        </a:rPr>
                        <a:t>96</a:t>
                      </a:r>
                      <a:r>
                        <a:rPr lang="en-US" sz="900" b="0" strike="noStrike" spc="-1" baseline="0" dirty="0" smtClean="0">
                          <a:solidFill>
                            <a:schemeClr val="tx1"/>
                          </a:solidFill>
                          <a:latin typeface="Times New Roman" pitchFamily="18" charset="0"/>
                          <a:cs typeface="Times New Roman" pitchFamily="18" charset="0"/>
                        </a:rPr>
                        <a:t> 339,35</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dirty="0" smtClean="0">
                          <a:latin typeface="Times New Roman" pitchFamily="18" charset="0"/>
                          <a:cs typeface="Times New Roman" pitchFamily="18" charset="0"/>
                        </a:rPr>
                        <a:t>9</a:t>
                      </a:r>
                      <a:r>
                        <a:rPr lang="en-US" sz="900" strike="noStrike" spc="-1" dirty="0" smtClean="0">
                          <a:latin typeface="Times New Roman" pitchFamily="18" charset="0"/>
                          <a:cs typeface="Times New Roman" pitchFamily="18" charset="0"/>
                        </a:rPr>
                        <a:t>8,88</a:t>
                      </a:r>
                      <a:r>
                        <a:rPr lang="ru-RU" sz="900" strike="noStrike" spc="-1" dirty="0" smtClean="0">
                          <a:latin typeface="Times New Roman" pitchFamily="18" charset="0"/>
                          <a:cs typeface="Times New Roman" pitchFamily="18" charset="0"/>
                        </a:rPr>
                        <a:t>%</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584">
                <a:tc>
                  <a:txBody>
                    <a:bodyPr/>
                    <a:lstStyle/>
                    <a:p>
                      <a:pPr algn="just">
                        <a:lnSpc>
                          <a:spcPct val="100000"/>
                        </a:lnSpc>
                      </a:pPr>
                      <a:r>
                        <a:rPr lang="ru-RU" sz="1000" strike="noStrike" spc="-1" dirty="0">
                          <a:latin typeface="Times New Roman" pitchFamily="18" charset="0"/>
                          <a:cs typeface="Times New Roman" pitchFamily="18" charset="0"/>
                        </a:rPr>
                        <a:t>МП «Переселение граждан из аварийного жилищного фонда на территории Яковлевского муниципального района» на 2019-2025 года</a:t>
                      </a:r>
                      <a:endParaRPr lang="ru-RU" sz="10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dirty="0">
                          <a:latin typeface="Times New Roman" pitchFamily="18" charset="0"/>
                          <a:cs typeface="Times New Roman" pitchFamily="18" charset="0"/>
                        </a:rPr>
                        <a:t>1 888,63</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900" b="0" strike="noStrike" spc="-1" dirty="0" smtClean="0">
                          <a:solidFill>
                            <a:schemeClr val="tx1"/>
                          </a:solidFill>
                          <a:latin typeface="Times New Roman" pitchFamily="18" charset="0"/>
                          <a:cs typeface="Times New Roman" pitchFamily="18" charset="0"/>
                        </a:rPr>
                        <a:t>3</a:t>
                      </a:r>
                      <a:r>
                        <a:rPr lang="en-US" sz="900" b="0" strike="noStrike" spc="-1" baseline="0" dirty="0" smtClean="0">
                          <a:solidFill>
                            <a:schemeClr val="tx1"/>
                          </a:solidFill>
                          <a:latin typeface="Times New Roman" pitchFamily="18" charset="0"/>
                          <a:cs typeface="Times New Roman" pitchFamily="18" charset="0"/>
                        </a:rPr>
                        <a:t> 328,21</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dirty="0">
                          <a:latin typeface="Times New Roman" pitchFamily="18" charset="0"/>
                          <a:cs typeface="Times New Roman" pitchFamily="18" charset="0"/>
                        </a:rPr>
                        <a:t>1 </a:t>
                      </a:r>
                      <a:r>
                        <a:rPr lang="en-US" sz="900" strike="noStrike" spc="-1" dirty="0" smtClean="0">
                          <a:latin typeface="Times New Roman" pitchFamily="18" charset="0"/>
                          <a:cs typeface="Times New Roman" pitchFamily="18" charset="0"/>
                        </a:rPr>
                        <a:t>648,29</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900" strike="noStrike" spc="-1" dirty="0" smtClean="0">
                          <a:latin typeface="Times New Roman" pitchFamily="18" charset="0"/>
                          <a:cs typeface="Times New Roman" pitchFamily="18" charset="0"/>
                        </a:rPr>
                        <a:t>49,52</a:t>
                      </a:r>
                      <a:r>
                        <a:rPr lang="ru-RU" sz="900" strike="noStrike" spc="-1" dirty="0" smtClean="0">
                          <a:latin typeface="Times New Roman" pitchFamily="18" charset="0"/>
                          <a:cs typeface="Times New Roman" pitchFamily="18" charset="0"/>
                        </a:rPr>
                        <a:t>%</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8678">
                <a:tc>
                  <a:txBody>
                    <a:bodyPr/>
                    <a:lstStyle/>
                    <a:p>
                      <a:pPr algn="just">
                        <a:lnSpc>
                          <a:spcPct val="100000"/>
                        </a:lnSpc>
                      </a:pPr>
                      <a:r>
                        <a:rPr lang="ru-RU" sz="1000" strike="noStrike" spc="-1" dirty="0">
                          <a:latin typeface="Times New Roman" pitchFamily="18" charset="0"/>
                          <a:cs typeface="Times New Roman" pitchFamily="18" charset="0"/>
                        </a:rPr>
                        <a:t>МП «Укрепление общественного здоровья населения Яковлевского муниципального района» на 2020-2024 года</a:t>
                      </a:r>
                      <a:endParaRPr lang="ru-RU" sz="10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dirty="0">
                          <a:latin typeface="Times New Roman" pitchFamily="18" charset="0"/>
                          <a:cs typeface="Times New Roman" pitchFamily="18" charset="0"/>
                        </a:rPr>
                        <a:t>50,53</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900" b="0" strike="noStrike" spc="-1" dirty="0" smtClean="0">
                          <a:solidFill>
                            <a:schemeClr val="tx1"/>
                          </a:solidFill>
                          <a:latin typeface="Times New Roman" pitchFamily="18" charset="0"/>
                          <a:cs typeface="Times New Roman" pitchFamily="18" charset="0"/>
                        </a:rPr>
                        <a:t>1</a:t>
                      </a:r>
                      <a:r>
                        <a:rPr lang="en-US" sz="900" b="0" strike="noStrike" spc="-1" baseline="0" dirty="0" smtClean="0">
                          <a:solidFill>
                            <a:schemeClr val="tx1"/>
                          </a:solidFill>
                          <a:latin typeface="Times New Roman" pitchFamily="18" charset="0"/>
                          <a:cs typeface="Times New Roman" pitchFamily="18" charset="0"/>
                        </a:rPr>
                        <a:t> 280,99</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900" b="0" strike="noStrike" spc="-1" dirty="0" smtClean="0">
                          <a:solidFill>
                            <a:schemeClr val="tx1"/>
                          </a:solidFill>
                          <a:latin typeface="Times New Roman" pitchFamily="18" charset="0"/>
                          <a:cs typeface="Times New Roman" pitchFamily="18" charset="0"/>
                        </a:rPr>
                        <a:t>1</a:t>
                      </a:r>
                      <a:r>
                        <a:rPr lang="en-US" sz="900" b="0" strike="noStrike" spc="-1" baseline="0" dirty="0" smtClean="0">
                          <a:solidFill>
                            <a:schemeClr val="tx1"/>
                          </a:solidFill>
                          <a:latin typeface="Times New Roman" pitchFamily="18" charset="0"/>
                          <a:cs typeface="Times New Roman" pitchFamily="18" charset="0"/>
                        </a:rPr>
                        <a:t> 280,99</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dirty="0">
                          <a:latin typeface="Times New Roman" pitchFamily="18" charset="0"/>
                          <a:cs typeface="Times New Roman" pitchFamily="18" charset="0"/>
                        </a:rPr>
                        <a:t>100%</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2623">
                <a:tc>
                  <a:txBody>
                    <a:bodyPr/>
                    <a:lstStyle/>
                    <a:p>
                      <a:pPr algn="just">
                        <a:lnSpc>
                          <a:spcPct val="100000"/>
                        </a:lnSpc>
                      </a:pPr>
                      <a:r>
                        <a:rPr lang="ru-RU" sz="1000" strike="noStrike" spc="-1" dirty="0">
                          <a:latin typeface="Times New Roman" pitchFamily="18" charset="0"/>
                          <a:cs typeface="Times New Roman" pitchFamily="18" charset="0"/>
                        </a:rPr>
                        <a:t>МП «Профилактика правонарушений на территории Яковлевского муниципального района» на 2021-2025 года</a:t>
                      </a:r>
                      <a:endParaRPr lang="ru-RU" sz="1000" b="1" strike="noStrike" spc="-1" dirty="0">
                        <a:solidFill>
                          <a:srgbClr val="000000"/>
                        </a:solidFill>
                        <a:latin typeface="Times New Roman" pitchFamily="18" charset="0"/>
                        <a:cs typeface="Times New Roman" pitchFamily="18" charset="0"/>
                      </a:endParaRPr>
                    </a:p>
                  </a:txBody>
                  <a:tcPr marL="5130" marR="5130" marT="51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a:latin typeface="Times New Roman" pitchFamily="18" charset="0"/>
                          <a:cs typeface="Times New Roman" pitchFamily="18" charset="0"/>
                        </a:rPr>
                        <a:t>7 122,84</a:t>
                      </a:r>
                      <a:endParaRPr lang="ru-RU" sz="900" b="1" strike="noStrike" spc="-1">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dirty="0">
                          <a:latin typeface="Times New Roman" pitchFamily="18" charset="0"/>
                          <a:cs typeface="Times New Roman" pitchFamily="18" charset="0"/>
                        </a:rPr>
                        <a:t>7 </a:t>
                      </a:r>
                      <a:r>
                        <a:rPr lang="ru-RU" sz="900" strike="noStrike" spc="-1" dirty="0" smtClean="0">
                          <a:latin typeface="Times New Roman" pitchFamily="18" charset="0"/>
                          <a:cs typeface="Times New Roman" pitchFamily="18" charset="0"/>
                        </a:rPr>
                        <a:t>1</a:t>
                      </a:r>
                      <a:r>
                        <a:rPr lang="en-US" sz="900" strike="noStrike" spc="-1" dirty="0" smtClean="0">
                          <a:latin typeface="Times New Roman" pitchFamily="18" charset="0"/>
                          <a:cs typeface="Times New Roman" pitchFamily="18" charset="0"/>
                        </a:rPr>
                        <a:t>14,84</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dirty="0">
                          <a:latin typeface="Times New Roman" pitchFamily="18" charset="0"/>
                          <a:cs typeface="Times New Roman" pitchFamily="18" charset="0"/>
                        </a:rPr>
                        <a:t>7 </a:t>
                      </a:r>
                      <a:r>
                        <a:rPr lang="ru-RU" sz="900" strike="noStrike" spc="-1" dirty="0" smtClean="0">
                          <a:latin typeface="Times New Roman" pitchFamily="18" charset="0"/>
                          <a:cs typeface="Times New Roman" pitchFamily="18" charset="0"/>
                        </a:rPr>
                        <a:t>1</a:t>
                      </a:r>
                      <a:r>
                        <a:rPr lang="en-US" sz="900" strike="noStrike" spc="-1" dirty="0" smtClean="0">
                          <a:latin typeface="Times New Roman" pitchFamily="18" charset="0"/>
                          <a:cs typeface="Times New Roman" pitchFamily="18" charset="0"/>
                        </a:rPr>
                        <a:t>13,79</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900" strike="noStrike" spc="-1" dirty="0" smtClean="0">
                          <a:latin typeface="Times New Roman" pitchFamily="18" charset="0"/>
                          <a:cs typeface="Times New Roman" pitchFamily="18" charset="0"/>
                        </a:rPr>
                        <a:t>99,99</a:t>
                      </a:r>
                      <a:r>
                        <a:rPr lang="ru-RU" sz="900" strike="noStrike" spc="-1" dirty="0" smtClean="0">
                          <a:latin typeface="Times New Roman" pitchFamily="18" charset="0"/>
                          <a:cs typeface="Times New Roman" pitchFamily="18" charset="0"/>
                        </a:rPr>
                        <a:t>%</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408">
                <a:tc>
                  <a:txBody>
                    <a:bodyPr/>
                    <a:lstStyle/>
                    <a:p>
                      <a:pPr algn="just">
                        <a:lnSpc>
                          <a:spcPct val="100000"/>
                        </a:lnSpc>
                      </a:pPr>
                      <a:r>
                        <a:rPr lang="ru-RU" sz="1000" strike="noStrike" spc="-1" dirty="0">
                          <a:latin typeface="Times New Roman" pitchFamily="18" charset="0"/>
                          <a:cs typeface="Times New Roman" pitchFamily="18" charset="0"/>
                        </a:rPr>
                        <a:t>МП «Противодействие коррупции в Яковлевском муниципальном районе» на 2021-2025 года</a:t>
                      </a:r>
                      <a:endParaRPr lang="ru-RU" sz="10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a:latin typeface="Times New Roman" pitchFamily="18" charset="0"/>
                          <a:cs typeface="Times New Roman" pitchFamily="18" charset="0"/>
                        </a:rPr>
                        <a:t>60,0</a:t>
                      </a:r>
                      <a:endParaRPr lang="ru-RU" sz="900" b="1" strike="noStrike" spc="-1">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a:latin typeface="Times New Roman" pitchFamily="18" charset="0"/>
                          <a:cs typeface="Times New Roman" pitchFamily="18" charset="0"/>
                        </a:rPr>
                        <a:t>60,0</a:t>
                      </a:r>
                      <a:endParaRPr lang="ru-RU" sz="900" b="1" strike="noStrike" spc="-1">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a:latin typeface="Times New Roman" pitchFamily="18" charset="0"/>
                          <a:cs typeface="Times New Roman" pitchFamily="18" charset="0"/>
                        </a:rPr>
                        <a:t>60,0</a:t>
                      </a:r>
                      <a:endParaRPr lang="ru-RU" sz="900" b="1" strike="noStrike" spc="-1">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strike="noStrike" spc="-1" dirty="0">
                          <a:latin typeface="Times New Roman" pitchFamily="18" charset="0"/>
                          <a:cs typeface="Times New Roman" pitchFamily="18" charset="0"/>
                        </a:rPr>
                        <a:t>100%</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109">
                <a:tc>
                  <a:txBody>
                    <a:bodyPr/>
                    <a:lstStyle/>
                    <a:p>
                      <a:pPr>
                        <a:lnSpc>
                          <a:spcPct val="115000"/>
                        </a:lnSpc>
                        <a:buNone/>
                      </a:pPr>
                      <a:r>
                        <a:rPr lang="ru-RU" altLang="en-US" sz="1000" strike="noStrike" spc="-1">
                          <a:latin typeface="Times New Roman" pitchFamily="18" charset="0"/>
                          <a:cs typeface="Times New Roman" pitchFamily="18" charset="0"/>
                        </a:rPr>
                        <a:t>Всего расходов по муниципальным программым </a:t>
                      </a:r>
                      <a:endParaRPr lang="ru-RU" altLang="en-US" sz="1000" b="1" strike="noStrike" spc="-1">
                        <a:solidFill>
                          <a:srgbClr val="000000"/>
                        </a:solidFill>
                        <a:latin typeface="Times New Roman" pitchFamily="18" charset="0"/>
                        <a:ea typeface="Times New Roman" panose="02020603050405020304"/>
                        <a:cs typeface="Times New Roman" pitchFamily="18" charset="0"/>
                      </a:endParaRPr>
                    </a:p>
                  </a:txBody>
                  <a:tcPr marL="11070" marR="11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buNone/>
                      </a:pPr>
                      <a:r>
                        <a:rPr lang="ru-RU" altLang="en-US" sz="900" strike="noStrike" spc="-1" dirty="0">
                          <a:latin typeface="Times New Roman" pitchFamily="18" charset="0"/>
                          <a:cs typeface="Times New Roman" pitchFamily="18" charset="0"/>
                        </a:rPr>
                        <a:t>597 564,206</a:t>
                      </a:r>
                      <a:endParaRPr lang="ru-RU" altLang="en-US"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buNone/>
                      </a:pPr>
                      <a:r>
                        <a:rPr lang="en-US" altLang="en-US" sz="900" b="0" strike="noStrike" spc="-1" dirty="0" smtClean="0">
                          <a:solidFill>
                            <a:schemeClr val="tx1"/>
                          </a:solidFill>
                          <a:latin typeface="Times New Roman" pitchFamily="18" charset="0"/>
                          <a:cs typeface="Times New Roman" pitchFamily="18" charset="0"/>
                        </a:rPr>
                        <a:t>747</a:t>
                      </a:r>
                      <a:r>
                        <a:rPr lang="en-US" altLang="en-US" sz="900" b="0" strike="noStrike" spc="-1" baseline="0" dirty="0" smtClean="0">
                          <a:solidFill>
                            <a:schemeClr val="tx1"/>
                          </a:solidFill>
                          <a:latin typeface="Times New Roman" pitchFamily="18" charset="0"/>
                          <a:cs typeface="Times New Roman" pitchFamily="18" charset="0"/>
                        </a:rPr>
                        <a:t> 087,73</a:t>
                      </a:r>
                      <a:endParaRPr lang="ru-RU" altLang="en-US"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buNone/>
                      </a:pPr>
                      <a:r>
                        <a:rPr lang="en-US" altLang="en-US" sz="900" b="0" strike="noStrike" spc="-1" dirty="0" smtClean="0">
                          <a:solidFill>
                            <a:schemeClr val="tx1"/>
                          </a:solidFill>
                          <a:latin typeface="Times New Roman" pitchFamily="18" charset="0"/>
                          <a:cs typeface="Times New Roman" pitchFamily="18" charset="0"/>
                        </a:rPr>
                        <a:t>704</a:t>
                      </a:r>
                      <a:r>
                        <a:rPr lang="en-US" altLang="en-US" sz="900" b="0" strike="noStrike" spc="-1" baseline="0" dirty="0" smtClean="0">
                          <a:solidFill>
                            <a:schemeClr val="tx1"/>
                          </a:solidFill>
                          <a:latin typeface="Times New Roman" pitchFamily="18" charset="0"/>
                          <a:cs typeface="Times New Roman" pitchFamily="18" charset="0"/>
                        </a:rPr>
                        <a:t> 638,71</a:t>
                      </a:r>
                      <a:endParaRPr lang="ru-RU" altLang="en-US"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buNone/>
                      </a:pPr>
                      <a:r>
                        <a:rPr lang="en-US" altLang="en-US" sz="900" strike="noStrike" spc="-1" dirty="0" smtClean="0">
                          <a:latin typeface="Times New Roman" pitchFamily="18" charset="0"/>
                          <a:cs typeface="Times New Roman" pitchFamily="18" charset="0"/>
                        </a:rPr>
                        <a:t>94,32</a:t>
                      </a:r>
                      <a:r>
                        <a:rPr lang="ru-RU" altLang="en-US" sz="900" strike="noStrike" spc="-1" dirty="0" smtClean="0">
                          <a:latin typeface="Times New Roman" pitchFamily="18" charset="0"/>
                          <a:cs typeface="Times New Roman" pitchFamily="18" charset="0"/>
                        </a:rPr>
                        <a:t>%</a:t>
                      </a:r>
                      <a:endParaRPr lang="ru-RU" altLang="en-US"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9103">
                <a:tc>
                  <a:txBody>
                    <a:bodyPr/>
                    <a:lstStyle/>
                    <a:p>
                      <a:pPr>
                        <a:lnSpc>
                          <a:spcPct val="115000"/>
                        </a:lnSpc>
                      </a:pPr>
                      <a:r>
                        <a:rPr lang="ru-RU" sz="1000" strike="noStrike" spc="-1" dirty="0">
                          <a:latin typeface="Times New Roman" pitchFamily="18" charset="0"/>
                          <a:cs typeface="Times New Roman" pitchFamily="18" charset="0"/>
                        </a:rPr>
                        <a:t>Непрограммные направления деятельности органов местного самоуправления</a:t>
                      </a:r>
                      <a:endParaRPr lang="ru-RU" sz="1000" b="1" strike="noStrike" spc="-1" dirty="0">
                        <a:solidFill>
                          <a:srgbClr val="000000"/>
                        </a:solidFill>
                        <a:latin typeface="Times New Roman" pitchFamily="18" charset="0"/>
                        <a:ea typeface="Times New Roman" panose="02020603050405020304"/>
                        <a:cs typeface="Times New Roman" pitchFamily="18" charset="0"/>
                      </a:endParaRPr>
                    </a:p>
                  </a:txBody>
                  <a:tcPr marL="11070" marR="11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b="1" strike="noStrike" spc="-1" dirty="0">
                          <a:latin typeface="Times New Roman" pitchFamily="18" charset="0"/>
                          <a:cs typeface="Times New Roman" pitchFamily="18" charset="0"/>
                        </a:rPr>
                        <a:t>21 581,09</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900" b="1" strike="noStrike" spc="-1" dirty="0" smtClean="0">
                          <a:solidFill>
                            <a:schemeClr val="tx1"/>
                          </a:solidFill>
                          <a:latin typeface="Times New Roman" pitchFamily="18" charset="0"/>
                          <a:cs typeface="Times New Roman" pitchFamily="18" charset="0"/>
                        </a:rPr>
                        <a:t>41</a:t>
                      </a:r>
                      <a:r>
                        <a:rPr lang="en-US" sz="900" b="1" strike="noStrike" spc="-1" baseline="0" dirty="0" smtClean="0">
                          <a:solidFill>
                            <a:schemeClr val="tx1"/>
                          </a:solidFill>
                          <a:latin typeface="Times New Roman" pitchFamily="18" charset="0"/>
                          <a:cs typeface="Times New Roman" pitchFamily="18" charset="0"/>
                        </a:rPr>
                        <a:t> 006,52</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900" b="1" strike="noStrike" spc="-1" dirty="0" smtClean="0">
                          <a:solidFill>
                            <a:schemeClr val="tx1"/>
                          </a:solidFill>
                          <a:latin typeface="Times New Roman" pitchFamily="18" charset="0"/>
                          <a:cs typeface="Times New Roman" pitchFamily="18" charset="0"/>
                        </a:rPr>
                        <a:t>40</a:t>
                      </a:r>
                      <a:r>
                        <a:rPr lang="en-US" sz="900" b="1" strike="noStrike" spc="-1" baseline="0" dirty="0" smtClean="0">
                          <a:solidFill>
                            <a:schemeClr val="tx1"/>
                          </a:solidFill>
                          <a:latin typeface="Times New Roman" pitchFamily="18" charset="0"/>
                          <a:cs typeface="Times New Roman" pitchFamily="18" charset="0"/>
                        </a:rPr>
                        <a:t> 843,61</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ru-RU" sz="900" b="1" strike="noStrike" spc="-1" dirty="0" smtClean="0">
                          <a:latin typeface="Times New Roman" pitchFamily="18" charset="0"/>
                          <a:cs typeface="Times New Roman" pitchFamily="18" charset="0"/>
                        </a:rPr>
                        <a:t>99,</a:t>
                      </a:r>
                      <a:r>
                        <a:rPr lang="en-US" sz="900" b="1" strike="noStrike" spc="-1" dirty="0" smtClean="0">
                          <a:latin typeface="Times New Roman" pitchFamily="18" charset="0"/>
                          <a:cs typeface="Times New Roman" pitchFamily="18" charset="0"/>
                        </a:rPr>
                        <a:t>60</a:t>
                      </a:r>
                      <a:r>
                        <a:rPr lang="ru-RU" sz="900" b="1" strike="noStrike" spc="-1" dirty="0" smtClean="0">
                          <a:latin typeface="Times New Roman" pitchFamily="18" charset="0"/>
                          <a:cs typeface="Times New Roman" pitchFamily="18" charset="0"/>
                        </a:rPr>
                        <a:t>%</a:t>
                      </a:r>
                      <a:endParaRPr lang="ru-RU" sz="9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6173">
                <a:tc>
                  <a:txBody>
                    <a:bodyPr/>
                    <a:lstStyle/>
                    <a:p>
                      <a:pPr>
                        <a:lnSpc>
                          <a:spcPct val="115000"/>
                        </a:lnSpc>
                        <a:buNone/>
                      </a:pPr>
                      <a:r>
                        <a:rPr lang="ru-RU" altLang="en-US" sz="1200" b="1" strike="noStrike" spc="-1" dirty="0">
                          <a:latin typeface="Times New Roman" pitchFamily="18" charset="0"/>
                          <a:cs typeface="Times New Roman" pitchFamily="18" charset="0"/>
                        </a:rPr>
                        <a:t>Всего расходов</a:t>
                      </a:r>
                      <a:endParaRPr lang="ru-RU" altLang="en-US" sz="1200" b="1" strike="noStrike" spc="-1" dirty="0">
                        <a:solidFill>
                          <a:srgbClr val="000000"/>
                        </a:solidFill>
                        <a:latin typeface="Times New Roman" pitchFamily="18" charset="0"/>
                        <a:ea typeface="Times New Roman" panose="02020603050405020304"/>
                        <a:cs typeface="Times New Roman" pitchFamily="18" charset="0"/>
                      </a:endParaRPr>
                    </a:p>
                  </a:txBody>
                  <a:tcPr marL="11070" marR="1107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buNone/>
                      </a:pPr>
                      <a:r>
                        <a:rPr lang="ru-RU" altLang="en-US" sz="1000" b="1" strike="noStrike" spc="-1" dirty="0">
                          <a:latin typeface="Times New Roman" pitchFamily="18" charset="0"/>
                          <a:cs typeface="Times New Roman" pitchFamily="18" charset="0"/>
                        </a:rPr>
                        <a:t>619 095,29</a:t>
                      </a:r>
                      <a:endParaRPr lang="ru-RU" altLang="en-US" sz="10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buNone/>
                      </a:pPr>
                      <a:r>
                        <a:rPr lang="en-US" altLang="en-US" sz="1000" b="1" strike="noStrike" spc="-1" dirty="0" smtClean="0">
                          <a:solidFill>
                            <a:schemeClr val="tx1"/>
                          </a:solidFill>
                          <a:latin typeface="Times New Roman" pitchFamily="18" charset="0"/>
                          <a:cs typeface="Times New Roman" pitchFamily="18" charset="0"/>
                        </a:rPr>
                        <a:t>788</a:t>
                      </a:r>
                      <a:r>
                        <a:rPr lang="en-US" altLang="en-US" sz="1000" b="1" strike="noStrike" spc="-1" baseline="0" dirty="0" smtClean="0">
                          <a:solidFill>
                            <a:schemeClr val="tx1"/>
                          </a:solidFill>
                          <a:latin typeface="Times New Roman" pitchFamily="18" charset="0"/>
                          <a:cs typeface="Times New Roman" pitchFamily="18" charset="0"/>
                        </a:rPr>
                        <a:t> 094,25</a:t>
                      </a:r>
                      <a:endParaRPr lang="ru-RU" altLang="en-US" sz="10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buNone/>
                      </a:pPr>
                      <a:r>
                        <a:rPr lang="en-US" altLang="en-US" sz="1000" b="1" strike="noStrike" spc="-1" dirty="0" smtClean="0">
                          <a:solidFill>
                            <a:schemeClr val="tx1"/>
                          </a:solidFill>
                          <a:latin typeface="Times New Roman" pitchFamily="18" charset="0"/>
                          <a:cs typeface="Times New Roman" pitchFamily="18" charset="0"/>
                        </a:rPr>
                        <a:t>745</a:t>
                      </a:r>
                      <a:r>
                        <a:rPr lang="en-US" altLang="en-US" sz="1000" b="1" strike="noStrike" spc="-1" baseline="0" dirty="0" smtClean="0">
                          <a:solidFill>
                            <a:schemeClr val="tx1"/>
                          </a:solidFill>
                          <a:latin typeface="Times New Roman" pitchFamily="18" charset="0"/>
                          <a:cs typeface="Times New Roman" pitchFamily="18" charset="0"/>
                        </a:rPr>
                        <a:t> 482,32</a:t>
                      </a:r>
                      <a:endParaRPr lang="ru-RU" altLang="en-US" sz="10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buNone/>
                      </a:pPr>
                      <a:r>
                        <a:rPr lang="ru-RU" altLang="en-US" sz="1000" b="1" strike="noStrike" spc="-1" dirty="0" smtClean="0">
                          <a:latin typeface="Times New Roman" pitchFamily="18" charset="0"/>
                          <a:cs typeface="Times New Roman" pitchFamily="18" charset="0"/>
                        </a:rPr>
                        <a:t>9</a:t>
                      </a:r>
                      <a:r>
                        <a:rPr lang="en-US" altLang="en-US" sz="1000" b="1" strike="noStrike" spc="-1" dirty="0" smtClean="0">
                          <a:latin typeface="Times New Roman" pitchFamily="18" charset="0"/>
                          <a:cs typeface="Times New Roman" pitchFamily="18" charset="0"/>
                        </a:rPr>
                        <a:t>4,59</a:t>
                      </a:r>
                      <a:r>
                        <a:rPr lang="ru-RU" altLang="en-US" sz="1000" b="1" strike="noStrike" spc="-1" dirty="0" smtClean="0">
                          <a:latin typeface="Times New Roman" pitchFamily="18" charset="0"/>
                          <a:cs typeface="Times New Roman" pitchFamily="18" charset="0"/>
                        </a:rPr>
                        <a:t>%</a:t>
                      </a:r>
                      <a:endParaRPr lang="ru-RU" altLang="en-US" sz="1000" b="1" strike="noStrike" spc="-1" dirty="0">
                        <a:solidFill>
                          <a:srgbClr val="000000"/>
                        </a:solidFill>
                        <a:latin typeface="Times New Roman" pitchFamily="18" charset="0"/>
                        <a:cs typeface="Times New Roman" pitchFamily="18" charset="0"/>
                      </a:endParaRPr>
                    </a:p>
                  </a:txBody>
                  <a:tcPr marL="5130" marR="5130" marT="51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20139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44008" y="-99392"/>
            <a:ext cx="3528392" cy="738664"/>
          </a:xfrm>
          <a:prstGeom prst="rect">
            <a:avLst/>
          </a:prstGeom>
        </p:spPr>
        <p:txBody>
          <a:bodyPr wrap="square">
            <a:spAutoFit/>
          </a:bodyPr>
          <a:lstStyle/>
          <a:p>
            <a:pPr algn="ctr"/>
            <a:r>
              <a:rPr lang="ru-RU" sz="1400" b="1" dirty="0">
                <a:solidFill>
                  <a:schemeClr val="bg1"/>
                </a:solidFill>
                <a:latin typeface="Times New Roman" pitchFamily="18" charset="0"/>
                <a:cs typeface="Times New Roman" pitchFamily="18" charset="0"/>
              </a:rPr>
              <a:t>Непрограммные направления деятельности органов местного самоуправления за </a:t>
            </a:r>
            <a:r>
              <a:rPr lang="ru-RU" sz="1400" b="1" dirty="0" smtClean="0">
                <a:solidFill>
                  <a:schemeClr val="bg1"/>
                </a:solidFill>
                <a:latin typeface="Times New Roman" pitchFamily="18" charset="0"/>
                <a:cs typeface="Times New Roman" pitchFamily="18" charset="0"/>
              </a:rPr>
              <a:t>202</a:t>
            </a:r>
            <a:r>
              <a:rPr lang="en-US" sz="1400" b="1" dirty="0" smtClean="0">
                <a:solidFill>
                  <a:schemeClr val="bg1"/>
                </a:solidFill>
                <a:latin typeface="Times New Roman" pitchFamily="18" charset="0"/>
                <a:cs typeface="Times New Roman" pitchFamily="18" charset="0"/>
              </a:rPr>
              <a:t>3</a:t>
            </a:r>
            <a:r>
              <a:rPr lang="ru-RU" sz="1400" b="1" dirty="0" smtClean="0">
                <a:solidFill>
                  <a:schemeClr val="bg1"/>
                </a:solidFill>
                <a:latin typeface="Times New Roman" pitchFamily="18" charset="0"/>
                <a:cs typeface="Times New Roman" pitchFamily="18" charset="0"/>
              </a:rPr>
              <a:t> </a:t>
            </a:r>
            <a:r>
              <a:rPr lang="ru-RU" sz="1400" b="1" dirty="0">
                <a:solidFill>
                  <a:schemeClr val="bg1"/>
                </a:solidFill>
                <a:latin typeface="Times New Roman" pitchFamily="18" charset="0"/>
                <a:cs typeface="Times New Roman" pitchFamily="18" charset="0"/>
              </a:rPr>
              <a:t>год</a:t>
            </a:r>
          </a:p>
        </p:txBody>
      </p:sp>
      <p:sp>
        <p:nvSpPr>
          <p:cNvPr id="6" name="Прямоугольник 5"/>
          <p:cNvSpPr/>
          <p:nvPr/>
        </p:nvSpPr>
        <p:spPr>
          <a:xfrm>
            <a:off x="467544" y="692696"/>
            <a:ext cx="4320480" cy="6093976"/>
          </a:xfrm>
          <a:prstGeom prst="rect">
            <a:avLst/>
          </a:prstGeom>
        </p:spPr>
        <p:txBody>
          <a:bodyPr wrap="square">
            <a:spAutoFit/>
          </a:bodyPr>
          <a:lstStyle/>
          <a:p>
            <a:pPr algn="just"/>
            <a:r>
              <a:rPr lang="ru-RU" sz="1300" b="1" u="sng" dirty="0" smtClean="0">
                <a:latin typeface="Times New Roman" pitchFamily="18" charset="0"/>
                <a:cs typeface="Times New Roman" pitchFamily="18" charset="0"/>
              </a:rPr>
              <a:t>Непрограммные </a:t>
            </a:r>
            <a:r>
              <a:rPr lang="ru-RU" sz="1300" b="1" u="sng" dirty="0">
                <a:latin typeface="Times New Roman" pitchFamily="18" charset="0"/>
                <a:cs typeface="Times New Roman" pitchFamily="18" charset="0"/>
              </a:rPr>
              <a:t>расходы </a:t>
            </a:r>
            <a:r>
              <a:rPr lang="ru-RU" sz="1300" dirty="0">
                <a:latin typeface="Times New Roman" pitchFamily="18" charset="0"/>
                <a:cs typeface="Times New Roman" pitchFamily="18" charset="0"/>
              </a:rPr>
              <a:t>- это расходы на отдельные мероприятия, не включенные в муниципальные программы.</a:t>
            </a:r>
          </a:p>
          <a:p>
            <a:pPr algn="just"/>
            <a:r>
              <a:rPr lang="ru-RU" sz="1300" dirty="0">
                <a:latin typeface="Times New Roman" pitchFamily="18" charset="0"/>
                <a:cs typeface="Times New Roman" pitchFamily="18" charset="0"/>
              </a:rPr>
              <a:t>       За </a:t>
            </a:r>
            <a:r>
              <a:rPr lang="ru-RU" sz="1300" dirty="0" smtClean="0">
                <a:latin typeface="Times New Roman" pitchFamily="18" charset="0"/>
                <a:cs typeface="Times New Roman" pitchFamily="18" charset="0"/>
              </a:rPr>
              <a:t>202</a:t>
            </a:r>
            <a:r>
              <a:rPr lang="en-US" sz="1300" dirty="0" smtClean="0">
                <a:latin typeface="Times New Roman" pitchFamily="18" charset="0"/>
                <a:cs typeface="Times New Roman" pitchFamily="18" charset="0"/>
              </a:rPr>
              <a:t>3</a:t>
            </a:r>
            <a:r>
              <a:rPr lang="ru-RU" sz="1300" dirty="0" smtClean="0">
                <a:latin typeface="Times New Roman" pitchFamily="18" charset="0"/>
                <a:cs typeface="Times New Roman" pitchFamily="18" charset="0"/>
              </a:rPr>
              <a:t> </a:t>
            </a:r>
            <a:r>
              <a:rPr lang="ru-RU" sz="1300" dirty="0">
                <a:latin typeface="Times New Roman" pitchFamily="18" charset="0"/>
                <a:cs typeface="Times New Roman" pitchFamily="18" charset="0"/>
              </a:rPr>
              <a:t>год непрограммные направления деятельности органов местного самоуправления составили </a:t>
            </a:r>
            <a:r>
              <a:rPr lang="ru-RU" sz="1300" dirty="0" smtClean="0">
                <a:latin typeface="Times New Roman" pitchFamily="18" charset="0"/>
                <a:cs typeface="Times New Roman" pitchFamily="18" charset="0"/>
              </a:rPr>
              <a:t>40 843,608 </a:t>
            </a:r>
            <a:r>
              <a:rPr lang="ru-RU" sz="1300" dirty="0">
                <a:latin typeface="Times New Roman" pitchFamily="18" charset="0"/>
                <a:cs typeface="Times New Roman" pitchFamily="18" charset="0"/>
              </a:rPr>
              <a:t>тыс. рублей, в том числе:</a:t>
            </a:r>
          </a:p>
          <a:p>
            <a:pPr algn="just"/>
            <a:r>
              <a:rPr lang="ru-RU" sz="1300" dirty="0">
                <a:latin typeface="Times New Roman" pitchFamily="18" charset="0"/>
                <a:cs typeface="Times New Roman" pitchFamily="18" charset="0"/>
              </a:rPr>
              <a:t>глава Яковлевского муниципального </a:t>
            </a:r>
            <a:r>
              <a:rPr lang="ru-RU" sz="1300" dirty="0" smtClean="0">
                <a:latin typeface="Times New Roman" pitchFamily="18" charset="0"/>
                <a:cs typeface="Times New Roman" pitchFamily="18" charset="0"/>
              </a:rPr>
              <a:t>района - </a:t>
            </a:r>
            <a:r>
              <a:rPr lang="ru-RU" sz="1300" dirty="0">
                <a:latin typeface="Times New Roman" pitchFamily="18" charset="0"/>
                <a:cs typeface="Times New Roman" pitchFamily="18" charset="0"/>
              </a:rPr>
              <a:t>3 </a:t>
            </a:r>
            <a:r>
              <a:rPr lang="ru-RU" sz="1300" dirty="0" smtClean="0">
                <a:latin typeface="Times New Roman" pitchFamily="18" charset="0"/>
                <a:cs typeface="Times New Roman" pitchFamily="18" charset="0"/>
              </a:rPr>
              <a:t>433,245 </a:t>
            </a:r>
            <a:r>
              <a:rPr lang="ru-RU" sz="1300" dirty="0">
                <a:latin typeface="Times New Roman" pitchFamily="18" charset="0"/>
                <a:cs typeface="Times New Roman" pitchFamily="18" charset="0"/>
              </a:rPr>
              <a:t>тыс. руб.</a:t>
            </a:r>
          </a:p>
          <a:p>
            <a:pPr algn="just"/>
            <a:r>
              <a:rPr lang="ru-RU" sz="1300" dirty="0">
                <a:latin typeface="Times New Roman" pitchFamily="18" charset="0"/>
                <a:cs typeface="Times New Roman" pitchFamily="18" charset="0"/>
              </a:rPr>
              <a:t>руководство и управление в сфере установленных функций органов МСУ - 4 </a:t>
            </a:r>
            <a:r>
              <a:rPr lang="ru-RU" sz="1300" dirty="0" smtClean="0">
                <a:latin typeface="Times New Roman" pitchFamily="18" charset="0"/>
                <a:cs typeface="Times New Roman" pitchFamily="18" charset="0"/>
              </a:rPr>
              <a:t>606,903 </a:t>
            </a:r>
            <a:r>
              <a:rPr lang="ru-RU" sz="1300" dirty="0">
                <a:latin typeface="Times New Roman" pitchFamily="18" charset="0"/>
                <a:cs typeface="Times New Roman" pitchFamily="18" charset="0"/>
              </a:rPr>
              <a:t>тыс. руб.</a:t>
            </a:r>
          </a:p>
          <a:p>
            <a:pPr algn="just"/>
            <a:r>
              <a:rPr lang="ru-RU" sz="1300" dirty="0">
                <a:latin typeface="Times New Roman" pitchFamily="18" charset="0"/>
                <a:cs typeface="Times New Roman" pitchFamily="18" charset="0"/>
              </a:rPr>
              <a:t>председатель Думы Яковлевского муниципального района </a:t>
            </a:r>
            <a:r>
              <a:rPr lang="ru-RU" sz="1300" dirty="0" smtClean="0">
                <a:latin typeface="Times New Roman" pitchFamily="18" charset="0"/>
                <a:cs typeface="Times New Roman" pitchFamily="18" charset="0"/>
              </a:rPr>
              <a:t>– 1 689,33 </a:t>
            </a:r>
            <a:r>
              <a:rPr lang="ru-RU" sz="1300" dirty="0">
                <a:latin typeface="Times New Roman" pitchFamily="18" charset="0"/>
                <a:cs typeface="Times New Roman" pitchFamily="18" charset="0"/>
              </a:rPr>
              <a:t>тыс. руб.</a:t>
            </a:r>
          </a:p>
          <a:p>
            <a:pPr algn="just"/>
            <a:r>
              <a:rPr lang="ru-RU" sz="1300" dirty="0">
                <a:latin typeface="Times New Roman" pitchFamily="18" charset="0"/>
                <a:cs typeface="Times New Roman" pitchFamily="18" charset="0"/>
              </a:rPr>
              <a:t>депутаты Думы Яковлевского муниципального района </a:t>
            </a:r>
            <a:r>
              <a:rPr lang="ru-RU" sz="1300" dirty="0" smtClean="0">
                <a:latin typeface="Times New Roman" pitchFamily="18" charset="0"/>
                <a:cs typeface="Times New Roman" pitchFamily="18" charset="0"/>
              </a:rPr>
              <a:t>– 107,00 </a:t>
            </a:r>
            <a:r>
              <a:rPr lang="ru-RU" sz="1300" dirty="0">
                <a:latin typeface="Times New Roman" pitchFamily="18" charset="0"/>
                <a:cs typeface="Times New Roman" pitchFamily="18" charset="0"/>
              </a:rPr>
              <a:t>тыс. руб.</a:t>
            </a:r>
          </a:p>
          <a:p>
            <a:pPr algn="just"/>
            <a:r>
              <a:rPr lang="ru-RU" sz="1300" dirty="0">
                <a:latin typeface="Times New Roman" pitchFamily="18" charset="0"/>
                <a:cs typeface="Times New Roman" pitchFamily="18" charset="0"/>
              </a:rPr>
              <a:t>председатель контрольно-счетной палаты Яковлевского муниципального района </a:t>
            </a:r>
            <a:r>
              <a:rPr lang="ru-RU" sz="1300" dirty="0" smtClean="0">
                <a:latin typeface="Times New Roman" pitchFamily="18" charset="0"/>
                <a:cs typeface="Times New Roman" pitchFamily="18" charset="0"/>
              </a:rPr>
              <a:t>– 2 564,98 </a:t>
            </a:r>
            <a:r>
              <a:rPr lang="ru-RU" sz="1300" dirty="0">
                <a:latin typeface="Times New Roman" pitchFamily="18" charset="0"/>
                <a:cs typeface="Times New Roman" pitchFamily="18" charset="0"/>
              </a:rPr>
              <a:t>тыс. руб.</a:t>
            </a:r>
          </a:p>
          <a:p>
            <a:pPr algn="just"/>
            <a:r>
              <a:rPr lang="ru-RU" sz="1300" dirty="0">
                <a:latin typeface="Times New Roman" pitchFamily="18" charset="0"/>
                <a:cs typeface="Times New Roman" pitchFamily="18" charset="0"/>
              </a:rPr>
              <a:t>резервный фонд Администрации Яковлевского муниципального района - 1 </a:t>
            </a:r>
            <a:r>
              <a:rPr lang="ru-RU" sz="1300" dirty="0" smtClean="0">
                <a:latin typeface="Times New Roman" pitchFamily="18" charset="0"/>
                <a:cs typeface="Times New Roman" pitchFamily="18" charset="0"/>
              </a:rPr>
              <a:t>952,067 </a:t>
            </a:r>
            <a:r>
              <a:rPr lang="ru-RU" sz="1300" dirty="0">
                <a:latin typeface="Times New Roman" pitchFamily="18" charset="0"/>
                <a:cs typeface="Times New Roman" pitchFamily="18" charset="0"/>
              </a:rPr>
              <a:t>тыс. руб.</a:t>
            </a:r>
          </a:p>
          <a:p>
            <a:pPr algn="just"/>
            <a:r>
              <a:rPr lang="ru-RU" sz="1300" dirty="0">
                <a:latin typeface="Times New Roman" pitchFamily="18" charset="0"/>
                <a:cs typeface="Times New Roman" pitchFamily="18" charset="0"/>
              </a:rPr>
              <a:t>межбюджетные трансферты из бюджетов сельских поселений в бюджет Яковлевского муниципального района - </a:t>
            </a:r>
            <a:r>
              <a:rPr lang="ru-RU" sz="1300" dirty="0" smtClean="0">
                <a:latin typeface="Times New Roman" pitchFamily="18" charset="0"/>
                <a:cs typeface="Times New Roman" pitchFamily="18" charset="0"/>
              </a:rPr>
              <a:t>146,700 </a:t>
            </a:r>
            <a:r>
              <a:rPr lang="ru-RU" sz="1300" dirty="0">
                <a:latin typeface="Times New Roman" pitchFamily="18" charset="0"/>
                <a:cs typeface="Times New Roman" pitchFamily="18" charset="0"/>
              </a:rPr>
              <a:t>тыс. руб.</a:t>
            </a:r>
          </a:p>
          <a:p>
            <a:pPr algn="just"/>
            <a:r>
              <a:rPr lang="ru-RU" sz="1300" dirty="0">
                <a:latin typeface="Times New Roman" pitchFamily="18" charset="0"/>
                <a:cs typeface="Times New Roman" pitchFamily="18" charset="0"/>
              </a:rPr>
              <a:t>организация обеспечения услуг по погребению граждан в соответствии с Федеральным законом №8-ФЗ «О погребении и похоронном деле» </a:t>
            </a:r>
            <a:r>
              <a:rPr lang="ru-RU" sz="1300" dirty="0" smtClean="0">
                <a:latin typeface="Times New Roman" pitchFamily="18" charset="0"/>
                <a:cs typeface="Times New Roman" pitchFamily="18" charset="0"/>
              </a:rPr>
              <a:t>-</a:t>
            </a:r>
            <a:r>
              <a:rPr lang="ru-RU" sz="1300" dirty="0">
                <a:latin typeface="Times New Roman" pitchFamily="18" charset="0"/>
                <a:cs typeface="Times New Roman" pitchFamily="18" charset="0"/>
              </a:rPr>
              <a:t> </a:t>
            </a:r>
            <a:r>
              <a:rPr lang="ru-RU" sz="1300" dirty="0" smtClean="0">
                <a:latin typeface="Times New Roman" pitchFamily="18" charset="0"/>
                <a:cs typeface="Times New Roman" pitchFamily="18" charset="0"/>
              </a:rPr>
              <a:t>46,760 </a:t>
            </a:r>
            <a:r>
              <a:rPr lang="ru-RU" sz="1300" dirty="0">
                <a:latin typeface="Times New Roman" pitchFamily="18" charset="0"/>
                <a:cs typeface="Times New Roman" pitchFamily="18" charset="0"/>
              </a:rPr>
              <a:t>тыс. руб.</a:t>
            </a:r>
          </a:p>
          <a:p>
            <a:pPr algn="just"/>
            <a:r>
              <a:rPr lang="ru-RU" sz="1300" dirty="0">
                <a:latin typeface="Times New Roman" pitchFamily="18" charset="0"/>
                <a:cs typeface="Times New Roman" pitchFamily="18" charset="0"/>
              </a:rPr>
              <a:t>субвенции на осуществление переданных государственных полномочий (составление списков кандидатов в присяжные заседатели, ЗАГС, единая субвенция, органы опеки и попечительства, охрана труда и др.) -               7 </a:t>
            </a:r>
            <a:r>
              <a:rPr lang="ru-RU" sz="1300" dirty="0" smtClean="0">
                <a:latin typeface="Times New Roman" pitchFamily="18" charset="0"/>
                <a:cs typeface="Times New Roman" pitchFamily="18" charset="0"/>
              </a:rPr>
              <a:t>761,87 </a:t>
            </a:r>
            <a:r>
              <a:rPr lang="ru-RU" sz="1300" dirty="0">
                <a:latin typeface="Times New Roman" pitchFamily="18" charset="0"/>
                <a:cs typeface="Times New Roman" pitchFamily="18" charset="0"/>
              </a:rPr>
              <a:t>тыс. руб.</a:t>
            </a:r>
          </a:p>
          <a:p>
            <a:pPr algn="just"/>
            <a:r>
              <a:rPr lang="ru-RU" sz="1300" dirty="0">
                <a:latin typeface="Times New Roman" pitchFamily="18" charset="0"/>
                <a:cs typeface="Times New Roman" pitchFamily="18" charset="0"/>
              </a:rPr>
              <a:t>       </a:t>
            </a:r>
          </a:p>
        </p:txBody>
      </p:sp>
      <p:sp>
        <p:nvSpPr>
          <p:cNvPr id="7" name="Прямоугольник 6"/>
          <p:cNvSpPr/>
          <p:nvPr/>
        </p:nvSpPr>
        <p:spPr>
          <a:xfrm>
            <a:off x="5436096" y="986098"/>
            <a:ext cx="2800340" cy="1169551"/>
          </a:xfrm>
          <a:prstGeom prst="rect">
            <a:avLst/>
          </a:prstGeom>
          <a:solidFill>
            <a:schemeClr val="bg2">
              <a:lumMod val="20000"/>
              <a:lumOff val="80000"/>
            </a:schemeClr>
          </a:solidFill>
        </p:spPr>
        <p:txBody>
          <a:bodyPr wrap="square">
            <a:spAutoFit/>
          </a:bodyPr>
          <a:lstStyle/>
          <a:p>
            <a:r>
              <a:rPr lang="ru-RU" sz="1400" dirty="0">
                <a:latin typeface="Times New Roman" pitchFamily="18" charset="0"/>
                <a:cs typeface="Times New Roman" pitchFamily="18" charset="0"/>
              </a:rPr>
              <a:t>Доля программных и непрограммных расходов в общих расходах бюджета Яковлевского муниципального района за </a:t>
            </a:r>
            <a:r>
              <a:rPr lang="ru-RU" sz="1400" dirty="0" smtClean="0">
                <a:latin typeface="Times New Roman" pitchFamily="18" charset="0"/>
                <a:cs typeface="Times New Roman" pitchFamily="18" charset="0"/>
              </a:rPr>
              <a:t>202</a:t>
            </a:r>
            <a:r>
              <a:rPr lang="en-US" sz="1400" dirty="0" smtClean="0">
                <a:latin typeface="Times New Roman" pitchFamily="18" charset="0"/>
                <a:cs typeface="Times New Roman" pitchFamily="18" charset="0"/>
              </a:rPr>
              <a:t>3</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год:</a:t>
            </a:r>
          </a:p>
        </p:txBody>
      </p:sp>
      <p:graphicFrame>
        <p:nvGraphicFramePr>
          <p:cNvPr id="8" name="Диаграмма 7"/>
          <p:cNvGraphicFramePr/>
          <p:nvPr>
            <p:extLst>
              <p:ext uri="{D42A27DB-BD31-4B8C-83A1-F6EECF244321}">
                <p14:modId xmlns:p14="http://schemas.microsoft.com/office/powerpoint/2010/main" val="740567798"/>
              </p:ext>
            </p:extLst>
          </p:nvPr>
        </p:nvGraphicFramePr>
        <p:xfrm>
          <a:off x="4788024" y="2348880"/>
          <a:ext cx="3792840" cy="30241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72144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extLst>
              <p:ext uri="{D42A27DB-BD31-4B8C-83A1-F6EECF244321}">
                <p14:modId xmlns:p14="http://schemas.microsoft.com/office/powerpoint/2010/main" val="1181104575"/>
              </p:ext>
            </p:extLst>
          </p:nvPr>
        </p:nvGraphicFramePr>
        <p:xfrm>
          <a:off x="611560" y="764704"/>
          <a:ext cx="7992888" cy="5616624"/>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ямоугольник 1"/>
          <p:cNvSpPr/>
          <p:nvPr/>
        </p:nvSpPr>
        <p:spPr>
          <a:xfrm>
            <a:off x="4139952" y="-99392"/>
            <a:ext cx="4427984" cy="738664"/>
          </a:xfrm>
          <a:prstGeom prst="rect">
            <a:avLst/>
          </a:prstGeom>
        </p:spPr>
        <p:txBody>
          <a:bodyPr wrap="square">
            <a:spAutoFit/>
          </a:bodyPr>
          <a:lstStyle/>
          <a:p>
            <a:pPr algn="ctr"/>
            <a:r>
              <a:rPr lang="ru-RU" sz="1400" dirty="0">
                <a:solidFill>
                  <a:schemeClr val="bg1"/>
                </a:solidFill>
              </a:rPr>
              <a:t>Структура расходов бюджета </a:t>
            </a:r>
            <a:r>
              <a:rPr lang="ru-RU" sz="1400" dirty="0" err="1">
                <a:solidFill>
                  <a:schemeClr val="bg1"/>
                </a:solidFill>
              </a:rPr>
              <a:t>Яковлевского</a:t>
            </a:r>
            <a:r>
              <a:rPr lang="ru-RU" sz="1400" dirty="0">
                <a:solidFill>
                  <a:schemeClr val="bg1"/>
                </a:solidFill>
              </a:rPr>
              <a:t> муниципального района </a:t>
            </a:r>
            <a:br>
              <a:rPr lang="ru-RU" sz="1400" dirty="0">
                <a:solidFill>
                  <a:schemeClr val="bg1"/>
                </a:solidFill>
              </a:rPr>
            </a:br>
            <a:r>
              <a:rPr lang="ru-RU" sz="1400" dirty="0">
                <a:solidFill>
                  <a:schemeClr val="bg1"/>
                </a:solidFill>
              </a:rPr>
              <a:t>за  </a:t>
            </a:r>
            <a:r>
              <a:rPr lang="ru-RU" sz="1400" dirty="0" smtClean="0">
                <a:solidFill>
                  <a:schemeClr val="bg1"/>
                </a:solidFill>
              </a:rPr>
              <a:t>2023 </a:t>
            </a:r>
            <a:r>
              <a:rPr lang="ru-RU" sz="1400" dirty="0">
                <a:solidFill>
                  <a:schemeClr val="bg1"/>
                </a:solidFill>
              </a:rPr>
              <a:t>год </a:t>
            </a:r>
          </a:p>
        </p:txBody>
      </p:sp>
    </p:spTree>
    <p:extLst>
      <p:ext uri="{BB962C8B-B14F-4D97-AF65-F5344CB8AC3E}">
        <p14:creationId xmlns:p14="http://schemas.microsoft.com/office/powerpoint/2010/main" val="14222477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716016" y="-99392"/>
            <a:ext cx="3384376" cy="600164"/>
          </a:xfrm>
          <a:prstGeom prst="rect">
            <a:avLst/>
          </a:prstGeom>
        </p:spPr>
        <p:txBody>
          <a:bodyPr wrap="square">
            <a:spAutoFit/>
          </a:bodyPr>
          <a:lstStyle/>
          <a:p>
            <a:r>
              <a:rPr lang="ru-RU" sz="1100" b="1" dirty="0">
                <a:solidFill>
                  <a:schemeClr val="bg1"/>
                </a:solidFill>
                <a:latin typeface="Times New Roman" pitchFamily="18" charset="0"/>
                <a:cs typeface="Times New Roman" pitchFamily="18" charset="0"/>
              </a:rPr>
              <a:t>Сведения о расходах с учетом интересов целевых групп на </a:t>
            </a:r>
            <a:r>
              <a:rPr lang="ru-RU" sz="1100" b="1" dirty="0" smtClean="0">
                <a:solidFill>
                  <a:schemeClr val="bg1"/>
                </a:solidFill>
                <a:latin typeface="Times New Roman" pitchFamily="18" charset="0"/>
                <a:cs typeface="Times New Roman" pitchFamily="18" charset="0"/>
              </a:rPr>
              <a:t>2023 </a:t>
            </a:r>
            <a:r>
              <a:rPr lang="ru-RU" sz="1100" b="1" dirty="0">
                <a:solidFill>
                  <a:schemeClr val="bg1"/>
                </a:solidFill>
                <a:latin typeface="Times New Roman" pitchFamily="18" charset="0"/>
                <a:cs typeface="Times New Roman" pitchFamily="18" charset="0"/>
              </a:rPr>
              <a:t>год,  проект плановых назначений за </a:t>
            </a:r>
            <a:r>
              <a:rPr lang="ru-RU" sz="1100" b="1" dirty="0" smtClean="0">
                <a:solidFill>
                  <a:schemeClr val="bg1"/>
                </a:solidFill>
                <a:latin typeface="Times New Roman" pitchFamily="18" charset="0"/>
                <a:cs typeface="Times New Roman" pitchFamily="18" charset="0"/>
              </a:rPr>
              <a:t>2023 </a:t>
            </a:r>
            <a:r>
              <a:rPr lang="ru-RU" sz="1100" b="1" dirty="0">
                <a:solidFill>
                  <a:schemeClr val="bg1"/>
                </a:solidFill>
                <a:latin typeface="Times New Roman" pitchFamily="18" charset="0"/>
                <a:cs typeface="Times New Roman" pitchFamily="18" charset="0"/>
              </a:rPr>
              <a:t>год, </a:t>
            </a:r>
            <a:r>
              <a:rPr lang="ru-RU" sz="1100" b="1" dirty="0" smtClean="0">
                <a:solidFill>
                  <a:schemeClr val="bg1"/>
                </a:solidFill>
                <a:latin typeface="Times New Roman" pitchFamily="18" charset="0"/>
                <a:cs typeface="Times New Roman" pitchFamily="18" charset="0"/>
              </a:rPr>
              <a:t>тыс</a:t>
            </a:r>
            <a:r>
              <a:rPr lang="ru-RU" sz="1100" b="1" dirty="0">
                <a:solidFill>
                  <a:schemeClr val="bg1"/>
                </a:solidFill>
                <a:latin typeface="Times New Roman" pitchFamily="18" charset="0"/>
                <a:cs typeface="Times New Roman" pitchFamily="18" charset="0"/>
              </a:rPr>
              <a:t>. рублей</a:t>
            </a:r>
          </a:p>
        </p:txBody>
      </p:sp>
      <p:graphicFrame>
        <p:nvGraphicFramePr>
          <p:cNvPr id="6" name="Таблица 5"/>
          <p:cNvGraphicFramePr>
            <a:graphicFrameLocks noGrp="1"/>
          </p:cNvGraphicFramePr>
          <p:nvPr>
            <p:extLst>
              <p:ext uri="{D42A27DB-BD31-4B8C-83A1-F6EECF244321}">
                <p14:modId xmlns:p14="http://schemas.microsoft.com/office/powerpoint/2010/main" val="1288545522"/>
              </p:ext>
            </p:extLst>
          </p:nvPr>
        </p:nvGraphicFramePr>
        <p:xfrm>
          <a:off x="467544" y="703233"/>
          <a:ext cx="8208911" cy="5805096"/>
        </p:xfrm>
        <a:graphic>
          <a:graphicData uri="http://schemas.openxmlformats.org/drawingml/2006/table">
            <a:tbl>
              <a:tblPr firstRow="1" bandRow="1">
                <a:tableStyleId>{69012ECD-51FC-41F1-AA8D-1B2483CD663E}</a:tableStyleId>
              </a:tblPr>
              <a:tblGrid>
                <a:gridCol w="1444775"/>
                <a:gridCol w="853910"/>
                <a:gridCol w="1827099"/>
                <a:gridCol w="1184889"/>
                <a:gridCol w="1057711"/>
                <a:gridCol w="639050"/>
                <a:gridCol w="1201477"/>
              </a:tblGrid>
              <a:tr h="365915">
                <a:tc rowSpan="2">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Целевая группа</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Численность представителей целевой группы</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ru-RU" sz="1200" dirty="0" smtClean="0">
                          <a:solidFill>
                            <a:schemeClr val="tx1"/>
                          </a:solidFill>
                          <a:latin typeface="Times New Roman" panose="02020603050405020304" pitchFamily="18" charset="0"/>
                          <a:cs typeface="Times New Roman" panose="02020603050405020304" pitchFamily="18" charset="0"/>
                        </a:rPr>
                        <a:t>Меры поддержки за счет средств бюджетов</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ru-RU" sz="1200" dirty="0" smtClean="0">
                          <a:solidFill>
                            <a:schemeClr val="tx1"/>
                          </a:solidFill>
                          <a:latin typeface="Times New Roman" pitchFamily="18" charset="0"/>
                          <a:cs typeface="Times New Roman" pitchFamily="18" charset="0"/>
                        </a:rPr>
                        <a:t>Объем расходов на поддержку</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91969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r>
                        <a:rPr lang="ru-RU" sz="1200" dirty="0" smtClean="0">
                          <a:latin typeface="Times New Roman" panose="02020603050405020304" pitchFamily="18" charset="0"/>
                          <a:cs typeface="Times New Roman" panose="02020603050405020304" pitchFamily="18" charset="0"/>
                        </a:rPr>
                        <a:t>Утверждено на 2023 год</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dirty="0" smtClean="0">
                          <a:latin typeface="Times New Roman" panose="02020603050405020304" pitchFamily="18" charset="0"/>
                          <a:cs typeface="Times New Roman" panose="02020603050405020304" pitchFamily="18" charset="0"/>
                        </a:rPr>
                        <a:t>Исполнено за 2023 год</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200" dirty="0" smtClean="0">
                          <a:latin typeface="Times New Roman" pitchFamily="18" charset="0"/>
                          <a:cs typeface="Times New Roman" pitchFamily="18" charset="0"/>
                          <a:sym typeface="+mn-ea"/>
                        </a:rPr>
                        <a:t>% </a:t>
                      </a:r>
                    </a:p>
                    <a:p>
                      <a:pPr algn="ctr"/>
                      <a:r>
                        <a:rPr lang="ru-RU" sz="1200" dirty="0" smtClean="0">
                          <a:latin typeface="Times New Roman" pitchFamily="18" charset="0"/>
                          <a:cs typeface="Times New Roman" pitchFamily="18" charset="0"/>
                          <a:sym typeface="+mn-ea"/>
                        </a:rPr>
                        <a:t>исполнения</a:t>
                      </a:r>
                      <a:endParaRPr lang="ru-RU" sz="1200" dirty="0" smtClean="0">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ru-RU" sz="1200" dirty="0" smtClean="0">
                          <a:latin typeface="Times New Roman" pitchFamily="18" charset="0"/>
                          <a:cs typeface="Times New Roman" pitchFamily="18" charset="0"/>
                          <a:sym typeface="+mn-ea"/>
                        </a:rPr>
                        <a:t>Пояснения различий между планируемыми и фактическими значениями</a:t>
                      </a:r>
                      <a:endParaRPr lang="ru-RU" sz="1200" dirty="0" smtClean="0">
                        <a:latin typeface="Times New Roman" pitchFamily="18" charset="0"/>
                        <a:cs typeface="Times New Roman" pitchFamily="18" charset="0"/>
                      </a:endParaRPr>
                    </a:p>
                    <a:p>
                      <a:pPr>
                        <a:buNone/>
                      </a:pPr>
                      <a:endParaRPr lang="ru-RU" altLang="en-US" sz="1200" dirty="0" smtClean="0">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7101">
                <a:tc>
                  <a:txBody>
                    <a:bodyPr/>
                    <a:lstStyle/>
                    <a:p>
                      <a:pPr algn="ctr"/>
                      <a:r>
                        <a:rPr lang="ru-RU" sz="1000" dirty="0" smtClean="0">
                          <a:latin typeface="Times New Roman" pitchFamily="18" charset="0"/>
                          <a:cs typeface="Times New Roman" pitchFamily="18"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000" dirty="0" smtClean="0">
                          <a:latin typeface="Times New Roman" pitchFamily="18" charset="0"/>
                          <a:cs typeface="Times New Roman" pitchFamily="18" charset="0"/>
                        </a:rPr>
                        <a:t>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000" dirty="0" smtClean="0">
                          <a:latin typeface="Times New Roman" pitchFamily="18" charset="0"/>
                          <a:cs typeface="Times New Roman" pitchFamily="18" charset="0"/>
                        </a:rPr>
                        <a:t>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000" dirty="0" smtClean="0">
                          <a:latin typeface="Times New Roman" panose="02020603050405020304" pitchFamily="18" charset="0"/>
                          <a:cs typeface="Times New Roman" panose="02020603050405020304" pitchFamily="18" charset="0"/>
                        </a:rPr>
                        <a:t>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000" dirty="0" smtClean="0">
                          <a:latin typeface="Times New Roman" panose="02020603050405020304" pitchFamily="18" charset="0"/>
                          <a:cs typeface="Times New Roman" panose="02020603050405020304" pitchFamily="18" charset="0"/>
                        </a:rPr>
                        <a:t>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000" dirty="0" smtClean="0">
                          <a:latin typeface="Times New Roman" panose="02020603050405020304" pitchFamily="18" charset="0"/>
                          <a:cs typeface="Times New Roman" panose="02020603050405020304" pitchFamily="18" charset="0"/>
                        </a:rPr>
                        <a:t>6</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r>
                        <a:rPr lang="ru-RU" altLang="en-US" sz="1000" dirty="0" smtClean="0">
                          <a:latin typeface="Times New Roman" panose="02020603050405020304" pitchFamily="18" charset="0"/>
                          <a:cs typeface="Times New Roman" panose="02020603050405020304" pitchFamily="18" charset="0"/>
                        </a:rPr>
                        <a:t>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9579">
                <a:tc>
                  <a:txBody>
                    <a:bodyPr/>
                    <a:lstStyle/>
                    <a:p>
                      <a:r>
                        <a:rPr lang="ru-RU" sz="1200" dirty="0" smtClean="0">
                          <a:latin typeface="Times New Roman" pitchFamily="18" charset="0"/>
                          <a:cs typeface="Times New Roman" pitchFamily="18" charset="0"/>
                        </a:rPr>
                        <a:t>Родитель (законный представитель), внесший плату</a:t>
                      </a:r>
                      <a:r>
                        <a:rPr lang="ru-RU" sz="1200" baseline="0" dirty="0" smtClean="0">
                          <a:latin typeface="Times New Roman" pitchFamily="18" charset="0"/>
                          <a:cs typeface="Times New Roman" pitchFamily="18" charset="0"/>
                        </a:rPr>
                        <a:t> за присмотр и уход за детьми, посещающими образовательные организации дошкольного образования</a:t>
                      </a:r>
                      <a:r>
                        <a:rPr lang="ru-RU" sz="1200" dirty="0" smtClean="0">
                          <a:latin typeface="Times New Roman" pitchFamily="18" charset="0"/>
                          <a:cs typeface="Times New Roman" pitchFamily="18" charset="0"/>
                        </a:rPr>
                        <a:t> </a:t>
                      </a:r>
                      <a:endParaRPr lang="ru-RU" sz="1200" u="sng" dirty="0" smtClean="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200" dirty="0" smtClean="0">
                        <a:latin typeface="Times New Roman" panose="02020603050405020304" pitchFamily="18" charset="0"/>
                        <a:cs typeface="Times New Roman" panose="02020603050405020304" pitchFamily="18" charset="0"/>
                      </a:endParaRPr>
                    </a:p>
                    <a:p>
                      <a:endParaRPr lang="ru-RU" sz="1200" dirty="0" smtClean="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337</a:t>
                      </a:r>
                    </a:p>
                    <a:p>
                      <a:endParaRPr lang="ru-RU" sz="1200" dirty="0" smtClean="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200" dirty="0" smtClean="0">
                          <a:latin typeface="Times New Roman" pitchFamily="18" charset="0"/>
                          <a:cs typeface="Times New Roman" pitchFamily="18" charset="0"/>
                        </a:rPr>
                        <a:t>Компенсация части платы, взимаемой с родителей (законных представителей) за присмотр и уход за детьми, посещающими образовательные организации, реализующие образовательные программы дошкольного</a:t>
                      </a:r>
                      <a:r>
                        <a:rPr lang="ru-RU" sz="1200" baseline="0" dirty="0" smtClean="0">
                          <a:latin typeface="Times New Roman" pitchFamily="18" charset="0"/>
                          <a:cs typeface="Times New Roman" pitchFamily="18" charset="0"/>
                        </a:rPr>
                        <a:t> образования</a:t>
                      </a:r>
                      <a:endParaRPr lang="ru-RU" sz="1200" dirty="0" smtClean="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sz="1200" dirty="0" smtClean="0">
                        <a:latin typeface="Times New Roman" panose="02020603050405020304" pitchFamily="18" charset="0"/>
                        <a:cs typeface="Times New Roman" panose="02020603050405020304" pitchFamily="18" charset="0"/>
                      </a:endParaRPr>
                    </a:p>
                    <a:p>
                      <a:endParaRPr lang="ru-RU" sz="1200" dirty="0" smtClean="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2</a:t>
                      </a:r>
                      <a:r>
                        <a:rPr lang="ru-RU" sz="1200" baseline="0" dirty="0" smtClean="0">
                          <a:latin typeface="Times New Roman" panose="02020603050405020304" pitchFamily="18" charset="0"/>
                          <a:cs typeface="Times New Roman" panose="02020603050405020304" pitchFamily="18" charset="0"/>
                        </a:rPr>
                        <a:t> 601,819</a:t>
                      </a:r>
                      <a:endParaRPr lang="ru-RU" sz="1200" dirty="0" smtClean="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dirty="0" smtClean="0">
                        <a:latin typeface="Times New Roman" panose="02020603050405020304" pitchFamily="18" charset="0"/>
                        <a:cs typeface="Times New Roman" panose="02020603050405020304" pitchFamily="18" charset="0"/>
                      </a:endParaRPr>
                    </a:p>
                    <a:p>
                      <a:pPr algn="ctr"/>
                      <a:endParaRPr lang="ru-RU" sz="1200" dirty="0" smtClean="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1</a:t>
                      </a:r>
                      <a:r>
                        <a:rPr lang="ru-RU" sz="1200" baseline="0" dirty="0" smtClean="0">
                          <a:latin typeface="Times New Roman" panose="02020603050405020304" pitchFamily="18" charset="0"/>
                          <a:cs typeface="Times New Roman" panose="02020603050405020304" pitchFamily="18" charset="0"/>
                        </a:rPr>
                        <a:t> 326,824</a:t>
                      </a:r>
                      <a:endParaRPr lang="ru-RU" sz="1200" dirty="0" smtClean="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dirty="0" smtClean="0">
                        <a:latin typeface="Times New Roman" panose="02020603050405020304" pitchFamily="18" charset="0"/>
                        <a:cs typeface="Times New Roman" panose="02020603050405020304" pitchFamily="18" charset="0"/>
                      </a:endParaRPr>
                    </a:p>
                    <a:p>
                      <a:pPr algn="ctr"/>
                      <a:endParaRPr lang="ru-RU" sz="1200" dirty="0" smtClean="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51,0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ru-RU" altLang="en-US" sz="1200" dirty="0" smtClean="0">
                        <a:latin typeface="Times New Roman" panose="02020603050405020304" pitchFamily="18" charset="0"/>
                        <a:cs typeface="Times New Roman" panose="02020603050405020304" pitchFamily="18" charset="0"/>
                      </a:endParaRPr>
                    </a:p>
                    <a:p>
                      <a:pPr algn="ctr">
                        <a:buNone/>
                      </a:pPr>
                      <a:endParaRPr lang="ru-RU" altLang="en-US" sz="1200" dirty="0" smtClean="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altLang="en-US" sz="1200" dirty="0" smtClean="0">
                          <a:latin typeface="Times New Roman" panose="02020603050405020304" pitchFamily="18" charset="0"/>
                          <a:cs typeface="Times New Roman" panose="02020603050405020304" pitchFamily="18" charset="0"/>
                        </a:rPr>
                        <a:t>Средства использованы в пределах фактической потребности на указанные цели</a:t>
                      </a:r>
                    </a:p>
                    <a:p>
                      <a:pPr algn="ctr">
                        <a:buNone/>
                      </a:pPr>
                      <a:endParaRPr lang="ru-RU" altLang="en-US" sz="1200" dirty="0" smtClean="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2994">
                <a:tc>
                  <a:txBody>
                    <a:bodyPr/>
                    <a:lstStyle/>
                    <a:p>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Молодые семьи</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dirty="0" smtClean="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200" dirty="0" smtClean="0">
                          <a:latin typeface="Times New Roman" pitchFamily="18" charset="0"/>
                          <a:cs typeface="Times New Roman" pitchFamily="18" charset="0"/>
                        </a:rPr>
                        <a:t>Социальные выплаты на мероприятия</a:t>
                      </a:r>
                      <a:r>
                        <a:rPr lang="ru-RU" sz="1200" baseline="0" dirty="0" smtClean="0">
                          <a:latin typeface="Times New Roman" pitchFamily="18" charset="0"/>
                          <a:cs typeface="Times New Roman" pitchFamily="18" charset="0"/>
                        </a:rPr>
                        <a:t> по обеспечению жильем молодых семей</a:t>
                      </a:r>
                      <a:endParaRPr lang="ru-RU" sz="1200" dirty="0" smtClean="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dirty="0" smtClean="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1 918,350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dirty="0" smtClean="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1 918,350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dirty="0" smtClean="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100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ru-RU" altLang="en-US" sz="1200" dirty="0" smtClean="0">
                        <a:latin typeface="Times New Roman" panose="02020603050405020304" pitchFamily="18" charset="0"/>
                        <a:cs typeface="Times New Roman" panose="02020603050405020304" pitchFamily="18" charset="0"/>
                      </a:endParaRPr>
                    </a:p>
                    <a:p>
                      <a:pPr algn="ctr">
                        <a:buNone/>
                      </a:pPr>
                      <a:r>
                        <a:rPr lang="ru-RU" altLang="en-US" sz="1200" dirty="0" smtClean="0">
                          <a:latin typeface="Times New Roman" panose="02020603050405020304" pitchFamily="18" charset="0"/>
                          <a:cs typeface="Times New Roman" panose="02020603050405020304" pitchFamily="18"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3154">
                <a:tc>
                  <a:txBody>
                    <a:bodyPr/>
                    <a:lstStyle/>
                    <a:p>
                      <a:r>
                        <a:rPr lang="ru-RU" sz="1200" dirty="0" smtClean="0">
                          <a:latin typeface="Times New Roman" panose="02020603050405020304" pitchFamily="18" charset="0"/>
                          <a:cs typeface="Times New Roman" panose="02020603050405020304" pitchFamily="18" charset="0"/>
                        </a:rPr>
                        <a:t>Пенсионеры из числа бывших муниципальных служащих</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dirty="0" smtClean="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20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200" dirty="0" smtClean="0">
                          <a:latin typeface="Times New Roman" pitchFamily="18" charset="0"/>
                          <a:cs typeface="Times New Roman" pitchFamily="18" charset="0"/>
                        </a:rPr>
                        <a:t>Пенсионное обеспечение. Пенсии за</a:t>
                      </a:r>
                      <a:r>
                        <a:rPr lang="ru-RU" sz="1200" baseline="0" dirty="0" smtClean="0">
                          <a:latin typeface="Times New Roman" pitchFamily="18" charset="0"/>
                          <a:cs typeface="Times New Roman" pitchFamily="18" charset="0"/>
                        </a:rPr>
                        <a:t> выслугу лет муниципальным служащим Яковлевского муниципального района</a:t>
                      </a:r>
                      <a:endParaRPr lang="ru-RU" sz="1200" dirty="0" smtClean="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dirty="0" smtClean="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3</a:t>
                      </a:r>
                      <a:r>
                        <a:rPr lang="ru-RU" sz="1200" baseline="0" dirty="0" smtClean="0">
                          <a:latin typeface="Times New Roman" panose="02020603050405020304" pitchFamily="18" charset="0"/>
                          <a:cs typeface="Times New Roman" panose="02020603050405020304" pitchFamily="18" charset="0"/>
                        </a:rPr>
                        <a:t> 034,744</a:t>
                      </a:r>
                      <a:endParaRPr lang="ru-RU" sz="1200" dirty="0" smtClean="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dirty="0" smtClean="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3</a:t>
                      </a:r>
                      <a:r>
                        <a:rPr lang="ru-RU" sz="1200" baseline="0" dirty="0" smtClean="0">
                          <a:latin typeface="Times New Roman" panose="02020603050405020304" pitchFamily="18" charset="0"/>
                          <a:cs typeface="Times New Roman" panose="02020603050405020304" pitchFamily="18" charset="0"/>
                        </a:rPr>
                        <a:t> 034,744</a:t>
                      </a:r>
                      <a:endParaRPr lang="ru-RU" sz="1200" dirty="0" smtClean="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200" dirty="0" smtClean="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100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None/>
                      </a:pPr>
                      <a:endParaRPr lang="ru-RU" altLang="en-US" sz="1200" dirty="0" smtClean="0">
                        <a:latin typeface="Times New Roman" panose="02020603050405020304" pitchFamily="18" charset="0"/>
                        <a:cs typeface="Times New Roman" panose="02020603050405020304" pitchFamily="18" charset="0"/>
                      </a:endParaRPr>
                    </a:p>
                    <a:p>
                      <a:pPr algn="ctr">
                        <a:buNone/>
                      </a:pPr>
                      <a:r>
                        <a:rPr lang="ru-RU" altLang="en-US" sz="1200" dirty="0" smtClean="0">
                          <a:latin typeface="Times New Roman" panose="02020603050405020304" pitchFamily="18" charset="0"/>
                          <a:cs typeface="Times New Roman" panose="02020603050405020304" pitchFamily="18"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165778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2"/>
          <p:cNvGraphicFramePr>
            <a:graphicFrameLocks/>
          </p:cNvGraphicFramePr>
          <p:nvPr>
            <p:extLst>
              <p:ext uri="{D42A27DB-BD31-4B8C-83A1-F6EECF244321}">
                <p14:modId xmlns:p14="http://schemas.microsoft.com/office/powerpoint/2010/main" val="733329331"/>
              </p:ext>
            </p:extLst>
          </p:nvPr>
        </p:nvGraphicFramePr>
        <p:xfrm>
          <a:off x="467544" y="91661"/>
          <a:ext cx="8208912" cy="6654189"/>
        </p:xfrm>
        <a:graphic>
          <a:graphicData uri="http://schemas.openxmlformats.org/drawingml/2006/table">
            <a:tbl>
              <a:tblPr firstRow="1" bandRow="1">
                <a:tableStyleId>{5C22544A-7EE6-4342-B048-85BDC9FD1C3A}</a:tableStyleId>
              </a:tblPr>
              <a:tblGrid>
                <a:gridCol w="1513359"/>
                <a:gridCol w="854939"/>
                <a:gridCol w="1644888"/>
                <a:gridCol w="1140435"/>
                <a:gridCol w="1115677"/>
                <a:gridCol w="715673"/>
                <a:gridCol w="1223941"/>
              </a:tblGrid>
              <a:tr h="368603">
                <a:tc rowSpan="2">
                  <a:txBody>
                    <a:bodyPr/>
                    <a:lstStyle/>
                    <a:p>
                      <a:r>
                        <a:rPr lang="ru-RU" sz="1200" dirty="0" smtClean="0">
                          <a:solidFill>
                            <a:schemeClr val="tx1"/>
                          </a:solidFill>
                          <a:latin typeface="Times New Roman" panose="02020603050405020304" pitchFamily="18" charset="0"/>
                          <a:cs typeface="Times New Roman" panose="02020603050405020304" pitchFamily="18" charset="0"/>
                        </a:rPr>
                        <a:t>Целевая группа</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ru-RU" sz="1200" dirty="0" smtClean="0">
                          <a:solidFill>
                            <a:schemeClr val="tx1"/>
                          </a:solidFill>
                          <a:latin typeface="Times New Roman" panose="02020603050405020304" pitchFamily="18" charset="0"/>
                          <a:cs typeface="Times New Roman" panose="02020603050405020304" pitchFamily="18" charset="0"/>
                        </a:rPr>
                        <a:t>Численность представителей целевой группы</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ru-RU" sz="1200" dirty="0" smtClean="0">
                          <a:solidFill>
                            <a:schemeClr val="tx1"/>
                          </a:solidFill>
                          <a:latin typeface="Times New Roman" panose="02020603050405020304" pitchFamily="18" charset="0"/>
                          <a:cs typeface="Times New Roman" panose="02020603050405020304" pitchFamily="18" charset="0"/>
                        </a:rPr>
                        <a:t>Меры поддержки за счет средств бюджетов</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r>
                        <a:rPr lang="ru-RU" sz="1200" dirty="0" smtClean="0">
                          <a:solidFill>
                            <a:schemeClr val="tx1"/>
                          </a:solidFill>
                          <a:latin typeface="Times New Roman" panose="02020603050405020304" pitchFamily="18" charset="0"/>
                          <a:cs typeface="Times New Roman" panose="02020603050405020304" pitchFamily="18" charset="0"/>
                        </a:rPr>
                        <a:t>Объем расходов на поддержку, рублей</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88464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r>
                        <a:rPr lang="ru-RU" sz="1200" dirty="0" smtClean="0">
                          <a:latin typeface="Times New Roman" panose="02020603050405020304" pitchFamily="18" charset="0"/>
                          <a:cs typeface="Times New Roman" panose="02020603050405020304" pitchFamily="18" charset="0"/>
                        </a:rPr>
                        <a:t>Утверждено на 2023 год</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dirty="0" smtClean="0">
                          <a:latin typeface="Times New Roman" panose="02020603050405020304" pitchFamily="18" charset="0"/>
                          <a:cs typeface="Times New Roman" panose="02020603050405020304" pitchFamily="18" charset="0"/>
                        </a:rPr>
                        <a:t>Исполнено за  2023 год</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200" dirty="0" smtClean="0">
                          <a:latin typeface="Times New Roman" panose="02020603050405020304" pitchFamily="18" charset="0"/>
                          <a:cs typeface="Times New Roman" panose="02020603050405020304" pitchFamily="18" charset="0"/>
                          <a:sym typeface="+mn-ea"/>
                        </a:rPr>
                        <a:t>% </a:t>
                      </a:r>
                    </a:p>
                    <a:p>
                      <a:pPr algn="ctr"/>
                      <a:r>
                        <a:rPr lang="ru-RU" sz="1200" dirty="0" smtClean="0">
                          <a:latin typeface="Times New Roman" panose="02020603050405020304" pitchFamily="18" charset="0"/>
                          <a:cs typeface="Times New Roman" panose="02020603050405020304" pitchFamily="18" charset="0"/>
                          <a:sym typeface="+mn-ea"/>
                        </a:rPr>
                        <a:t>исполнения</a:t>
                      </a:r>
                      <a:endParaRPr lang="ru-RU" sz="1200" dirty="0" smtClean="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ru-RU" sz="1200" dirty="0" smtClean="0">
                          <a:latin typeface="Times New Roman" panose="02020603050405020304" pitchFamily="18" charset="0"/>
                          <a:cs typeface="Times New Roman" panose="02020603050405020304" pitchFamily="18" charset="0"/>
                          <a:sym typeface="+mn-ea"/>
                        </a:rPr>
                        <a:t>Причины отклонений</a:t>
                      </a:r>
                      <a:endParaRPr lang="ru-RU" sz="1200" dirty="0" smtClean="0">
                        <a:latin typeface="Times New Roman" panose="02020603050405020304" pitchFamily="18" charset="0"/>
                        <a:cs typeface="Times New Roman" panose="02020603050405020304" pitchFamily="18" charset="0"/>
                      </a:endParaRPr>
                    </a:p>
                    <a:p>
                      <a:pPr>
                        <a:buNone/>
                      </a:pPr>
                      <a:endParaRPr lang="ru-RU" altLang="en-US" sz="1200" dirty="0" smtClean="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7440">
                <a:tc>
                  <a:txBody>
                    <a:bodyPr/>
                    <a:lstStyle/>
                    <a:p>
                      <a:pPr algn="ctr"/>
                      <a:r>
                        <a:rPr lang="ru-RU" sz="1200" dirty="0" smtClean="0">
                          <a:latin typeface="Times New Roman" panose="02020603050405020304" pitchFamily="18" charset="0"/>
                          <a:cs typeface="Times New Roman" panose="02020603050405020304" pitchFamily="18"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200" dirty="0" smtClean="0">
                          <a:latin typeface="Times New Roman" panose="02020603050405020304" pitchFamily="18" charset="0"/>
                          <a:cs typeface="Times New Roman" panose="02020603050405020304" pitchFamily="18" charset="0"/>
                        </a:rPr>
                        <a:t>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200" dirty="0" smtClean="0">
                          <a:latin typeface="Times New Roman" panose="02020603050405020304" pitchFamily="18" charset="0"/>
                          <a:cs typeface="Times New Roman" panose="02020603050405020304" pitchFamily="18" charset="0"/>
                        </a:rPr>
                        <a:t>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200" dirty="0" smtClean="0">
                          <a:latin typeface="Times New Roman" panose="02020603050405020304" pitchFamily="18" charset="0"/>
                          <a:cs typeface="Times New Roman" panose="02020603050405020304" pitchFamily="18" charset="0"/>
                        </a:rPr>
                        <a:t>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200" dirty="0" smtClean="0">
                          <a:latin typeface="Times New Roman" panose="02020603050405020304" pitchFamily="18" charset="0"/>
                          <a:cs typeface="Times New Roman" panose="02020603050405020304" pitchFamily="18" charset="0"/>
                        </a:rPr>
                        <a:t>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200" dirty="0" smtClean="0">
                          <a:latin typeface="Times New Roman" panose="02020603050405020304" pitchFamily="18" charset="0"/>
                          <a:cs typeface="Times New Roman" panose="02020603050405020304" pitchFamily="18" charset="0"/>
                        </a:rPr>
                        <a:t>6</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ru-RU" altLang="en-US" sz="1200" dirty="0" smtClean="0">
                          <a:latin typeface="Times New Roman" panose="02020603050405020304" pitchFamily="18" charset="0"/>
                          <a:cs typeface="Times New Roman" panose="02020603050405020304" pitchFamily="18" charset="0"/>
                        </a:rPr>
                        <a:t>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56226">
                <a:tc>
                  <a:txBody>
                    <a:bodyPr/>
                    <a:lstStyle/>
                    <a:p>
                      <a:r>
                        <a:rPr lang="ru-RU" sz="1200" dirty="0" smtClean="0">
                          <a:latin typeface="Times New Roman" panose="02020603050405020304" pitchFamily="18" charset="0"/>
                          <a:cs typeface="Times New Roman" panose="02020603050405020304" pitchFamily="18" charset="0"/>
                        </a:rPr>
                        <a:t>Дети-сироты, и дети, оставшиеся без попечения родителей</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ru-RU" sz="1200" dirty="0" smtClean="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9</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dirty="0" smtClean="0">
                          <a:latin typeface="Times New Roman" panose="02020603050405020304" pitchFamily="18" charset="0"/>
                          <a:cs typeface="Times New Roman" panose="02020603050405020304" pitchFamily="18" charset="0"/>
                        </a:rPr>
                        <a:t>Предоставление жилых помещений по договорам найма специализированных жилых помещений</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ru-RU" sz="1200" dirty="0" smtClean="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14 547,583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ru-RU" sz="1200" dirty="0" smtClean="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11</a:t>
                      </a:r>
                      <a:r>
                        <a:rPr lang="ru-RU" sz="1200" baseline="0" dirty="0" smtClean="0">
                          <a:latin typeface="Times New Roman" panose="02020603050405020304" pitchFamily="18" charset="0"/>
                          <a:cs typeface="Times New Roman" panose="02020603050405020304" pitchFamily="18" charset="0"/>
                        </a:rPr>
                        <a:t> 750,210</a:t>
                      </a:r>
                      <a:endParaRPr lang="ru-RU" sz="1200" dirty="0" smtClean="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ru-RU" sz="1200" dirty="0" smtClean="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80,77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altLang="en-US" sz="1200" dirty="0" smtClean="0">
                          <a:latin typeface="Times New Roman" panose="02020603050405020304" pitchFamily="18" charset="0"/>
                          <a:cs typeface="Times New Roman" panose="02020603050405020304" pitchFamily="18" charset="0"/>
                        </a:rPr>
                        <a:t>Экономия при</a:t>
                      </a:r>
                      <a:r>
                        <a:rPr lang="ru-RU" altLang="en-US" sz="1200" baseline="0" dirty="0" smtClean="0">
                          <a:latin typeface="Times New Roman" panose="02020603050405020304" pitchFamily="18" charset="0"/>
                          <a:cs typeface="Times New Roman" panose="02020603050405020304" pitchFamily="18" charset="0"/>
                        </a:rPr>
                        <a:t> проведении конкурсных </a:t>
                      </a:r>
                      <a:r>
                        <a:rPr lang="ru-RU" altLang="en-US" sz="1200" baseline="0" smtClean="0">
                          <a:latin typeface="Times New Roman" panose="02020603050405020304" pitchFamily="18" charset="0"/>
                          <a:cs typeface="Times New Roman" panose="02020603050405020304" pitchFamily="18" charset="0"/>
                        </a:rPr>
                        <a:t>процедур. </a:t>
                      </a:r>
                      <a:r>
                        <a:rPr lang="ru-RU" altLang="en-US" sz="1200" smtClean="0">
                          <a:latin typeface="Times New Roman" panose="02020603050405020304" pitchFamily="18" charset="0"/>
                          <a:cs typeface="Times New Roman" panose="02020603050405020304" pitchFamily="18" charset="0"/>
                        </a:rPr>
                        <a:t>Отсутствие</a:t>
                      </a:r>
                      <a:r>
                        <a:rPr lang="ru-RU" altLang="en-US" sz="1200" baseline="0" smtClean="0">
                          <a:latin typeface="Times New Roman" panose="02020603050405020304" pitchFamily="18" charset="0"/>
                          <a:cs typeface="Times New Roman" panose="02020603050405020304" pitchFamily="18" charset="0"/>
                        </a:rPr>
                        <a:t> </a:t>
                      </a:r>
                      <a:r>
                        <a:rPr lang="ru-RU" altLang="en-US" sz="1200" baseline="0" dirty="0" smtClean="0">
                          <a:latin typeface="Times New Roman" panose="02020603050405020304" pitchFamily="18" charset="0"/>
                          <a:cs typeface="Times New Roman" panose="02020603050405020304" pitchFamily="18" charset="0"/>
                        </a:rPr>
                        <a:t>предложения на квартиры</a:t>
                      </a:r>
                      <a:endParaRPr lang="ru-RU" altLang="en-US" sz="1200" dirty="0" smtClean="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04193">
                <a:tc>
                  <a:txBody>
                    <a:bodyPr/>
                    <a:lstStyle/>
                    <a:p>
                      <a:r>
                        <a:rPr lang="ru-RU" sz="1200" dirty="0" smtClean="0">
                          <a:latin typeface="Times New Roman" panose="02020603050405020304" pitchFamily="18" charset="0"/>
                          <a:cs typeface="Times New Roman" panose="02020603050405020304" pitchFamily="18" charset="0"/>
                        </a:rPr>
                        <a:t>Педагогические работники (молодые специалисты) муниципальных образовательных учреждений</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ru-RU" sz="1200" dirty="0" smtClean="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2</a:t>
                      </a:r>
                    </a:p>
                    <a:p>
                      <a:pPr algn="ctr"/>
                      <a:endParaRPr lang="ru-RU" sz="1200" dirty="0" smtClean="0">
                        <a:latin typeface="Times New Roman" panose="02020603050405020304" pitchFamily="18" charset="0"/>
                        <a:cs typeface="Times New Roman" panose="02020603050405020304" pitchFamily="18" charset="0"/>
                      </a:endParaRPr>
                    </a:p>
                    <a:p>
                      <a:pPr algn="ctr"/>
                      <a:endParaRPr lang="ru-RU" sz="1200" dirty="0" smtClean="0">
                        <a:latin typeface="Times New Roman" panose="02020603050405020304" pitchFamily="18" charset="0"/>
                        <a:cs typeface="Times New Roman" panose="02020603050405020304" pitchFamily="18" charset="0"/>
                      </a:endParaRPr>
                    </a:p>
                    <a:p>
                      <a:pPr algn="ctr"/>
                      <a:endParaRPr lang="ru-RU" sz="1200" dirty="0" smtClean="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2</a:t>
                      </a:r>
                    </a:p>
                    <a:p>
                      <a:pPr algn="ctr"/>
                      <a:endParaRPr lang="ru-RU" sz="1200" dirty="0" smtClean="0">
                        <a:latin typeface="Times New Roman" panose="02020603050405020304" pitchFamily="18" charset="0"/>
                        <a:cs typeface="Times New Roman" panose="02020603050405020304" pitchFamily="18" charset="0"/>
                      </a:endParaRPr>
                    </a:p>
                    <a:p>
                      <a:pPr algn="ctr"/>
                      <a:endParaRPr lang="ru-RU" sz="1200" dirty="0" smtClean="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2</a:t>
                      </a:r>
                    </a:p>
                    <a:p>
                      <a:pPr algn="ctr"/>
                      <a:endParaRPr lang="ru-RU" sz="1200" dirty="0" smtClean="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6</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dirty="0" smtClean="0">
                          <a:latin typeface="Times New Roman" panose="02020603050405020304" pitchFamily="18" charset="0"/>
                          <a:cs typeface="Times New Roman" panose="02020603050405020304" pitchFamily="18" charset="0"/>
                        </a:rPr>
                        <a:t>Единовременная выплата молодым специалистам по 300,0 тыс. рублей</a:t>
                      </a:r>
                    </a:p>
                    <a:p>
                      <a:endParaRPr lang="ru-RU" sz="1200" dirty="0" smtClean="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Ежемесячная выплата по 5 тыс. рублей наставникам</a:t>
                      </a:r>
                    </a:p>
                    <a:p>
                      <a:r>
                        <a:rPr lang="ru-RU" sz="1200" dirty="0" smtClean="0">
                          <a:latin typeface="Times New Roman" panose="02020603050405020304" pitchFamily="18" charset="0"/>
                          <a:cs typeface="Times New Roman" panose="02020603050405020304" pitchFamily="18" charset="0"/>
                        </a:rPr>
                        <a:t>Санаторно-курортное лечение</a:t>
                      </a:r>
                    </a:p>
                    <a:p>
                      <a:r>
                        <a:rPr lang="ru-RU" sz="1200" dirty="0" smtClean="0">
                          <a:latin typeface="Times New Roman" panose="02020603050405020304" pitchFamily="18" charset="0"/>
                          <a:cs typeface="Times New Roman" panose="02020603050405020304" pitchFamily="18" charset="0"/>
                        </a:rPr>
                        <a:t>Ежемесячная выплата по 10 тыс. рублей молодым специалистам</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ru-RU" sz="1200" dirty="0" smtClean="0">
                        <a:latin typeface="Times New Roman" panose="02020603050405020304" pitchFamily="18" charset="0"/>
                        <a:cs typeface="Times New Roman" panose="02020603050405020304" pitchFamily="18" charset="0"/>
                      </a:endParaRPr>
                    </a:p>
                    <a:p>
                      <a:pPr algn="ctr"/>
                      <a:endParaRPr lang="ru-RU" sz="1200" dirty="0" smtClean="0">
                        <a:latin typeface="Times New Roman" panose="02020603050405020304" pitchFamily="18" charset="0"/>
                        <a:cs typeface="Times New Roman" panose="02020603050405020304" pitchFamily="18" charset="0"/>
                      </a:endParaRPr>
                    </a:p>
                    <a:p>
                      <a:pPr algn="ctr"/>
                      <a:endParaRPr lang="ru-RU" sz="1200" dirty="0" smtClean="0">
                        <a:latin typeface="Times New Roman" panose="02020603050405020304" pitchFamily="18" charset="0"/>
                        <a:cs typeface="Times New Roman" panose="02020603050405020304" pitchFamily="18" charset="0"/>
                      </a:endParaRPr>
                    </a:p>
                    <a:p>
                      <a:pPr algn="ctr"/>
                      <a:endParaRPr lang="ru-RU" sz="1200" dirty="0" smtClean="0">
                        <a:latin typeface="Times New Roman" panose="02020603050405020304" pitchFamily="18" charset="0"/>
                        <a:cs typeface="Times New Roman" panose="02020603050405020304" pitchFamily="18" charset="0"/>
                      </a:endParaRPr>
                    </a:p>
                    <a:p>
                      <a:pPr algn="ctr"/>
                      <a:endParaRPr lang="ru-RU" sz="1200" dirty="0" smtClean="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1</a:t>
                      </a:r>
                      <a:r>
                        <a:rPr lang="ru-RU" sz="1200" baseline="0" dirty="0" smtClean="0">
                          <a:latin typeface="Times New Roman" panose="02020603050405020304" pitchFamily="18" charset="0"/>
                          <a:cs typeface="Times New Roman" panose="02020603050405020304" pitchFamily="18" charset="0"/>
                        </a:rPr>
                        <a:t> 175,000</a:t>
                      </a:r>
                      <a:endParaRPr lang="ru-RU" sz="1200" dirty="0" smtClean="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ru-RU" sz="1200" dirty="0" smtClean="0">
                        <a:latin typeface="Times New Roman" panose="02020603050405020304" pitchFamily="18" charset="0"/>
                        <a:cs typeface="Times New Roman" panose="02020603050405020304" pitchFamily="18" charset="0"/>
                      </a:endParaRPr>
                    </a:p>
                    <a:p>
                      <a:pPr algn="ctr"/>
                      <a:endParaRPr lang="ru-RU" sz="1200" dirty="0" smtClean="0">
                        <a:latin typeface="Times New Roman" panose="02020603050405020304" pitchFamily="18" charset="0"/>
                        <a:cs typeface="Times New Roman" panose="02020603050405020304" pitchFamily="18" charset="0"/>
                      </a:endParaRPr>
                    </a:p>
                    <a:p>
                      <a:pPr algn="ctr"/>
                      <a:endParaRPr lang="ru-RU" sz="1200" dirty="0" smtClean="0">
                        <a:latin typeface="Times New Roman" panose="02020603050405020304" pitchFamily="18" charset="0"/>
                        <a:cs typeface="Times New Roman" panose="02020603050405020304" pitchFamily="18" charset="0"/>
                      </a:endParaRPr>
                    </a:p>
                    <a:p>
                      <a:pPr algn="ctr"/>
                      <a:endParaRPr lang="ru-RU" sz="1200" dirty="0" smtClean="0">
                        <a:latin typeface="Times New Roman" panose="02020603050405020304" pitchFamily="18" charset="0"/>
                        <a:cs typeface="Times New Roman" panose="02020603050405020304" pitchFamily="18" charset="0"/>
                      </a:endParaRPr>
                    </a:p>
                    <a:p>
                      <a:pPr algn="ctr"/>
                      <a:endParaRPr lang="ru-RU" sz="1200" dirty="0" smtClean="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1 175,000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ru-RU" sz="1200" baseline="0" dirty="0" smtClean="0">
                        <a:latin typeface="Times New Roman" panose="02020603050405020304" pitchFamily="18" charset="0"/>
                        <a:cs typeface="Times New Roman" panose="02020603050405020304" pitchFamily="18" charset="0"/>
                      </a:endParaRPr>
                    </a:p>
                    <a:p>
                      <a:pPr algn="ctr"/>
                      <a:endParaRPr lang="ru-RU" sz="1200" baseline="0" dirty="0" smtClean="0">
                        <a:latin typeface="Times New Roman" panose="02020603050405020304" pitchFamily="18" charset="0"/>
                        <a:cs typeface="Times New Roman" panose="02020603050405020304" pitchFamily="18" charset="0"/>
                      </a:endParaRPr>
                    </a:p>
                    <a:p>
                      <a:pPr algn="ctr"/>
                      <a:endParaRPr lang="ru-RU" sz="1200" baseline="0" dirty="0" smtClean="0">
                        <a:latin typeface="Times New Roman" panose="02020603050405020304" pitchFamily="18" charset="0"/>
                        <a:cs typeface="Times New Roman" panose="02020603050405020304" pitchFamily="18" charset="0"/>
                      </a:endParaRPr>
                    </a:p>
                    <a:p>
                      <a:pPr algn="ctr"/>
                      <a:endParaRPr lang="ru-RU" sz="1200" baseline="0" dirty="0" smtClean="0">
                        <a:latin typeface="Times New Roman" panose="02020603050405020304" pitchFamily="18" charset="0"/>
                        <a:cs typeface="Times New Roman" panose="02020603050405020304" pitchFamily="18" charset="0"/>
                      </a:endParaRPr>
                    </a:p>
                    <a:p>
                      <a:pPr algn="ctr"/>
                      <a:endParaRPr lang="ru-RU" sz="1200" baseline="0" dirty="0" smtClean="0">
                        <a:latin typeface="Times New Roman" panose="02020603050405020304" pitchFamily="18" charset="0"/>
                        <a:cs typeface="Times New Roman" panose="02020603050405020304" pitchFamily="18" charset="0"/>
                      </a:endParaRPr>
                    </a:p>
                    <a:p>
                      <a:pPr algn="ctr"/>
                      <a:r>
                        <a:rPr lang="ru-RU" sz="1200" baseline="0" dirty="0" smtClean="0">
                          <a:latin typeface="Times New Roman" panose="02020603050405020304" pitchFamily="18" charset="0"/>
                          <a:cs typeface="Times New Roman" panose="02020603050405020304" pitchFamily="18" charset="0"/>
                        </a:rPr>
                        <a:t>100,0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endParaRPr lang="ru-RU" altLang="en-US" sz="1200" baseline="0" dirty="0" smtClean="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24865">
                <a:tc>
                  <a:txBody>
                    <a:bodyPr/>
                    <a:lstStyle/>
                    <a:p>
                      <a:r>
                        <a:rPr lang="ru-RU" sz="1200" dirty="0" smtClean="0">
                          <a:latin typeface="Times New Roman" panose="02020603050405020304" pitchFamily="18" charset="0"/>
                          <a:cs typeface="Times New Roman" panose="02020603050405020304" pitchFamily="18" charset="0"/>
                        </a:rPr>
                        <a:t>Обучающиеся в 1-4 классах</a:t>
                      </a:r>
                      <a:r>
                        <a:rPr lang="ru-RU" sz="1200" baseline="0" dirty="0" smtClean="0">
                          <a:latin typeface="Times New Roman" panose="02020603050405020304" pitchFamily="18" charset="0"/>
                          <a:cs typeface="Times New Roman" panose="02020603050405020304" pitchFamily="18" charset="0"/>
                        </a:rPr>
                        <a:t> включительно в муниципальных общеобразовательных организациях</a:t>
                      </a:r>
                      <a:endParaRPr lang="ru-RU" sz="1200" dirty="0" smtClean="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200" dirty="0" smtClean="0">
                          <a:latin typeface="Times New Roman" panose="02020603050405020304" pitchFamily="18" charset="0"/>
                          <a:cs typeface="Times New Roman" panose="02020603050405020304" pitchFamily="18" charset="0"/>
                        </a:rPr>
                        <a:t>571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dirty="0" smtClean="0">
                          <a:latin typeface="Times New Roman" panose="02020603050405020304" pitchFamily="18" charset="0"/>
                          <a:cs typeface="Times New Roman" panose="02020603050405020304" pitchFamily="18" charset="0"/>
                        </a:rPr>
                        <a:t>Бесплатное горячее питание один раз в день в период учебного процесса в сумме 95 рублей</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ru-RU" sz="1200" dirty="0" smtClean="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10</a:t>
                      </a:r>
                      <a:r>
                        <a:rPr lang="ru-RU" sz="1200" baseline="0" dirty="0" smtClean="0">
                          <a:latin typeface="Times New Roman" panose="02020603050405020304" pitchFamily="18" charset="0"/>
                          <a:cs typeface="Times New Roman" panose="02020603050405020304" pitchFamily="18" charset="0"/>
                        </a:rPr>
                        <a:t> 253,720</a:t>
                      </a:r>
                      <a:endParaRPr lang="ru-RU" sz="1200" dirty="0" smtClean="0">
                        <a:latin typeface="Times New Roman" panose="02020603050405020304" pitchFamily="18" charset="0"/>
                        <a:cs typeface="Times New Roman" panose="02020603050405020304" pitchFamily="18" charset="0"/>
                      </a:endParaRPr>
                    </a:p>
                    <a:p>
                      <a:pPr algn="ctr"/>
                      <a:endParaRPr lang="ru-RU" sz="1200" dirty="0" smtClean="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ru-RU" sz="1200" dirty="0" smtClean="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8</a:t>
                      </a:r>
                      <a:r>
                        <a:rPr lang="ru-RU" sz="1200" baseline="0" dirty="0" smtClean="0">
                          <a:latin typeface="Times New Roman" panose="02020603050405020304" pitchFamily="18" charset="0"/>
                          <a:cs typeface="Times New Roman" panose="02020603050405020304" pitchFamily="18" charset="0"/>
                        </a:rPr>
                        <a:t> 669,485</a:t>
                      </a:r>
                      <a:endParaRPr lang="ru-RU" sz="1200" dirty="0" smtClean="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200" dirty="0" smtClean="0">
                          <a:latin typeface="Times New Roman" panose="02020603050405020304" pitchFamily="18" charset="0"/>
                          <a:cs typeface="Times New Roman" panose="02020603050405020304" pitchFamily="18" charset="0"/>
                        </a:rPr>
                        <a:t>84,55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ru-RU" altLang="en-US" sz="1200" dirty="0" smtClean="0">
                          <a:latin typeface="Times New Roman" panose="02020603050405020304" pitchFamily="18" charset="0"/>
                          <a:cs typeface="Times New Roman" panose="02020603050405020304" pitchFamily="18" charset="0"/>
                        </a:rPr>
                        <a:t>Средства использованы в пределах фактической потребности на указанные цели</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8956470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7"/>
          <p:cNvGraphicFramePr>
            <a:graphicFrameLocks/>
          </p:cNvGraphicFramePr>
          <p:nvPr>
            <p:extLst>
              <p:ext uri="{D42A27DB-BD31-4B8C-83A1-F6EECF244321}">
                <p14:modId xmlns:p14="http://schemas.microsoft.com/office/powerpoint/2010/main" val="4228306026"/>
              </p:ext>
            </p:extLst>
          </p:nvPr>
        </p:nvGraphicFramePr>
        <p:xfrm>
          <a:off x="467545" y="116632"/>
          <a:ext cx="8208912" cy="5555041"/>
        </p:xfrm>
        <a:graphic>
          <a:graphicData uri="http://schemas.openxmlformats.org/drawingml/2006/table">
            <a:tbl>
              <a:tblPr firstRow="1" bandRow="1"/>
              <a:tblGrid>
                <a:gridCol w="1826270"/>
                <a:gridCol w="1126057"/>
                <a:gridCol w="1026305"/>
                <a:gridCol w="1043814"/>
                <a:gridCol w="1034104"/>
                <a:gridCol w="1076181"/>
                <a:gridCol w="1076181"/>
              </a:tblGrid>
              <a:tr h="448071">
                <a:tc rowSpan="2">
                  <a:txBody>
                    <a:bodyPr/>
                    <a:lstStyle/>
                    <a:p>
                      <a:r>
                        <a:rPr lang="ru-RU" sz="1200" b="1" dirty="0" smtClean="0">
                          <a:solidFill>
                            <a:schemeClr val="tx1"/>
                          </a:solidFill>
                          <a:latin typeface="Times New Roman" panose="02020603050405020304" pitchFamily="18" charset="0"/>
                          <a:cs typeface="Times New Roman" panose="02020603050405020304" pitchFamily="18" charset="0"/>
                        </a:rPr>
                        <a:t>Целевая группа</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r>
                        <a:rPr lang="ru-RU" sz="1200" b="1" dirty="0" smtClean="0">
                          <a:solidFill>
                            <a:schemeClr val="tx1"/>
                          </a:solidFill>
                          <a:latin typeface="Times New Roman" panose="02020603050405020304" pitchFamily="18" charset="0"/>
                          <a:cs typeface="Times New Roman" panose="02020603050405020304" pitchFamily="18" charset="0"/>
                        </a:rPr>
                        <a:t>Численность представителей целевой группы</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r>
                        <a:rPr lang="ru-RU" sz="1200" b="1" dirty="0" smtClean="0">
                          <a:solidFill>
                            <a:schemeClr val="tx1"/>
                          </a:solidFill>
                          <a:latin typeface="Times New Roman" panose="02020603050405020304" pitchFamily="18" charset="0"/>
                          <a:cs typeface="Times New Roman" panose="02020603050405020304" pitchFamily="18" charset="0"/>
                        </a:rPr>
                        <a:t>Меры поддержки за счет средств бюджетов</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r>
                        <a:rPr lang="ru-RU" sz="1200" b="1" dirty="0" smtClean="0">
                          <a:solidFill>
                            <a:schemeClr val="tx1"/>
                          </a:solidFill>
                          <a:latin typeface="Times New Roman" panose="02020603050405020304" pitchFamily="18" charset="0"/>
                          <a:cs typeface="Times New Roman" panose="02020603050405020304" pitchFamily="18" charset="0"/>
                        </a:rPr>
                        <a:t>Объем расходов на поддержку, рублей</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57136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r>
                        <a:rPr lang="ru-RU" sz="1200" b="0" dirty="0" smtClean="0">
                          <a:latin typeface="Times New Roman" panose="02020603050405020304" pitchFamily="18" charset="0"/>
                          <a:cs typeface="Times New Roman" panose="02020603050405020304" pitchFamily="18" charset="0"/>
                        </a:rPr>
                        <a:t>Утверждено на 2023 год</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sz="1200" b="0" dirty="0" smtClean="0">
                          <a:latin typeface="Times New Roman" panose="02020603050405020304" pitchFamily="18" charset="0"/>
                          <a:cs typeface="Times New Roman" panose="02020603050405020304" pitchFamily="18" charset="0"/>
                        </a:rPr>
                        <a:t>Исполнено за  2023 год</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200" b="0" dirty="0" smtClean="0">
                          <a:latin typeface="Times New Roman" panose="02020603050405020304" pitchFamily="18" charset="0"/>
                          <a:cs typeface="Times New Roman" panose="02020603050405020304" pitchFamily="18" charset="0"/>
                          <a:sym typeface="+mn-ea"/>
                        </a:rPr>
                        <a:t>% </a:t>
                      </a:r>
                    </a:p>
                    <a:p>
                      <a:pPr algn="ctr"/>
                      <a:r>
                        <a:rPr lang="ru-RU" sz="1200" b="0" dirty="0" smtClean="0">
                          <a:latin typeface="Times New Roman" panose="02020603050405020304" pitchFamily="18" charset="0"/>
                          <a:cs typeface="Times New Roman" panose="02020603050405020304" pitchFamily="18" charset="0"/>
                          <a:sym typeface="+mn-ea"/>
                        </a:rPr>
                        <a:t>исполнения</a:t>
                      </a:r>
                      <a:endParaRPr lang="ru-RU" sz="1200" b="0" dirty="0" smtClean="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None/>
                      </a:pPr>
                      <a:r>
                        <a:rPr lang="ru-RU" sz="1200" b="0" dirty="0" smtClean="0">
                          <a:latin typeface="Times New Roman" panose="02020603050405020304" pitchFamily="18" charset="0"/>
                          <a:cs typeface="Times New Roman" panose="02020603050405020304" pitchFamily="18" charset="0"/>
                          <a:sym typeface="+mn-ea"/>
                        </a:rPr>
                        <a:t>Причины отклонений</a:t>
                      </a:r>
                      <a:endParaRPr lang="ru-RU" sz="1200" b="0" dirty="0" smtClean="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078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1200" dirty="0" smtClean="0">
                          <a:latin typeface="Times New Roman" panose="02020603050405020304" pitchFamily="18" charset="0"/>
                          <a:cs typeface="Times New Roman" panose="02020603050405020304" pitchFamily="18" charset="0"/>
                        </a:rPr>
                        <a:t>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1200" dirty="0" smtClean="0">
                          <a:latin typeface="Times New Roman" panose="02020603050405020304" pitchFamily="18" charset="0"/>
                          <a:cs typeface="Times New Roman" panose="02020603050405020304" pitchFamily="18" charset="0"/>
                        </a:rPr>
                        <a:t>2</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1200" dirty="0" smtClean="0">
                          <a:latin typeface="Times New Roman" panose="02020603050405020304" pitchFamily="18" charset="0"/>
                          <a:cs typeface="Times New Roman" panose="02020603050405020304" pitchFamily="18" charset="0"/>
                        </a:rPr>
                        <a:t>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1200" dirty="0" smtClean="0">
                          <a:latin typeface="Times New Roman" panose="02020603050405020304" pitchFamily="18" charset="0"/>
                          <a:cs typeface="Times New Roman" panose="02020603050405020304" pitchFamily="18" charset="0"/>
                        </a:rPr>
                        <a:t>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1200" dirty="0" smtClean="0">
                          <a:latin typeface="Times New Roman" panose="02020603050405020304" pitchFamily="18" charset="0"/>
                          <a:cs typeface="Times New Roman" panose="02020603050405020304" pitchFamily="18" charset="0"/>
                        </a:rPr>
                        <a:t>5</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u-RU" sz="1200" dirty="0" smtClean="0">
                          <a:latin typeface="Times New Roman" panose="02020603050405020304" pitchFamily="18" charset="0"/>
                          <a:cs typeface="Times New Roman" panose="02020603050405020304" pitchFamily="18" charset="0"/>
                        </a:rPr>
                        <a:t>6</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buNone/>
                      </a:pPr>
                      <a:r>
                        <a:rPr lang="ru-RU" altLang="en-US" sz="1200" dirty="0" smtClean="0">
                          <a:latin typeface="Times New Roman" panose="02020603050405020304" pitchFamily="18" charset="0"/>
                          <a:cs typeface="Times New Roman" panose="02020603050405020304" pitchFamily="18" charset="0"/>
                        </a:rPr>
                        <a:t>7</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4431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ru-RU" sz="1200" dirty="0" smtClean="0">
                          <a:latin typeface="Times New Roman" panose="02020603050405020304" pitchFamily="18" charset="0"/>
                          <a:cs typeface="Times New Roman" panose="02020603050405020304" pitchFamily="18" charset="0"/>
                        </a:rPr>
                        <a:t>Обучающиеся в 5-11 классах из числа многодетных семей; из семей, имеющих среднедушевой доход ниже величины прожиточного минимума, установленной в Приморском крае; из семей, находящихся в социально-опасном положении; из числа детей-сирот и детей, оставшихся без попечения родителей, за исключением детей, находящихся на полном государственном</a:t>
                      </a:r>
                      <a:r>
                        <a:rPr lang="ru-RU" sz="1200" baseline="0" dirty="0" smtClean="0">
                          <a:latin typeface="Times New Roman" panose="02020603050405020304" pitchFamily="18" charset="0"/>
                          <a:cs typeface="Times New Roman" panose="02020603050405020304" pitchFamily="18" charset="0"/>
                        </a:rPr>
                        <a:t> обеспечении</a:t>
                      </a:r>
                    </a:p>
                    <a:p>
                      <a:endParaRPr lang="ru-RU" sz="1200" baseline="0" dirty="0" smtClean="0">
                        <a:latin typeface="Times New Roman" panose="02020603050405020304" pitchFamily="18" charset="0"/>
                        <a:cs typeface="Times New Roman" panose="02020603050405020304" pitchFamily="18" charset="0"/>
                      </a:endParaRPr>
                    </a:p>
                    <a:p>
                      <a:endParaRPr lang="ru-RU" sz="1200" baseline="0" dirty="0" smtClean="0">
                        <a:latin typeface="Times New Roman" panose="02020603050405020304" pitchFamily="18" charset="0"/>
                        <a:cs typeface="Times New Roman" panose="02020603050405020304" pitchFamily="18" charset="0"/>
                      </a:endParaRPr>
                    </a:p>
                    <a:p>
                      <a:endParaRPr lang="ru-RU" sz="1200" baseline="0" dirty="0" smtClean="0">
                        <a:latin typeface="Times New Roman" panose="02020603050405020304" pitchFamily="18" charset="0"/>
                        <a:cs typeface="Times New Roman" panose="02020603050405020304" pitchFamily="18" charset="0"/>
                      </a:endParaRPr>
                    </a:p>
                    <a:p>
                      <a:endParaRPr lang="ru-RU" sz="1200" dirty="0" smtClean="0">
                        <a:latin typeface="Times New Roman" panose="02020603050405020304" pitchFamily="18" charset="0"/>
                        <a:cs typeface="Times New Roman" panose="02020603050405020304" pitchFamily="18"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ru-RU" sz="1200" dirty="0" smtClean="0">
                        <a:latin typeface="Times New Roman" panose="02020603050405020304" pitchFamily="18" charset="0"/>
                        <a:cs typeface="Times New Roman" panose="02020603050405020304" pitchFamily="18" charset="0"/>
                      </a:endParaRPr>
                    </a:p>
                    <a:p>
                      <a:pPr algn="ctr"/>
                      <a:endParaRPr lang="ru-RU" sz="1200" dirty="0" smtClean="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378</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defRPr/>
                      </a:pPr>
                      <a:r>
                        <a:rPr lang="ru-RU" sz="1200" dirty="0" smtClean="0">
                          <a:latin typeface="Times New Roman" panose="02020603050405020304" pitchFamily="18" charset="0"/>
                          <a:cs typeface="Times New Roman" panose="02020603050405020304" pitchFamily="18" charset="0"/>
                        </a:rPr>
                        <a:t>Бесплатное питание один раз в день в период учебного процесса в сумме 95 рублей</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ru-RU" sz="1200" dirty="0" smtClean="0">
                        <a:latin typeface="Times New Roman" panose="02020603050405020304" pitchFamily="18" charset="0"/>
                        <a:cs typeface="Times New Roman" panose="02020603050405020304" pitchFamily="18" charset="0"/>
                      </a:endParaRPr>
                    </a:p>
                    <a:p>
                      <a:pPr algn="ctr"/>
                      <a:endParaRPr lang="ru-RU" sz="1200" dirty="0" smtClean="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5 573,450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ru-RU" sz="1200" dirty="0" smtClean="0">
                        <a:latin typeface="Times New Roman" panose="02020603050405020304" pitchFamily="18" charset="0"/>
                        <a:cs typeface="Times New Roman" panose="02020603050405020304" pitchFamily="18" charset="0"/>
                      </a:endParaRPr>
                    </a:p>
                    <a:p>
                      <a:pPr algn="ctr"/>
                      <a:endParaRPr lang="ru-RU" sz="1200" dirty="0" smtClean="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5 573,450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ru-RU" sz="1200" dirty="0" smtClean="0">
                        <a:latin typeface="Times New Roman" panose="02020603050405020304" pitchFamily="18" charset="0"/>
                        <a:cs typeface="Times New Roman" panose="02020603050405020304" pitchFamily="18" charset="0"/>
                      </a:endParaRPr>
                    </a:p>
                    <a:p>
                      <a:pPr algn="ctr"/>
                      <a:endParaRPr lang="ru-RU" sz="1200" dirty="0" smtClean="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100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buNone/>
                      </a:pPr>
                      <a:endParaRPr lang="ru-RU" altLang="en-US" sz="1200" dirty="0" smtClean="0">
                        <a:latin typeface="Times New Roman" panose="02020603050405020304" pitchFamily="18" charset="0"/>
                        <a:cs typeface="Times New Roman" panose="02020603050405020304" pitchFamily="18" charset="0"/>
                      </a:endParaRPr>
                    </a:p>
                    <a:p>
                      <a:pPr algn="ctr">
                        <a:buNone/>
                      </a:pPr>
                      <a:endParaRPr lang="ru-RU" altLang="en-US" sz="1200" dirty="0" smtClean="0">
                        <a:latin typeface="Times New Roman" panose="02020603050405020304" pitchFamily="18" charset="0"/>
                        <a:cs typeface="Times New Roman" panose="02020603050405020304" pitchFamily="18" charset="0"/>
                      </a:endParaRPr>
                    </a:p>
                    <a:p>
                      <a:pPr algn="ctr">
                        <a:buNone/>
                      </a:pPr>
                      <a:r>
                        <a:rPr lang="ru-RU" altLang="en-US" sz="1200" dirty="0" smtClean="0">
                          <a:latin typeface="Times New Roman" panose="02020603050405020304" pitchFamily="18" charset="0"/>
                          <a:cs typeface="Times New Roman" panose="02020603050405020304" pitchFamily="18" charset="0"/>
                        </a:rPr>
                        <a: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784752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5976" y="-6816"/>
            <a:ext cx="4104456" cy="864096"/>
          </a:xfrm>
          <a:ln>
            <a:noFill/>
          </a:ln>
        </p:spPr>
        <p:txBody>
          <a:bodyPr>
            <a:noAutofit/>
          </a:bodyPr>
          <a:lstStyle/>
          <a:p>
            <a:pPr algn="ctr"/>
            <a:r>
              <a:rPr lang="ru-RU" sz="1400" b="1" dirty="0">
                <a:solidFill>
                  <a:schemeClr val="bg2">
                    <a:lumMod val="20000"/>
                    <a:lumOff val="80000"/>
                  </a:schemeClr>
                </a:solidFill>
                <a:latin typeface="Times New Roman" pitchFamily="18" charset="0"/>
                <a:cs typeface="Times New Roman" pitchFamily="18" charset="0"/>
              </a:rPr>
              <a:t>Основные показатели</a:t>
            </a:r>
            <a:br>
              <a:rPr lang="ru-RU" sz="1400" b="1" dirty="0">
                <a:solidFill>
                  <a:schemeClr val="bg2">
                    <a:lumMod val="20000"/>
                    <a:lumOff val="80000"/>
                  </a:schemeClr>
                </a:solidFill>
                <a:latin typeface="Times New Roman" pitchFamily="18" charset="0"/>
                <a:cs typeface="Times New Roman" pitchFamily="18" charset="0"/>
              </a:rPr>
            </a:br>
            <a:r>
              <a:rPr lang="ru-RU" sz="1400" b="1" dirty="0">
                <a:solidFill>
                  <a:schemeClr val="bg2">
                    <a:lumMod val="20000"/>
                    <a:lumOff val="80000"/>
                  </a:schemeClr>
                </a:solidFill>
                <a:latin typeface="Times New Roman" pitchFamily="18" charset="0"/>
                <a:cs typeface="Times New Roman" pitchFamily="18" charset="0"/>
              </a:rPr>
              <a:t> бюджета муниципального района </a:t>
            </a:r>
            <a:br>
              <a:rPr lang="ru-RU" sz="1400" b="1" dirty="0">
                <a:solidFill>
                  <a:schemeClr val="bg2">
                    <a:lumMod val="20000"/>
                    <a:lumOff val="80000"/>
                  </a:schemeClr>
                </a:solidFill>
                <a:latin typeface="Times New Roman" pitchFamily="18" charset="0"/>
                <a:cs typeface="Times New Roman" pitchFamily="18" charset="0"/>
              </a:rPr>
            </a:br>
            <a:r>
              <a:rPr lang="ru-RU" sz="1400" b="1" dirty="0">
                <a:solidFill>
                  <a:schemeClr val="bg2">
                    <a:lumMod val="20000"/>
                    <a:lumOff val="80000"/>
                  </a:schemeClr>
                </a:solidFill>
                <a:latin typeface="Times New Roman" pitchFamily="18" charset="0"/>
                <a:cs typeface="Times New Roman" pitchFamily="18" charset="0"/>
              </a:rPr>
              <a:t>за  </a:t>
            </a:r>
            <a:r>
              <a:rPr lang="ru-RU" sz="1400" b="1" dirty="0" smtClean="0">
                <a:solidFill>
                  <a:schemeClr val="bg2">
                    <a:lumMod val="20000"/>
                    <a:lumOff val="80000"/>
                  </a:schemeClr>
                </a:solidFill>
                <a:latin typeface="Times New Roman" pitchFamily="18" charset="0"/>
                <a:cs typeface="Times New Roman" pitchFamily="18" charset="0"/>
              </a:rPr>
              <a:t>2023 </a:t>
            </a:r>
            <a:r>
              <a:rPr lang="ru-RU" sz="1400" b="1" dirty="0">
                <a:solidFill>
                  <a:schemeClr val="bg2">
                    <a:lumMod val="20000"/>
                    <a:lumOff val="80000"/>
                  </a:schemeClr>
                </a:solidFill>
                <a:latin typeface="Times New Roman" pitchFamily="18" charset="0"/>
                <a:cs typeface="Times New Roman" pitchFamily="18" charset="0"/>
              </a:rPr>
              <a:t>год  тыс. </a:t>
            </a:r>
            <a:r>
              <a:rPr lang="ru-RU" sz="1400" b="1" dirty="0" smtClean="0">
                <a:solidFill>
                  <a:schemeClr val="bg2">
                    <a:lumMod val="20000"/>
                    <a:lumOff val="80000"/>
                  </a:schemeClr>
                </a:solidFill>
                <a:latin typeface="Times New Roman" pitchFamily="18" charset="0"/>
                <a:cs typeface="Times New Roman" pitchFamily="18" charset="0"/>
              </a:rPr>
              <a:t>рублей.</a:t>
            </a:r>
            <a:r>
              <a:rPr lang="ru-RU" sz="1400" b="1" dirty="0">
                <a:solidFill>
                  <a:schemeClr val="bg2">
                    <a:lumMod val="20000"/>
                    <a:lumOff val="80000"/>
                  </a:schemeClr>
                </a:solidFill>
                <a:latin typeface="Times New Roman" pitchFamily="18" charset="0"/>
                <a:cs typeface="Times New Roman" pitchFamily="18" charset="0"/>
              </a:rPr>
              <a:t/>
            </a:r>
            <a:br>
              <a:rPr lang="ru-RU" sz="1400" b="1" dirty="0">
                <a:solidFill>
                  <a:schemeClr val="bg2">
                    <a:lumMod val="20000"/>
                    <a:lumOff val="80000"/>
                  </a:schemeClr>
                </a:solidFill>
                <a:latin typeface="Times New Roman" pitchFamily="18" charset="0"/>
                <a:cs typeface="Times New Roman" pitchFamily="18" charset="0"/>
              </a:rPr>
            </a:br>
            <a:endParaRPr lang="ru-RU" sz="1400" b="1" dirty="0">
              <a:solidFill>
                <a:schemeClr val="bg2">
                  <a:lumMod val="20000"/>
                  <a:lumOff val="80000"/>
                </a:schemeClr>
              </a:solidFill>
              <a:latin typeface="Times New Roman" pitchFamily="18" charset="0"/>
              <a:cs typeface="Times New Roman"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3003911971"/>
              </p:ext>
            </p:extLst>
          </p:nvPr>
        </p:nvGraphicFramePr>
        <p:xfrm>
          <a:off x="467545" y="692696"/>
          <a:ext cx="8280920" cy="5832647"/>
        </p:xfrm>
        <a:graphic>
          <a:graphicData uri="http://schemas.openxmlformats.org/drawingml/2006/table">
            <a:tbl>
              <a:tblPr firstRow="1" bandRow="1">
                <a:tableStyleId>{5C22544A-7EE6-4342-B048-85BDC9FD1C3A}</a:tableStyleId>
              </a:tblPr>
              <a:tblGrid>
                <a:gridCol w="602249"/>
                <a:gridCol w="2860681"/>
                <a:gridCol w="1731465"/>
                <a:gridCol w="1882027"/>
                <a:gridCol w="1204498"/>
              </a:tblGrid>
              <a:tr h="811530">
                <a:tc>
                  <a:txBody>
                    <a:bodyPr/>
                    <a:lstStyle/>
                    <a:p>
                      <a:pPr algn="ctr"/>
                      <a:r>
                        <a:rPr lang="ru-RU" sz="1600" b="1" dirty="0" smtClean="0">
                          <a:solidFill>
                            <a:schemeClr val="tx1"/>
                          </a:solidFill>
                          <a:latin typeface="Times New Roman" pitchFamily="18" charset="0"/>
                          <a:cs typeface="Times New Roman" pitchFamily="18" charset="0"/>
                        </a:rPr>
                        <a:t>№</a:t>
                      </a:r>
                      <a:endParaRPr lang="ru-RU"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smtClean="0">
                          <a:solidFill>
                            <a:schemeClr val="tx1"/>
                          </a:solidFill>
                          <a:latin typeface="Times New Roman" pitchFamily="18" charset="0"/>
                          <a:cs typeface="Times New Roman" pitchFamily="18" charset="0"/>
                        </a:rPr>
                        <a:t>Наименование показателей</a:t>
                      </a:r>
                      <a:endParaRPr lang="ru-RU"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План</a:t>
                      </a:r>
                      <a:endParaRPr lang="ru-RU" sz="18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Исполнено</a:t>
                      </a:r>
                      <a:endParaRPr lang="ru-RU" sz="18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a:t>
                      </a:r>
                      <a:endParaRPr lang="ru-RU" sz="18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7057">
                <a:tc>
                  <a:txBody>
                    <a:bodyPr/>
                    <a:lstStyle/>
                    <a:p>
                      <a:pPr algn="ctr"/>
                      <a:r>
                        <a:rPr lang="ru-RU" sz="1800" dirty="0" smtClean="0">
                          <a:solidFill>
                            <a:schemeClr val="tx1"/>
                          </a:solidFill>
                          <a:latin typeface="Times New Roman" pitchFamily="18" charset="0"/>
                          <a:cs typeface="Times New Roman" pitchFamily="18" charset="0"/>
                        </a:rPr>
                        <a:t>1</a:t>
                      </a:r>
                      <a:endParaRPr lang="ru-RU" sz="18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200" b="1" dirty="0" smtClean="0">
                          <a:solidFill>
                            <a:schemeClr val="tx1"/>
                          </a:solidFill>
                          <a:latin typeface="Times New Roman" pitchFamily="18" charset="0"/>
                          <a:cs typeface="Times New Roman" pitchFamily="18" charset="0"/>
                        </a:rPr>
                        <a:t>Налоговые и неналоговые доходы</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dirty="0" smtClean="0">
                          <a:solidFill>
                            <a:schemeClr val="tx1"/>
                          </a:solidFill>
                          <a:latin typeface="Times New Roman" pitchFamily="18" charset="0"/>
                          <a:cs typeface="Times New Roman" pitchFamily="18" charset="0"/>
                        </a:rPr>
                        <a:t>357 565,2</a:t>
                      </a:r>
                      <a:endParaRPr lang="ru-RU" sz="18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dirty="0" smtClean="0">
                          <a:solidFill>
                            <a:schemeClr val="tx1"/>
                          </a:solidFill>
                          <a:latin typeface="Times New Roman" pitchFamily="18" charset="0"/>
                          <a:cs typeface="Times New Roman" pitchFamily="18" charset="0"/>
                        </a:rPr>
                        <a:t>365 745,7</a:t>
                      </a:r>
                      <a:endParaRPr lang="ru-RU" sz="18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dirty="0" smtClean="0">
                          <a:solidFill>
                            <a:schemeClr val="tx1"/>
                          </a:solidFill>
                          <a:latin typeface="Times New Roman" pitchFamily="18" charset="0"/>
                          <a:cs typeface="Times New Roman" pitchFamily="18" charset="0"/>
                        </a:rPr>
                        <a:t>102,3</a:t>
                      </a:r>
                      <a:endParaRPr lang="ru-RU" sz="18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71600">
                <a:tc>
                  <a:txBody>
                    <a:bodyPr/>
                    <a:lstStyle/>
                    <a:p>
                      <a:pPr algn="ctr"/>
                      <a:r>
                        <a:rPr lang="ru-RU" sz="1800" dirty="0" smtClean="0">
                          <a:solidFill>
                            <a:schemeClr val="tx1"/>
                          </a:solidFill>
                          <a:latin typeface="Times New Roman" pitchFamily="18" charset="0"/>
                          <a:cs typeface="Times New Roman" pitchFamily="18" charset="0"/>
                        </a:rPr>
                        <a:t>2</a:t>
                      </a:r>
                      <a:endParaRPr lang="ru-RU" sz="18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200" b="1" dirty="0" smtClean="0">
                          <a:solidFill>
                            <a:schemeClr val="tx1"/>
                          </a:solidFill>
                          <a:latin typeface="Times New Roman" pitchFamily="18" charset="0"/>
                          <a:cs typeface="Times New Roman" pitchFamily="18" charset="0"/>
                        </a:rPr>
                        <a:t>Безвозмездные поступления от других бюджетов бюджетной системы Российской Федерации</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dirty="0" smtClean="0">
                          <a:solidFill>
                            <a:schemeClr val="tx1"/>
                          </a:solidFill>
                          <a:latin typeface="Times New Roman" pitchFamily="18" charset="0"/>
                          <a:cs typeface="Times New Roman" pitchFamily="18" charset="0"/>
                        </a:rPr>
                        <a:t>405 313,7</a:t>
                      </a:r>
                      <a:endParaRPr lang="ru-RU" sz="18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dirty="0" smtClean="0">
                          <a:solidFill>
                            <a:schemeClr val="tx1"/>
                          </a:solidFill>
                          <a:latin typeface="Times New Roman" pitchFamily="18" charset="0"/>
                          <a:cs typeface="Times New Roman" pitchFamily="18" charset="0"/>
                        </a:rPr>
                        <a:t>397 176,2</a:t>
                      </a:r>
                      <a:endParaRPr lang="ru-RU" sz="18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dirty="0" smtClean="0">
                          <a:solidFill>
                            <a:schemeClr val="tx1"/>
                          </a:solidFill>
                          <a:latin typeface="Times New Roman" pitchFamily="18" charset="0"/>
                          <a:cs typeface="Times New Roman" pitchFamily="18" charset="0"/>
                        </a:rPr>
                        <a:t>98,0</a:t>
                      </a:r>
                      <a:endParaRPr lang="ru-RU" sz="18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7057">
                <a:tc>
                  <a:txBody>
                    <a:bodyPr/>
                    <a:lstStyle/>
                    <a:p>
                      <a:pPr algn="ctr"/>
                      <a:r>
                        <a:rPr lang="ru-RU" sz="1800" dirty="0" smtClean="0">
                          <a:solidFill>
                            <a:schemeClr val="tx1"/>
                          </a:solidFill>
                          <a:latin typeface="Times New Roman" pitchFamily="18" charset="0"/>
                          <a:cs typeface="Times New Roman" pitchFamily="18" charset="0"/>
                        </a:rPr>
                        <a:t>3</a:t>
                      </a:r>
                      <a:endParaRPr lang="ru-RU" sz="18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400" b="1" dirty="0" smtClean="0">
                          <a:solidFill>
                            <a:schemeClr val="tx1"/>
                          </a:solidFill>
                          <a:latin typeface="Times New Roman" pitchFamily="18" charset="0"/>
                          <a:cs typeface="Times New Roman" pitchFamily="18" charset="0"/>
                        </a:rPr>
                        <a:t>Итого доходы </a:t>
                      </a:r>
                    </a:p>
                    <a:p>
                      <a:pPr algn="ctr"/>
                      <a:endParaRPr lang="ru-RU" sz="1800" b="1" dirty="0">
                        <a:solidFill>
                          <a:schemeClr val="tx1"/>
                        </a:solidFill>
                        <a:latin typeface="Times New Roman" pitchFamily="18" charset="0"/>
                        <a:cs typeface="Times New Roman" pitchFamily="18"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762 878,9</a:t>
                      </a:r>
                      <a:endParaRPr lang="ru-RU" sz="18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762 921,9</a:t>
                      </a:r>
                      <a:endParaRPr lang="ru-RU" sz="18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100,0</a:t>
                      </a:r>
                      <a:endParaRPr lang="ru-RU" sz="18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37057">
                <a:tc>
                  <a:txBody>
                    <a:bodyPr/>
                    <a:lstStyle/>
                    <a:p>
                      <a:pPr algn="ctr"/>
                      <a:r>
                        <a:rPr lang="ru-RU" sz="1800" dirty="0" smtClean="0">
                          <a:solidFill>
                            <a:schemeClr val="tx1"/>
                          </a:solidFill>
                          <a:latin typeface="Times New Roman" pitchFamily="18" charset="0"/>
                          <a:cs typeface="Times New Roman" pitchFamily="18" charset="0"/>
                        </a:rPr>
                        <a:t>4</a:t>
                      </a:r>
                      <a:endParaRPr lang="ru-RU" sz="18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400" b="1" dirty="0" smtClean="0">
                          <a:solidFill>
                            <a:schemeClr val="tx1"/>
                          </a:solidFill>
                          <a:latin typeface="Times New Roman" pitchFamily="18" charset="0"/>
                          <a:cs typeface="Times New Roman" pitchFamily="18" charset="0"/>
                        </a:rPr>
                        <a:t>Итого расходы</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788 094,3</a:t>
                      </a:r>
                      <a:endParaRPr lang="ru-RU" sz="18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745 482,3</a:t>
                      </a:r>
                      <a:endParaRPr lang="ru-RU" sz="18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b="1" dirty="0" smtClean="0">
                          <a:solidFill>
                            <a:schemeClr val="tx1"/>
                          </a:solidFill>
                          <a:latin typeface="Times New Roman" pitchFamily="18" charset="0"/>
                          <a:cs typeface="Times New Roman" pitchFamily="18" charset="0"/>
                        </a:rPr>
                        <a:t>94,6</a:t>
                      </a:r>
                      <a:endParaRPr lang="ru-RU" sz="18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38346">
                <a:tc>
                  <a:txBody>
                    <a:bodyPr/>
                    <a:lstStyle/>
                    <a:p>
                      <a:pPr algn="ctr"/>
                      <a:r>
                        <a:rPr lang="ru-RU" sz="1800" dirty="0" smtClean="0">
                          <a:solidFill>
                            <a:schemeClr val="tx1"/>
                          </a:solidFill>
                          <a:latin typeface="Times New Roman" pitchFamily="18" charset="0"/>
                          <a:cs typeface="Times New Roman" pitchFamily="18" charset="0"/>
                        </a:rPr>
                        <a:t>5</a:t>
                      </a:r>
                      <a:endParaRPr lang="ru-RU" sz="18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400" b="1" dirty="0" smtClean="0">
                          <a:solidFill>
                            <a:schemeClr val="tx1"/>
                          </a:solidFill>
                          <a:latin typeface="Times New Roman" pitchFamily="18" charset="0"/>
                          <a:cs typeface="Times New Roman" pitchFamily="18" charset="0"/>
                        </a:rPr>
                        <a:t>Дефицит (-)</a:t>
                      </a:r>
                      <a:br>
                        <a:rPr lang="ru-RU" sz="1400" b="1" dirty="0" smtClean="0">
                          <a:solidFill>
                            <a:schemeClr val="tx1"/>
                          </a:solidFill>
                          <a:latin typeface="Times New Roman" pitchFamily="18" charset="0"/>
                          <a:cs typeface="Times New Roman" pitchFamily="18" charset="0"/>
                        </a:rPr>
                      </a:br>
                      <a:r>
                        <a:rPr lang="ru-RU" sz="1400" b="1" dirty="0" smtClean="0">
                          <a:solidFill>
                            <a:schemeClr val="tx1"/>
                          </a:solidFill>
                          <a:latin typeface="Times New Roman" pitchFamily="18" charset="0"/>
                          <a:cs typeface="Times New Roman" pitchFamily="18" charset="0"/>
                        </a:rPr>
                        <a:t>Профицит (+)</a:t>
                      </a:r>
                    </a:p>
                    <a:p>
                      <a:pPr algn="ctr"/>
                      <a:endParaRPr lang="ru-RU" sz="1800" b="1" dirty="0">
                        <a:solidFill>
                          <a:schemeClr val="tx1"/>
                        </a:solidFill>
                        <a:latin typeface="Times New Roman" pitchFamily="18" charset="0"/>
                        <a:cs typeface="Times New Roman" pitchFamily="18"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dirty="0" smtClean="0">
                          <a:solidFill>
                            <a:schemeClr val="tx1"/>
                          </a:solidFill>
                          <a:latin typeface="Times New Roman" pitchFamily="18" charset="0"/>
                          <a:cs typeface="Times New Roman" pitchFamily="18" charset="0"/>
                        </a:rPr>
                        <a:t>-25 215,3</a:t>
                      </a:r>
                      <a:endParaRPr lang="ru-RU" sz="18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800" dirty="0" smtClean="0">
                          <a:solidFill>
                            <a:schemeClr val="tx1"/>
                          </a:solidFill>
                          <a:latin typeface="Times New Roman" pitchFamily="18" charset="0"/>
                          <a:cs typeface="Times New Roman" pitchFamily="18" charset="0"/>
                        </a:rPr>
                        <a:t>17 439,6</a:t>
                      </a:r>
                      <a:endParaRPr lang="ru-RU" sz="18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ru-RU" sz="18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9865770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44008" y="0"/>
            <a:ext cx="3528392" cy="523220"/>
          </a:xfrm>
          <a:prstGeom prst="rect">
            <a:avLst/>
          </a:prstGeom>
        </p:spPr>
        <p:txBody>
          <a:bodyPr wrap="square">
            <a:spAutoFit/>
          </a:bodyPr>
          <a:lstStyle/>
          <a:p>
            <a:pPr algn="ctr"/>
            <a:r>
              <a:rPr lang="ru-RU" sz="1400" b="1" dirty="0">
                <a:solidFill>
                  <a:schemeClr val="bg1"/>
                </a:solidFill>
                <a:latin typeface="Times New Roman" pitchFamily="18" charset="0"/>
                <a:cs typeface="Times New Roman" pitchFamily="18" charset="0"/>
              </a:rPr>
              <a:t>Сведения о реализации в </a:t>
            </a:r>
            <a:r>
              <a:rPr lang="ru-RU" sz="1400" b="1" dirty="0" smtClean="0">
                <a:solidFill>
                  <a:schemeClr val="bg1"/>
                </a:solidFill>
                <a:latin typeface="Times New Roman" pitchFamily="18" charset="0"/>
                <a:cs typeface="Times New Roman" pitchFamily="18" charset="0"/>
              </a:rPr>
              <a:t>2023 </a:t>
            </a:r>
            <a:r>
              <a:rPr lang="ru-RU" sz="1400" b="1" dirty="0">
                <a:solidFill>
                  <a:schemeClr val="bg1"/>
                </a:solidFill>
                <a:latin typeface="Times New Roman" pitchFamily="18" charset="0"/>
                <a:cs typeface="Times New Roman" pitchFamily="18" charset="0"/>
              </a:rPr>
              <a:t>году общественно значимых проектов</a:t>
            </a:r>
          </a:p>
        </p:txBody>
      </p:sp>
      <p:sp>
        <p:nvSpPr>
          <p:cNvPr id="6" name="Прямоугольник 5"/>
          <p:cNvSpPr/>
          <p:nvPr/>
        </p:nvSpPr>
        <p:spPr>
          <a:xfrm>
            <a:off x="618064" y="1124744"/>
            <a:ext cx="3312368" cy="4401205"/>
          </a:xfrm>
          <a:prstGeom prst="rect">
            <a:avLst/>
          </a:prstGeom>
        </p:spPr>
        <p:txBody>
          <a:bodyPr wrap="square">
            <a:spAutoFit/>
          </a:bodyPr>
          <a:lstStyle/>
          <a:p>
            <a:pPr algn="just"/>
            <a:r>
              <a:rPr lang="ru-RU" sz="1400" dirty="0">
                <a:latin typeface="Times New Roman" pitchFamily="18" charset="0"/>
                <a:cs typeface="Times New Roman" pitchFamily="18" charset="0"/>
              </a:rPr>
              <a:t>Наименование проекта: </a:t>
            </a:r>
            <a:r>
              <a:rPr lang="ru-RU" sz="1400" dirty="0" smtClean="0">
                <a:latin typeface="Times New Roman" pitchFamily="18" charset="0"/>
                <a:cs typeface="Times New Roman" pitchFamily="18" charset="0"/>
              </a:rPr>
              <a:t>«Детская площадка»</a:t>
            </a:r>
            <a:endParaRPr lang="ru-RU" sz="1400" dirty="0">
              <a:latin typeface="Times New Roman" pitchFamily="18" charset="0"/>
              <a:cs typeface="Times New Roman" pitchFamily="18" charset="0"/>
            </a:endParaRPr>
          </a:p>
          <a:p>
            <a:pPr algn="just"/>
            <a:r>
              <a:rPr lang="ru-RU" sz="1400" dirty="0">
                <a:latin typeface="Times New Roman" pitchFamily="18" charset="0"/>
                <a:cs typeface="Times New Roman" pitchFamily="18" charset="0"/>
              </a:rPr>
              <a:t>Место реализации: с. Яковлевка ул. </a:t>
            </a:r>
            <a:r>
              <a:rPr lang="ru-RU" sz="1400" dirty="0" smtClean="0">
                <a:latin typeface="Times New Roman" pitchFamily="18" charset="0"/>
                <a:cs typeface="Times New Roman" pitchFamily="18" charset="0"/>
              </a:rPr>
              <a:t>Центральная, д.18 и  д.20</a:t>
            </a:r>
            <a:endParaRPr lang="ru-RU" sz="1400" dirty="0">
              <a:latin typeface="Times New Roman" pitchFamily="18" charset="0"/>
              <a:cs typeface="Times New Roman" pitchFamily="18" charset="0"/>
            </a:endParaRPr>
          </a:p>
          <a:p>
            <a:pPr algn="just"/>
            <a:r>
              <a:rPr lang="ru-RU" sz="1400" dirty="0">
                <a:latin typeface="Times New Roman" pitchFamily="18" charset="0"/>
                <a:cs typeface="Times New Roman" pitchFamily="18" charset="0"/>
              </a:rPr>
              <a:t>Объем  финансирования по годам и источникам:</a:t>
            </a:r>
          </a:p>
          <a:p>
            <a:pPr algn="just"/>
            <a:r>
              <a:rPr lang="ru-RU" sz="1400" dirty="0">
                <a:latin typeface="Times New Roman" pitchFamily="18" charset="0"/>
                <a:cs typeface="Times New Roman" pitchFamily="18" charset="0"/>
              </a:rPr>
              <a:t>- средства субсидии из краевого бюджета </a:t>
            </a:r>
            <a:r>
              <a:rPr lang="ru-RU" sz="1400" dirty="0" smtClean="0">
                <a:latin typeface="Times New Roman" pitchFamily="18" charset="0"/>
                <a:cs typeface="Times New Roman" pitchFamily="18" charset="0"/>
              </a:rPr>
              <a:t>– 3 000 000 </a:t>
            </a:r>
            <a:r>
              <a:rPr lang="ru-RU" sz="1400" dirty="0">
                <a:latin typeface="Times New Roman" pitchFamily="18" charset="0"/>
                <a:cs typeface="Times New Roman" pitchFamily="18" charset="0"/>
              </a:rPr>
              <a:t>рублей</a:t>
            </a:r>
          </a:p>
          <a:p>
            <a:pPr algn="just"/>
            <a:r>
              <a:rPr lang="ru-RU" sz="1400" dirty="0">
                <a:latin typeface="Times New Roman" pitchFamily="18" charset="0"/>
                <a:cs typeface="Times New Roman" pitchFamily="18" charset="0"/>
              </a:rPr>
              <a:t>-средства районного бюджета </a:t>
            </a:r>
            <a:r>
              <a:rPr lang="ru-RU" sz="1400" dirty="0" smtClean="0">
                <a:latin typeface="Times New Roman" pitchFamily="18" charset="0"/>
                <a:cs typeface="Times New Roman" pitchFamily="18" charset="0"/>
              </a:rPr>
              <a:t>– 836 296,12 рублей.</a:t>
            </a:r>
            <a:endParaRPr lang="ru-RU" sz="1400" dirty="0">
              <a:latin typeface="Times New Roman" pitchFamily="18" charset="0"/>
              <a:cs typeface="Times New Roman" pitchFamily="18" charset="0"/>
            </a:endParaRPr>
          </a:p>
          <a:p>
            <a:pPr algn="just"/>
            <a:r>
              <a:rPr lang="ru-RU" sz="1400" dirty="0">
                <a:latin typeface="Times New Roman" pitchFamily="18" charset="0"/>
                <a:cs typeface="Times New Roman" pitchFamily="18" charset="0"/>
              </a:rPr>
              <a:t>Выполнены работы</a:t>
            </a:r>
            <a:r>
              <a:rPr lang="ru-RU" sz="1400" dirty="0" smtClean="0">
                <a:latin typeface="Times New Roman" pitchFamily="18" charset="0"/>
                <a:cs typeface="Times New Roman" pitchFamily="18" charset="0"/>
              </a:rPr>
              <a:t>: ООО «Нью Сити ДВ» Исполнено 100% годовых ассигнований.</a:t>
            </a:r>
            <a:endParaRPr lang="ru-RU" sz="1400" dirty="0">
              <a:latin typeface="Times New Roman" pitchFamily="18" charset="0"/>
              <a:cs typeface="Times New Roman" pitchFamily="18" charset="0"/>
            </a:endParaRPr>
          </a:p>
          <a:p>
            <a:pPr marL="285750" indent="-285750" algn="just">
              <a:buFontTx/>
              <a:buChar char="-"/>
            </a:pPr>
            <a:r>
              <a:rPr lang="ru-RU" sz="1400" dirty="0" smtClean="0">
                <a:latin typeface="Times New Roman" pitchFamily="18" charset="0"/>
                <a:cs typeface="Times New Roman" pitchFamily="18" charset="0"/>
              </a:rPr>
              <a:t>Строительство детской площадки во дворе домов по улице Центральная д.18 и д. 20</a:t>
            </a:r>
          </a:p>
          <a:p>
            <a:pPr algn="just"/>
            <a:r>
              <a:rPr lang="ru-RU" sz="1400" dirty="0" smtClean="0">
                <a:latin typeface="Times New Roman" pitchFamily="18" charset="0"/>
                <a:cs typeface="Times New Roman" pitchFamily="18" charset="0"/>
              </a:rPr>
              <a:t>Проект реализован в 2023 году.</a:t>
            </a:r>
          </a:p>
          <a:p>
            <a:pPr algn="just"/>
            <a:r>
              <a:rPr lang="ru-RU" sz="1400" dirty="0" smtClean="0">
                <a:latin typeface="Times New Roman" pitchFamily="18" charset="0"/>
                <a:cs typeface="Times New Roman" pitchFamily="18" charset="0"/>
              </a:rPr>
              <a:t>Полученные результаты: Развитие подрастающего поколения. Улучшение внешнего вида села.</a:t>
            </a:r>
            <a:endParaRPr lang="ru-RU" sz="1400" dirty="0">
              <a:latin typeface="Times New Roman" pitchFamily="18" charset="0"/>
              <a:cs typeface="Times New Roman"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174" y="836712"/>
            <a:ext cx="4106060" cy="2736304"/>
          </a:xfrm>
          <a:prstGeom prst="rect">
            <a:avLst/>
          </a:prstGeom>
          <a:ln>
            <a:solidFill>
              <a:schemeClr val="tx1">
                <a:lumMod val="95000"/>
                <a:lumOff val="5000"/>
              </a:schemeClr>
            </a:solidFill>
          </a:ln>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174" y="3717032"/>
            <a:ext cx="4106060" cy="2687783"/>
          </a:xfrm>
          <a:prstGeom prst="rect">
            <a:avLst/>
          </a:prstGeom>
          <a:ln>
            <a:solidFill>
              <a:schemeClr val="tx1"/>
            </a:solidFill>
          </a:ln>
        </p:spPr>
      </p:pic>
    </p:spTree>
    <p:extLst>
      <p:ext uri="{BB962C8B-B14F-4D97-AF65-F5344CB8AC3E}">
        <p14:creationId xmlns:p14="http://schemas.microsoft.com/office/powerpoint/2010/main" val="10946962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9552" y="764704"/>
            <a:ext cx="3816424" cy="5478423"/>
          </a:xfrm>
          <a:prstGeom prst="rect">
            <a:avLst/>
          </a:prstGeom>
        </p:spPr>
        <p:txBody>
          <a:bodyPr wrap="square">
            <a:spAutoFit/>
          </a:bodyPr>
          <a:lstStyle/>
          <a:p>
            <a:pPr algn="just"/>
            <a:r>
              <a:rPr lang="ru-RU" sz="1400" dirty="0">
                <a:latin typeface="Times New Roman" pitchFamily="18" charset="0"/>
                <a:cs typeface="Times New Roman" pitchFamily="18" charset="0"/>
              </a:rPr>
              <a:t>Наименование проекта: </a:t>
            </a:r>
            <a:r>
              <a:rPr lang="ru-RU" sz="1400" dirty="0" smtClean="0">
                <a:latin typeface="Times New Roman" pitchFamily="18" charset="0"/>
                <a:cs typeface="Times New Roman" pitchFamily="18" charset="0"/>
              </a:rPr>
              <a:t>«Пешеходные дорожки по улице Советская» (по </a:t>
            </a:r>
            <a:r>
              <a:rPr lang="ru-RU" sz="1400" dirty="0">
                <a:latin typeface="Times New Roman" pitchFamily="18" charset="0"/>
                <a:cs typeface="Times New Roman" pitchFamily="18" charset="0"/>
              </a:rPr>
              <a:t>результатам открытого голосования в рамках реализации проектов инициативного бюджетирования по направлению «Твой проект»)</a:t>
            </a:r>
          </a:p>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Место </a:t>
            </a:r>
            <a:r>
              <a:rPr lang="ru-RU" sz="1400" dirty="0">
                <a:latin typeface="Times New Roman" pitchFamily="18" charset="0"/>
                <a:cs typeface="Times New Roman" pitchFamily="18" charset="0"/>
              </a:rPr>
              <a:t>реализации: Яковлевский район, с. </a:t>
            </a:r>
            <a:r>
              <a:rPr lang="ru-RU" sz="1400" dirty="0" smtClean="0">
                <a:latin typeface="Times New Roman" pitchFamily="18" charset="0"/>
                <a:cs typeface="Times New Roman" pitchFamily="18" charset="0"/>
              </a:rPr>
              <a:t>Яковлевка, ул. Советская </a:t>
            </a:r>
            <a:endParaRPr lang="ru-RU" sz="1400" dirty="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Объем  </a:t>
            </a:r>
            <a:r>
              <a:rPr lang="ru-RU" sz="1400" dirty="0">
                <a:latin typeface="Times New Roman" pitchFamily="18" charset="0"/>
                <a:cs typeface="Times New Roman" pitchFamily="18" charset="0"/>
              </a:rPr>
              <a:t>финансирования по годам и источникам:</a:t>
            </a:r>
          </a:p>
          <a:p>
            <a:pPr algn="just"/>
            <a:r>
              <a:rPr lang="ru-RU" sz="1400" dirty="0" smtClean="0">
                <a:latin typeface="Times New Roman" pitchFamily="18" charset="0"/>
                <a:cs typeface="Times New Roman" pitchFamily="18" charset="0"/>
              </a:rPr>
              <a:t>2023 </a:t>
            </a:r>
            <a:r>
              <a:rPr lang="ru-RU" sz="1400" dirty="0">
                <a:latin typeface="Times New Roman" pitchFamily="18" charset="0"/>
                <a:cs typeface="Times New Roman" pitchFamily="18" charset="0"/>
              </a:rPr>
              <a:t>год: 3 000 000,00 рублей - средства субсидии  из краевого бюджета</a:t>
            </a:r>
          </a:p>
          <a:p>
            <a:pPr algn="just"/>
            <a:r>
              <a:rPr lang="ru-RU" sz="1400" dirty="0" smtClean="0">
                <a:latin typeface="Times New Roman" pitchFamily="18" charset="0"/>
                <a:cs typeface="Times New Roman" pitchFamily="18" charset="0"/>
              </a:rPr>
              <a:t>104 701,94 </a:t>
            </a:r>
            <a:r>
              <a:rPr lang="ru-RU" sz="1400" dirty="0">
                <a:latin typeface="Times New Roman" pitchFamily="18" charset="0"/>
                <a:cs typeface="Times New Roman" pitchFamily="18" charset="0"/>
              </a:rPr>
              <a:t>рублей - средства местного </a:t>
            </a:r>
            <a:r>
              <a:rPr lang="ru-RU" sz="1400" dirty="0" smtClean="0">
                <a:latin typeface="Times New Roman" pitchFamily="18" charset="0"/>
                <a:cs typeface="Times New Roman" pitchFamily="18" charset="0"/>
              </a:rPr>
              <a:t>бюджета</a:t>
            </a:r>
          </a:p>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Работы выполнил ИП </a:t>
            </a:r>
            <a:r>
              <a:rPr lang="ru-RU" sz="1400" dirty="0" err="1" smtClean="0">
                <a:latin typeface="Times New Roman" pitchFamily="18" charset="0"/>
                <a:cs typeface="Times New Roman" pitchFamily="18" charset="0"/>
              </a:rPr>
              <a:t>Пустовит</a:t>
            </a:r>
            <a:r>
              <a:rPr lang="ru-RU" sz="1400" dirty="0" smtClean="0">
                <a:latin typeface="Times New Roman" pitchFamily="18" charset="0"/>
                <a:cs typeface="Times New Roman" pitchFamily="18" charset="0"/>
              </a:rPr>
              <a:t> С.В. Исполнение составило 100% от утвержденных годовых ассигнований.</a:t>
            </a:r>
            <a:endParaRPr lang="ru-RU" sz="1400" dirty="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Выполнены </a:t>
            </a:r>
            <a:r>
              <a:rPr lang="ru-RU" sz="1400" dirty="0">
                <a:latin typeface="Times New Roman" pitchFamily="18" charset="0"/>
                <a:cs typeface="Times New Roman" pitchFamily="18" charset="0"/>
              </a:rPr>
              <a:t>работы: </a:t>
            </a:r>
            <a:r>
              <a:rPr lang="ru-RU" sz="1400" dirty="0" smtClean="0">
                <a:latin typeface="Times New Roman" pitchFamily="18" charset="0"/>
                <a:cs typeface="Times New Roman" pitchFamily="18" charset="0"/>
              </a:rPr>
              <a:t>устройство пешеходных дорожек </a:t>
            </a:r>
            <a:r>
              <a:rPr lang="ru-RU" sz="1400" dirty="0">
                <a:latin typeface="Times New Roman" pitchFamily="18" charset="0"/>
                <a:cs typeface="Times New Roman" pitchFamily="18" charset="0"/>
              </a:rPr>
              <a:t>в селе</a:t>
            </a:r>
            <a:r>
              <a:rPr lang="ru-RU" sz="1400" dirty="0" smtClean="0">
                <a:latin typeface="Times New Roman" pitchFamily="18" charset="0"/>
                <a:cs typeface="Times New Roman" pitchFamily="18" charset="0"/>
              </a:rPr>
              <a:t>.</a:t>
            </a:r>
          </a:p>
          <a:p>
            <a:pPr algn="just"/>
            <a:r>
              <a:rPr lang="ru-RU" sz="1400" dirty="0" smtClean="0">
                <a:latin typeface="Times New Roman" pitchFamily="18" charset="0"/>
                <a:cs typeface="Times New Roman" pitchFamily="18" charset="0"/>
              </a:rPr>
              <a:t>Полученные результаты: Благоустройство  районного центра, улучшение внешнего облика, создание комфортных условий для передвижения жителей с. Яковлевка.</a:t>
            </a:r>
            <a:endParaRPr lang="ru-RU" sz="1400" dirty="0">
              <a:latin typeface="Times New Roman" pitchFamily="18" charset="0"/>
              <a:cs typeface="Times New Roman"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812710"/>
            <a:ext cx="3887924" cy="2591949"/>
          </a:xfrm>
          <a:prstGeom prst="rect">
            <a:avLst/>
          </a:prstGeom>
          <a:ln>
            <a:solidFill>
              <a:schemeClr val="tx1"/>
            </a:solidFill>
          </a:ln>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632448"/>
            <a:ext cx="3887924" cy="2591949"/>
          </a:xfrm>
          <a:prstGeom prst="rect">
            <a:avLst/>
          </a:prstGeom>
          <a:ln>
            <a:solidFill>
              <a:schemeClr val="tx1"/>
            </a:solidFill>
          </a:ln>
        </p:spPr>
      </p:pic>
    </p:spTree>
    <p:extLst>
      <p:ext uri="{BB962C8B-B14F-4D97-AF65-F5344CB8AC3E}">
        <p14:creationId xmlns:p14="http://schemas.microsoft.com/office/powerpoint/2010/main" val="40951951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17868" y="1268760"/>
            <a:ext cx="4104456" cy="4401205"/>
          </a:xfrm>
          <a:prstGeom prst="rect">
            <a:avLst/>
          </a:prstGeom>
        </p:spPr>
        <p:txBody>
          <a:bodyPr wrap="square">
            <a:spAutoFit/>
          </a:bodyPr>
          <a:lstStyle/>
          <a:p>
            <a:pPr algn="just"/>
            <a:r>
              <a:rPr lang="ru-RU" sz="1400" dirty="0">
                <a:latin typeface="Times New Roman" pitchFamily="18" charset="0"/>
                <a:cs typeface="Times New Roman" pitchFamily="18" charset="0"/>
              </a:rPr>
              <a:t>Наименование проекта: Капитальное строительство здания библиотеки в с. </a:t>
            </a:r>
            <a:r>
              <a:rPr lang="ru-RU" sz="1400" dirty="0" err="1">
                <a:latin typeface="Times New Roman" pitchFamily="18" charset="0"/>
                <a:cs typeface="Times New Roman" pitchFamily="18" charset="0"/>
              </a:rPr>
              <a:t>Достоевка</a:t>
            </a:r>
            <a:endParaRPr lang="ru-RU" sz="1400" dirty="0">
              <a:latin typeface="Times New Roman" pitchFamily="18" charset="0"/>
              <a:cs typeface="Times New Roman" pitchFamily="18" charset="0"/>
            </a:endParaRPr>
          </a:p>
          <a:p>
            <a:pPr algn="just"/>
            <a:r>
              <a:rPr lang="ru-RU" sz="1400" dirty="0">
                <a:latin typeface="Times New Roman" pitchFamily="18" charset="0"/>
                <a:cs typeface="Times New Roman" pitchFamily="18" charset="0"/>
              </a:rPr>
              <a:t>Место реализации: Яковлевский район, с. </a:t>
            </a:r>
            <a:r>
              <a:rPr lang="ru-RU" sz="1400" dirty="0" err="1">
                <a:latin typeface="Times New Roman" pitchFamily="18" charset="0"/>
                <a:cs typeface="Times New Roman" pitchFamily="18" charset="0"/>
              </a:rPr>
              <a:t>Достоевка</a:t>
            </a:r>
            <a:r>
              <a:rPr lang="ru-RU" sz="1400" dirty="0">
                <a:latin typeface="Times New Roman" pitchFamily="18" charset="0"/>
                <a:cs typeface="Times New Roman" pitchFamily="18" charset="0"/>
              </a:rPr>
              <a:t> ул. Школьная</a:t>
            </a:r>
          </a:p>
          <a:p>
            <a:pPr algn="just"/>
            <a:r>
              <a:rPr lang="ru-RU" sz="1400" dirty="0">
                <a:latin typeface="Times New Roman" pitchFamily="18" charset="0"/>
                <a:cs typeface="Times New Roman" pitchFamily="18" charset="0"/>
              </a:rPr>
              <a:t>Объем финансирования по годам и источникам финансирования:</a:t>
            </a:r>
          </a:p>
          <a:p>
            <a:pPr algn="just"/>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2023 год</a:t>
            </a:r>
            <a:r>
              <a:rPr lang="ru-RU" sz="1400" dirty="0" smtClean="0">
                <a:latin typeface="Times New Roman" pitchFamily="18" charset="0"/>
                <a:cs typeface="Times New Roman" pitchFamily="18" charset="0"/>
              </a:rPr>
              <a:t>: 154 000 </a:t>
            </a:r>
            <a:r>
              <a:rPr lang="ru-RU" sz="1400" dirty="0">
                <a:latin typeface="Times New Roman" pitchFamily="18" charset="0"/>
                <a:cs typeface="Times New Roman" pitchFamily="18" charset="0"/>
              </a:rPr>
              <a:t>рублей (средства бюджета Яковлевского муниципального района)</a:t>
            </a:r>
          </a:p>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Выполнены </a:t>
            </a:r>
            <a:r>
              <a:rPr lang="ru-RU" sz="1400" dirty="0">
                <a:latin typeface="Times New Roman" pitchFamily="18" charset="0"/>
                <a:cs typeface="Times New Roman" pitchFamily="18" charset="0"/>
              </a:rPr>
              <a:t>работы:</a:t>
            </a:r>
          </a:p>
          <a:p>
            <a:pPr algn="just"/>
            <a:r>
              <a:rPr lang="ru-RU" sz="1400" dirty="0" smtClean="0">
                <a:latin typeface="Times New Roman" pitchFamily="18" charset="0"/>
                <a:cs typeface="Times New Roman" pitchFamily="18" charset="0"/>
              </a:rPr>
              <a:t>Произведена оплата ООО «</a:t>
            </a:r>
            <a:r>
              <a:rPr lang="ru-RU" sz="1400" dirty="0" err="1" smtClean="0">
                <a:latin typeface="Times New Roman" pitchFamily="18" charset="0"/>
                <a:cs typeface="Times New Roman" pitchFamily="18" charset="0"/>
              </a:rPr>
              <a:t>Русьстойэкспертиза</a:t>
            </a:r>
            <a:r>
              <a:rPr lang="ru-RU" sz="1400" dirty="0" smtClean="0">
                <a:latin typeface="Times New Roman" pitchFamily="18" charset="0"/>
                <a:cs typeface="Times New Roman" pitchFamily="18" charset="0"/>
              </a:rPr>
              <a:t>» за оказание услуг по экспертной оценке проектно-сметной документации </a:t>
            </a:r>
            <a:r>
              <a:rPr lang="ru-RU" sz="1400" dirty="0">
                <a:latin typeface="Times New Roman" pitchFamily="18" charset="0"/>
                <a:cs typeface="Times New Roman" pitchFamily="18" charset="0"/>
              </a:rPr>
              <a:t>по объекту «Капитальное строительство здания библиотеки по адресу: с. </a:t>
            </a:r>
            <a:r>
              <a:rPr lang="ru-RU" sz="1400" dirty="0" err="1">
                <a:latin typeface="Times New Roman" pitchFamily="18" charset="0"/>
                <a:cs typeface="Times New Roman" pitchFamily="18" charset="0"/>
              </a:rPr>
              <a:t>Достоевка</a:t>
            </a:r>
            <a:r>
              <a:rPr lang="ru-RU" sz="1400" dirty="0">
                <a:latin typeface="Times New Roman" pitchFamily="18" charset="0"/>
                <a:cs typeface="Times New Roman" pitchFamily="18" charset="0"/>
              </a:rPr>
              <a:t>, ул. Школьная»</a:t>
            </a:r>
          </a:p>
          <a:p>
            <a:pPr algn="just"/>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Ожидаемые </a:t>
            </a:r>
            <a:r>
              <a:rPr lang="ru-RU" sz="1400" dirty="0">
                <a:latin typeface="Times New Roman" pitchFamily="18" charset="0"/>
                <a:cs typeface="Times New Roman" pitchFamily="18" charset="0"/>
              </a:rPr>
              <a:t>результаты от реализации:</a:t>
            </a:r>
          </a:p>
          <a:p>
            <a:pPr algn="just"/>
            <a:r>
              <a:rPr lang="ru-RU" sz="1400" dirty="0">
                <a:latin typeface="Times New Roman" pitchFamily="18" charset="0"/>
                <a:cs typeface="Times New Roman" pitchFamily="18" charset="0"/>
              </a:rPr>
              <a:t>повышение комфортного и качественного библиотечного обслуживания населения с. </a:t>
            </a:r>
            <a:r>
              <a:rPr lang="ru-RU" sz="1400" dirty="0" err="1">
                <a:latin typeface="Times New Roman" pitchFamily="18" charset="0"/>
                <a:cs typeface="Times New Roman" pitchFamily="18" charset="0"/>
              </a:rPr>
              <a:t>Достоевка</a:t>
            </a:r>
            <a:endParaRPr lang="ru-RU" sz="1400" dirty="0">
              <a:latin typeface="Times New Roman" pitchFamily="18" charset="0"/>
              <a:cs typeface="Times New Roman"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2276872"/>
            <a:ext cx="3803915" cy="2139702"/>
          </a:xfrm>
          <a:prstGeom prst="rect">
            <a:avLst/>
          </a:prstGeom>
          <a:ln>
            <a:solidFill>
              <a:schemeClr val="tx1"/>
            </a:solidFill>
          </a:ln>
        </p:spPr>
      </p:pic>
    </p:spTree>
    <p:extLst>
      <p:ext uri="{BB962C8B-B14F-4D97-AF65-F5344CB8AC3E}">
        <p14:creationId xmlns:p14="http://schemas.microsoft.com/office/powerpoint/2010/main" val="2715313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44008" y="-99392"/>
            <a:ext cx="3456384" cy="738664"/>
          </a:xfrm>
          <a:prstGeom prst="rect">
            <a:avLst/>
          </a:prstGeom>
        </p:spPr>
        <p:txBody>
          <a:bodyPr wrap="square">
            <a:spAutoFit/>
          </a:bodyPr>
          <a:lstStyle/>
          <a:p>
            <a:r>
              <a:rPr lang="ru-RU" sz="1400" b="1" dirty="0">
                <a:solidFill>
                  <a:schemeClr val="bg1"/>
                </a:solidFill>
                <a:latin typeface="Times New Roman" pitchFamily="18" charset="0"/>
                <a:cs typeface="Times New Roman" pitchFamily="18" charset="0"/>
              </a:rPr>
              <a:t>Финансирование муниципальных  учреждений Яковлевского муниципального района за </a:t>
            </a:r>
            <a:r>
              <a:rPr lang="ru-RU" sz="1400" b="1" dirty="0" smtClean="0">
                <a:solidFill>
                  <a:schemeClr val="bg1"/>
                </a:solidFill>
                <a:latin typeface="Times New Roman" pitchFamily="18" charset="0"/>
                <a:cs typeface="Times New Roman" pitchFamily="18" charset="0"/>
              </a:rPr>
              <a:t>2023 год</a:t>
            </a:r>
            <a:endParaRPr lang="ru-RU" sz="1400" b="1" dirty="0">
              <a:solidFill>
                <a:schemeClr val="bg1"/>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067462"/>
            <a:ext cx="2365437" cy="28578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628" y="836712"/>
            <a:ext cx="2016224" cy="18542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503130"/>
            <a:ext cx="2448272" cy="28442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585282" y="639272"/>
            <a:ext cx="2644844" cy="194919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2400" b="1" dirty="0" smtClean="0">
                <a:solidFill>
                  <a:schemeClr val="tx1"/>
                </a:solidFill>
                <a:latin typeface="Times New Roman" pitchFamily="18" charset="0"/>
                <a:cs typeface="Times New Roman" pitchFamily="18" charset="0"/>
              </a:rPr>
              <a:t>Бюджетные</a:t>
            </a:r>
            <a:r>
              <a:rPr lang="ru-RU" sz="2400" dirty="0" smtClean="0">
                <a:solidFill>
                  <a:schemeClr val="tx1"/>
                </a:solidFill>
                <a:latin typeface="Times New Roman" pitchFamily="18" charset="0"/>
                <a:cs typeface="Times New Roman" pitchFamily="18" charset="0"/>
              </a:rPr>
              <a:t> </a:t>
            </a:r>
          </a:p>
          <a:p>
            <a:pPr algn="ctr"/>
            <a:r>
              <a:rPr lang="ru-RU" sz="2400" b="1" dirty="0" smtClean="0">
                <a:solidFill>
                  <a:schemeClr val="tx1"/>
                </a:solidFill>
                <a:latin typeface="Times New Roman" pitchFamily="18" charset="0"/>
                <a:cs typeface="Times New Roman" pitchFamily="18" charset="0"/>
              </a:rPr>
              <a:t>учреждения</a:t>
            </a:r>
          </a:p>
          <a:p>
            <a:pPr algn="ctr"/>
            <a:r>
              <a:rPr lang="ru-RU" sz="2400" b="1" dirty="0" smtClean="0">
                <a:solidFill>
                  <a:schemeClr val="tx1"/>
                </a:solidFill>
                <a:latin typeface="Times New Roman" pitchFamily="18" charset="0"/>
                <a:cs typeface="Times New Roman" pitchFamily="18" charset="0"/>
              </a:rPr>
              <a:t>416 135,9</a:t>
            </a:r>
            <a:r>
              <a:rPr lang="ru-RU" sz="2400" dirty="0" smtClean="0">
                <a:solidFill>
                  <a:schemeClr val="tx1"/>
                </a:solidFill>
                <a:latin typeface="Times New Roman" pitchFamily="18" charset="0"/>
                <a:cs typeface="Times New Roman" pitchFamily="18" charset="0"/>
              </a:rPr>
              <a:t> </a:t>
            </a:r>
            <a:r>
              <a:rPr lang="ru-RU" sz="2400" b="1" dirty="0" smtClean="0">
                <a:solidFill>
                  <a:schemeClr val="tx1"/>
                </a:solidFill>
                <a:latin typeface="Times New Roman" pitchFamily="18" charset="0"/>
                <a:cs typeface="Times New Roman" pitchFamily="18" charset="0"/>
              </a:rPr>
              <a:t>тыс.руб</a:t>
            </a:r>
            <a:r>
              <a:rPr lang="ru-RU" sz="2400" dirty="0" smtClean="0">
                <a:solidFill>
                  <a:schemeClr val="tx1"/>
                </a:solidFill>
                <a:latin typeface="Times New Roman" pitchFamily="18" charset="0"/>
                <a:cs typeface="Times New Roman" pitchFamily="18" charset="0"/>
              </a:rPr>
              <a:t>.</a:t>
            </a:r>
            <a:endParaRPr lang="ru-RU" sz="2400" dirty="0">
              <a:solidFill>
                <a:schemeClr val="tx1"/>
              </a:solidFill>
              <a:latin typeface="Times New Roman" pitchFamily="18" charset="0"/>
              <a:cs typeface="Times New Roman" pitchFamily="18" charset="0"/>
            </a:endParaRPr>
          </a:p>
        </p:txBody>
      </p:sp>
      <p:sp>
        <p:nvSpPr>
          <p:cNvPr id="7" name="Прямоугольник 6"/>
          <p:cNvSpPr/>
          <p:nvPr/>
        </p:nvSpPr>
        <p:spPr>
          <a:xfrm>
            <a:off x="5849064" y="4365104"/>
            <a:ext cx="2736304" cy="194421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2400" b="1" dirty="0" smtClean="0">
                <a:solidFill>
                  <a:schemeClr val="tx1"/>
                </a:solidFill>
                <a:latin typeface="Times New Roman" pitchFamily="18" charset="0"/>
                <a:cs typeface="Times New Roman" pitchFamily="18" charset="0"/>
              </a:rPr>
              <a:t>Казённые</a:t>
            </a:r>
          </a:p>
          <a:p>
            <a:pPr algn="ctr"/>
            <a:r>
              <a:rPr lang="ru-RU" sz="2400" b="1" dirty="0" smtClean="0">
                <a:solidFill>
                  <a:schemeClr val="tx1"/>
                </a:solidFill>
                <a:latin typeface="Times New Roman" pitchFamily="18" charset="0"/>
                <a:cs typeface="Times New Roman" pitchFamily="18" charset="0"/>
              </a:rPr>
              <a:t>учреждения</a:t>
            </a:r>
          </a:p>
          <a:p>
            <a:pPr algn="ctr"/>
            <a:r>
              <a:rPr lang="ru-RU" sz="2400" b="1" dirty="0" smtClean="0">
                <a:solidFill>
                  <a:schemeClr val="tx1"/>
                </a:solidFill>
                <a:latin typeface="Times New Roman" pitchFamily="18" charset="0"/>
                <a:cs typeface="Times New Roman" pitchFamily="18" charset="0"/>
              </a:rPr>
              <a:t>329 346,4 тыс.руб.</a:t>
            </a:r>
            <a:endParaRPr lang="ru-RU"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405565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44008" y="-99392"/>
            <a:ext cx="3510136" cy="738664"/>
          </a:xfrm>
          <a:prstGeom prst="rect">
            <a:avLst/>
          </a:prstGeom>
        </p:spPr>
        <p:txBody>
          <a:bodyPr wrap="square">
            <a:spAutoFit/>
          </a:bodyPr>
          <a:lstStyle/>
          <a:p>
            <a:pPr algn="ctr"/>
            <a:r>
              <a:rPr lang="ru-RU" sz="1400" b="1" dirty="0">
                <a:solidFill>
                  <a:schemeClr val="bg1"/>
                </a:solidFill>
                <a:latin typeface="Times New Roman" pitchFamily="18" charset="0"/>
                <a:cs typeface="Times New Roman" pitchFamily="18" charset="0"/>
              </a:rPr>
              <a:t>Расходы бюджета Яковлевского муниципального района за </a:t>
            </a:r>
            <a:r>
              <a:rPr lang="ru-RU" sz="1400" b="1" dirty="0" smtClean="0">
                <a:solidFill>
                  <a:schemeClr val="bg1"/>
                </a:solidFill>
                <a:latin typeface="Times New Roman" pitchFamily="18" charset="0"/>
                <a:cs typeface="Times New Roman" pitchFamily="18" charset="0"/>
              </a:rPr>
              <a:t>2023 </a:t>
            </a:r>
            <a:r>
              <a:rPr lang="ru-RU" sz="1400" b="1" dirty="0">
                <a:solidFill>
                  <a:schemeClr val="bg1"/>
                </a:solidFill>
                <a:latin typeface="Times New Roman" pitchFamily="18" charset="0"/>
                <a:cs typeface="Times New Roman" pitchFamily="18" charset="0"/>
              </a:rPr>
              <a:t>год на общегосударственные вопросы</a:t>
            </a:r>
          </a:p>
        </p:txBody>
      </p:sp>
      <p:sp>
        <p:nvSpPr>
          <p:cNvPr id="6" name="Прямоугольник 5"/>
          <p:cNvSpPr/>
          <p:nvPr/>
        </p:nvSpPr>
        <p:spPr>
          <a:xfrm>
            <a:off x="604352" y="744548"/>
            <a:ext cx="4687728" cy="5093702"/>
          </a:xfrm>
          <a:prstGeom prst="rect">
            <a:avLst/>
          </a:prstGeom>
        </p:spPr>
        <p:txBody>
          <a:bodyPr wrap="square">
            <a:spAutoFit/>
          </a:bodyPr>
          <a:lstStyle/>
          <a:p>
            <a:pPr algn="just"/>
            <a:r>
              <a:rPr lang="ru-RU" sz="1300" dirty="0">
                <a:latin typeface="Times New Roman" pitchFamily="18" charset="0"/>
                <a:cs typeface="Times New Roman" pitchFamily="18" charset="0"/>
              </a:rPr>
              <a:t> Расходы на общегосударственные вопросы составили </a:t>
            </a:r>
            <a:r>
              <a:rPr lang="ru-RU" sz="1300" dirty="0" smtClean="0">
                <a:latin typeface="Times New Roman" pitchFamily="18" charset="0"/>
                <a:cs typeface="Times New Roman" pitchFamily="18" charset="0"/>
              </a:rPr>
              <a:t>89 736,6 </a:t>
            </a:r>
            <a:r>
              <a:rPr lang="ru-RU" sz="1300" dirty="0">
                <a:latin typeface="Times New Roman" pitchFamily="18" charset="0"/>
                <a:cs typeface="Times New Roman" pitchFamily="18" charset="0"/>
              </a:rPr>
              <a:t>тыс. рублей от плановых назначений </a:t>
            </a:r>
            <a:r>
              <a:rPr lang="ru-RU" sz="1300" dirty="0" smtClean="0">
                <a:latin typeface="Times New Roman" pitchFamily="18" charset="0"/>
                <a:cs typeface="Times New Roman" pitchFamily="18" charset="0"/>
              </a:rPr>
              <a:t>90 891,1 </a:t>
            </a:r>
            <a:r>
              <a:rPr lang="ru-RU" sz="1300" dirty="0">
                <a:latin typeface="Times New Roman" pitchFamily="18" charset="0"/>
                <a:cs typeface="Times New Roman" pitchFamily="18" charset="0"/>
              </a:rPr>
              <a:t>тыс. рублей, исполнение составило </a:t>
            </a:r>
            <a:r>
              <a:rPr lang="ru-RU" sz="1300" dirty="0" smtClean="0">
                <a:latin typeface="Times New Roman" pitchFamily="18" charset="0"/>
                <a:cs typeface="Times New Roman" pitchFamily="18" charset="0"/>
              </a:rPr>
              <a:t>98,73% </a:t>
            </a:r>
            <a:r>
              <a:rPr lang="ru-RU" sz="1300" dirty="0">
                <a:latin typeface="Times New Roman" pitchFamily="18" charset="0"/>
                <a:cs typeface="Times New Roman" pitchFamily="18" charset="0"/>
              </a:rPr>
              <a:t>в том числе:</a:t>
            </a:r>
          </a:p>
          <a:p>
            <a:pPr algn="just"/>
            <a:r>
              <a:rPr lang="ru-RU" sz="1300" dirty="0">
                <a:latin typeface="Times New Roman" pitchFamily="18" charset="0"/>
                <a:cs typeface="Times New Roman" pitchFamily="18" charset="0"/>
              </a:rPr>
              <a:t>     - на содержание органов местного самоуправления района за  </a:t>
            </a:r>
            <a:r>
              <a:rPr lang="ru-RU" sz="1300" dirty="0" smtClean="0">
                <a:latin typeface="Times New Roman" pitchFamily="18" charset="0"/>
                <a:cs typeface="Times New Roman" pitchFamily="18" charset="0"/>
              </a:rPr>
              <a:t>2023 </a:t>
            </a:r>
            <a:r>
              <a:rPr lang="ru-RU" sz="1300" dirty="0">
                <a:latin typeface="Times New Roman" pitchFamily="18" charset="0"/>
                <a:cs typeface="Times New Roman" pitchFamily="18" charset="0"/>
              </a:rPr>
              <a:t>год направлено     </a:t>
            </a:r>
            <a:r>
              <a:rPr lang="ru-RU" sz="1300" dirty="0" smtClean="0">
                <a:latin typeface="Times New Roman" pitchFamily="18" charset="0"/>
                <a:cs typeface="Times New Roman" pitchFamily="18" charset="0"/>
              </a:rPr>
              <a:t>66 243,91 </a:t>
            </a:r>
            <a:r>
              <a:rPr lang="ru-RU" sz="1300" dirty="0">
                <a:latin typeface="Times New Roman" pitchFamily="18" charset="0"/>
                <a:cs typeface="Times New Roman" pitchFamily="18" charset="0"/>
              </a:rPr>
              <a:t>тыс. рублей;</a:t>
            </a:r>
          </a:p>
          <a:p>
            <a:pPr algn="just"/>
            <a:r>
              <a:rPr lang="ru-RU" sz="1300" dirty="0">
                <a:latin typeface="Times New Roman" pitchFamily="18" charset="0"/>
                <a:cs typeface="Times New Roman" pitchFamily="18" charset="0"/>
              </a:rPr>
              <a:t>     - на содержание учреждения МКУ «ХОЗУ Яковлевского муниципального района», при плане на </a:t>
            </a:r>
            <a:r>
              <a:rPr lang="ru-RU" sz="1300" dirty="0" smtClean="0">
                <a:latin typeface="Times New Roman" pitchFamily="18" charset="0"/>
                <a:cs typeface="Times New Roman" pitchFamily="18" charset="0"/>
              </a:rPr>
              <a:t>2023 </a:t>
            </a:r>
            <a:r>
              <a:rPr lang="ru-RU" sz="1300" dirty="0">
                <a:latin typeface="Times New Roman" pitchFamily="18" charset="0"/>
                <a:cs typeface="Times New Roman" pitchFamily="18" charset="0"/>
              </a:rPr>
              <a:t>год </a:t>
            </a:r>
            <a:r>
              <a:rPr lang="ru-RU" sz="1300" dirty="0" smtClean="0">
                <a:latin typeface="Times New Roman" pitchFamily="18" charset="0"/>
                <a:cs typeface="Times New Roman" pitchFamily="18" charset="0"/>
              </a:rPr>
              <a:t>26 166,8 </a:t>
            </a:r>
            <a:r>
              <a:rPr lang="ru-RU" sz="1300" dirty="0">
                <a:latin typeface="Times New Roman" pitchFamily="18" charset="0"/>
                <a:cs typeface="Times New Roman" pitchFamily="18" charset="0"/>
              </a:rPr>
              <a:t>тыс. рублей, направлено </a:t>
            </a:r>
            <a:r>
              <a:rPr lang="ru-RU" sz="1300" dirty="0" smtClean="0">
                <a:latin typeface="Times New Roman" pitchFamily="18" charset="0"/>
                <a:cs typeface="Times New Roman" pitchFamily="18" charset="0"/>
              </a:rPr>
              <a:t>26 166,8 </a:t>
            </a:r>
            <a:r>
              <a:rPr lang="ru-RU" sz="1300" dirty="0">
                <a:latin typeface="Times New Roman" pitchFamily="18" charset="0"/>
                <a:cs typeface="Times New Roman" pitchFamily="18" charset="0"/>
              </a:rPr>
              <a:t>тыс. рублей или </a:t>
            </a:r>
            <a:r>
              <a:rPr lang="ru-RU" sz="1300" dirty="0" smtClean="0">
                <a:latin typeface="Times New Roman" pitchFamily="18" charset="0"/>
                <a:cs typeface="Times New Roman" pitchFamily="18" charset="0"/>
              </a:rPr>
              <a:t>100 </a:t>
            </a:r>
            <a:r>
              <a:rPr lang="ru-RU" sz="1300" dirty="0">
                <a:latin typeface="Times New Roman" pitchFamily="18" charset="0"/>
                <a:cs typeface="Times New Roman" pitchFamily="18" charset="0"/>
              </a:rPr>
              <a:t>%; </a:t>
            </a:r>
          </a:p>
          <a:p>
            <a:pPr algn="just"/>
            <a:r>
              <a:rPr lang="ru-RU" sz="1300" dirty="0">
                <a:latin typeface="Times New Roman" pitchFamily="18" charset="0"/>
                <a:cs typeface="Times New Roman" pitchFamily="18" charset="0"/>
              </a:rPr>
              <a:t>     - за счет средств федерального бюджета оплачено содержание Отдела ЗАГС района – 1 </a:t>
            </a:r>
            <a:r>
              <a:rPr lang="ru-RU" sz="1300" dirty="0" smtClean="0">
                <a:latin typeface="Times New Roman" pitchFamily="18" charset="0"/>
                <a:cs typeface="Times New Roman" pitchFamily="18" charset="0"/>
              </a:rPr>
              <a:t>117,9 </a:t>
            </a:r>
            <a:r>
              <a:rPr lang="ru-RU" sz="1300" dirty="0">
                <a:latin typeface="Times New Roman" pitchFamily="18" charset="0"/>
                <a:cs typeface="Times New Roman" pitchFamily="18" charset="0"/>
              </a:rPr>
              <a:t>тыс. рублей;</a:t>
            </a:r>
          </a:p>
          <a:p>
            <a:pPr algn="just"/>
            <a:r>
              <a:rPr lang="ru-RU" sz="1300" dirty="0">
                <a:latin typeface="Times New Roman" pitchFamily="18" charset="0"/>
                <a:cs typeface="Times New Roman" pitchFamily="18" charset="0"/>
              </a:rPr>
              <a:t>     - за счет средств краевого бюджета оплачено содержание:</a:t>
            </a:r>
          </a:p>
          <a:p>
            <a:pPr algn="just"/>
            <a:r>
              <a:rPr lang="ru-RU" sz="1300" dirty="0">
                <a:latin typeface="Times New Roman" pitchFamily="18" charset="0"/>
                <a:cs typeface="Times New Roman" pitchFamily="18" charset="0"/>
              </a:rPr>
              <a:t> комиссии по делам несовершеннолетних детей и административной комиссии – 2 </a:t>
            </a:r>
            <a:r>
              <a:rPr lang="ru-RU" sz="1300" dirty="0" smtClean="0">
                <a:latin typeface="Times New Roman" pitchFamily="18" charset="0"/>
                <a:cs typeface="Times New Roman" pitchFamily="18" charset="0"/>
              </a:rPr>
              <a:t>301,4 </a:t>
            </a:r>
            <a:r>
              <a:rPr lang="ru-RU" sz="1300" dirty="0">
                <a:latin typeface="Times New Roman" pitchFamily="18" charset="0"/>
                <a:cs typeface="Times New Roman" pitchFamily="18" charset="0"/>
              </a:rPr>
              <a:t>тыс. рублей;</a:t>
            </a:r>
          </a:p>
          <a:p>
            <a:pPr algn="just"/>
            <a:r>
              <a:rPr lang="ru-RU" sz="1300" dirty="0">
                <a:latin typeface="Times New Roman" pitchFamily="18" charset="0"/>
                <a:cs typeface="Times New Roman" pitchFamily="18" charset="0"/>
              </a:rPr>
              <a:t>специалиста по охране труда – </a:t>
            </a:r>
            <a:r>
              <a:rPr lang="ru-RU" sz="1300" dirty="0" smtClean="0">
                <a:latin typeface="Times New Roman" pitchFamily="18" charset="0"/>
                <a:cs typeface="Times New Roman" pitchFamily="18" charset="0"/>
              </a:rPr>
              <a:t>888,6 </a:t>
            </a:r>
            <a:r>
              <a:rPr lang="ru-RU" sz="1300" dirty="0">
                <a:latin typeface="Times New Roman" pitchFamily="18" charset="0"/>
                <a:cs typeface="Times New Roman" pitchFamily="18" charset="0"/>
              </a:rPr>
              <a:t>тыс. рублей; </a:t>
            </a:r>
          </a:p>
          <a:p>
            <a:pPr algn="just"/>
            <a:r>
              <a:rPr lang="ru-RU" sz="1300" dirty="0">
                <a:latin typeface="Times New Roman" pitchFamily="18" charset="0"/>
                <a:cs typeface="Times New Roman" pitchFamily="18" charset="0"/>
              </a:rPr>
              <a:t>      По данному разделу в отчетном периоде исполнялась программа «Экономическое развитие и инновационная экономика Яковлевского муниципального района на 2019-2025 годы» ,  подпрограмма «Повышение эффективности управления муниципальными </a:t>
            </a:r>
          </a:p>
          <a:p>
            <a:pPr algn="just"/>
            <a:r>
              <a:rPr lang="ru-RU" sz="1300" dirty="0">
                <a:latin typeface="Times New Roman" pitchFamily="18" charset="0"/>
                <a:cs typeface="Times New Roman" pitchFamily="18" charset="0"/>
              </a:rPr>
              <a:t>финансами в Яковлевском муниципальном районе»</a:t>
            </a:r>
          </a:p>
          <a:p>
            <a:pPr algn="just"/>
            <a:r>
              <a:rPr lang="ru-RU" sz="1300" dirty="0">
                <a:latin typeface="Times New Roman" pitchFamily="18" charset="0"/>
                <a:cs typeface="Times New Roman" pitchFamily="18" charset="0"/>
              </a:rPr>
              <a:t>на 2019-2025 годы. Уточненные бюджетные ассигнования исполнены в объеме </a:t>
            </a:r>
            <a:r>
              <a:rPr lang="ru-RU" sz="1300" dirty="0" smtClean="0">
                <a:latin typeface="Times New Roman" pitchFamily="18" charset="0"/>
                <a:cs typeface="Times New Roman" pitchFamily="18" charset="0"/>
              </a:rPr>
              <a:t>3 989,55 </a:t>
            </a:r>
            <a:r>
              <a:rPr lang="ru-RU" sz="1300" dirty="0">
                <a:latin typeface="Times New Roman" pitchFamily="18" charset="0"/>
                <a:cs typeface="Times New Roman" pitchFamily="18" charset="0"/>
              </a:rPr>
              <a:t>тыс.рублей.</a:t>
            </a:r>
          </a:p>
          <a:p>
            <a:pPr algn="just"/>
            <a:r>
              <a:rPr lang="ru-RU" sz="1300" dirty="0">
                <a:latin typeface="Times New Roman" pitchFamily="18" charset="0"/>
                <a:cs typeface="Times New Roman" pitchFamily="18" charset="0"/>
              </a:rPr>
              <a:t>      Расходы из резервного фонда администрации </a:t>
            </a:r>
          </a:p>
          <a:p>
            <a:pPr algn="just"/>
            <a:r>
              <a:rPr lang="ru-RU" sz="1300" dirty="0">
                <a:latin typeface="Times New Roman" pitchFamily="18" charset="0"/>
                <a:cs typeface="Times New Roman" pitchFamily="18" charset="0"/>
              </a:rPr>
              <a:t>Яковлевского муниципального района по состоянию</a:t>
            </a:r>
          </a:p>
          <a:p>
            <a:pPr algn="just"/>
            <a:r>
              <a:rPr lang="ru-RU" sz="1300" dirty="0">
                <a:latin typeface="Times New Roman" pitchFamily="18" charset="0"/>
                <a:cs typeface="Times New Roman" pitchFamily="18" charset="0"/>
              </a:rPr>
              <a:t>на 01 января </a:t>
            </a:r>
            <a:r>
              <a:rPr lang="ru-RU" sz="1300" dirty="0" smtClean="0">
                <a:latin typeface="Times New Roman" pitchFamily="18" charset="0"/>
                <a:cs typeface="Times New Roman" pitchFamily="18" charset="0"/>
              </a:rPr>
              <a:t>2024 </a:t>
            </a:r>
            <a:r>
              <a:rPr lang="ru-RU" sz="1300" dirty="0">
                <a:latin typeface="Times New Roman" pitchFamily="18" charset="0"/>
                <a:cs typeface="Times New Roman" pitchFamily="18" charset="0"/>
              </a:rPr>
              <a:t>года </a:t>
            </a:r>
            <a:r>
              <a:rPr lang="ru-RU" sz="1300" dirty="0" smtClean="0">
                <a:latin typeface="Times New Roman" pitchFamily="18" charset="0"/>
                <a:cs typeface="Times New Roman" pitchFamily="18" charset="0"/>
              </a:rPr>
              <a:t>– 1 952,06 </a:t>
            </a:r>
            <a:r>
              <a:rPr lang="ru-RU" sz="1300" dirty="0">
                <a:latin typeface="Times New Roman" pitchFamily="18" charset="0"/>
                <a:cs typeface="Times New Roman" pitchFamily="18" charset="0"/>
              </a:rPr>
              <a:t>тыс.рублей</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968" y="2060848"/>
            <a:ext cx="3161550" cy="31683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2254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72000" y="-99392"/>
            <a:ext cx="3942184" cy="738664"/>
          </a:xfrm>
          <a:prstGeom prst="rect">
            <a:avLst/>
          </a:prstGeom>
        </p:spPr>
        <p:txBody>
          <a:bodyPr wrap="square">
            <a:spAutoFit/>
          </a:bodyPr>
          <a:lstStyle/>
          <a:p>
            <a:pPr algn="ctr"/>
            <a:r>
              <a:rPr lang="ru-RU" sz="1400" b="1" dirty="0">
                <a:solidFill>
                  <a:schemeClr val="bg1"/>
                </a:solidFill>
                <a:latin typeface="Times New Roman" pitchFamily="18" charset="0"/>
                <a:cs typeface="Times New Roman" pitchFamily="18" charset="0"/>
              </a:rPr>
              <a:t>Расходы бюджета Яковлевского муниципального района </a:t>
            </a:r>
            <a:r>
              <a:rPr lang="ru-RU" sz="1400" b="1" dirty="0" smtClean="0">
                <a:solidFill>
                  <a:schemeClr val="bg1"/>
                </a:solidFill>
                <a:latin typeface="Times New Roman" pitchFamily="18" charset="0"/>
                <a:cs typeface="Times New Roman" pitchFamily="18" charset="0"/>
              </a:rPr>
              <a:t>за  2023 </a:t>
            </a:r>
            <a:r>
              <a:rPr lang="ru-RU" sz="1400" b="1" dirty="0">
                <a:solidFill>
                  <a:schemeClr val="bg1"/>
                </a:solidFill>
                <a:latin typeface="Times New Roman" pitchFamily="18" charset="0"/>
                <a:cs typeface="Times New Roman" pitchFamily="18" charset="0"/>
              </a:rPr>
              <a:t>год на национальную экономику</a:t>
            </a:r>
          </a:p>
        </p:txBody>
      </p:sp>
      <p:sp>
        <p:nvSpPr>
          <p:cNvPr id="6" name="Прямоугольник 5"/>
          <p:cNvSpPr/>
          <p:nvPr/>
        </p:nvSpPr>
        <p:spPr>
          <a:xfrm>
            <a:off x="557456" y="787564"/>
            <a:ext cx="3510136" cy="2308324"/>
          </a:xfrm>
          <a:prstGeom prst="rect">
            <a:avLst/>
          </a:prstGeom>
        </p:spPr>
        <p:txBody>
          <a:bodyPr wrap="square">
            <a:spAutoFit/>
          </a:bodyPr>
          <a:lstStyle/>
          <a:p>
            <a:pPr algn="just"/>
            <a:r>
              <a:rPr lang="ru-RU" sz="1200" dirty="0">
                <a:latin typeface="Times New Roman" pitchFamily="18" charset="0"/>
                <a:cs typeface="Times New Roman" pitchFamily="18" charset="0"/>
              </a:rPr>
              <a:t>В рамках раздела «Национальная экономика» осуществлялось исполнение программ «Развитие сельского хозяйства в Яковлевском муниципальном районе» на 2019-2025 годы и «Развитие транспортного комплекса Яковлевского муниципального района» на 2019-2025, исполнение программы предполагает ремонт  и благоустройство дорог местного значения, приобретение и установку дорожных знаков. Плановые назначения по разделу «национальная экономика» </a:t>
            </a:r>
            <a:r>
              <a:rPr lang="ru-RU" sz="1200" dirty="0" smtClean="0">
                <a:latin typeface="Times New Roman" pitchFamily="18" charset="0"/>
                <a:cs typeface="Times New Roman" pitchFamily="18" charset="0"/>
              </a:rPr>
              <a:t>-</a:t>
            </a: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92 123,8 </a:t>
            </a:r>
            <a:r>
              <a:rPr lang="ru-RU" sz="1200" dirty="0">
                <a:latin typeface="Times New Roman" pitchFamily="18" charset="0"/>
                <a:cs typeface="Times New Roman" pitchFamily="18" charset="0"/>
              </a:rPr>
              <a:t>тыс. рублей, исполнение за </a:t>
            </a:r>
            <a:r>
              <a:rPr lang="ru-RU" sz="1200" dirty="0" smtClean="0">
                <a:latin typeface="Times New Roman" pitchFamily="18" charset="0"/>
                <a:cs typeface="Times New Roman" pitchFamily="18" charset="0"/>
              </a:rPr>
              <a:t>2023 </a:t>
            </a:r>
            <a:r>
              <a:rPr lang="ru-RU" sz="1200" dirty="0">
                <a:latin typeface="Times New Roman" pitchFamily="18" charset="0"/>
                <a:cs typeface="Times New Roman" pitchFamily="18" charset="0"/>
              </a:rPr>
              <a:t>года – </a:t>
            </a:r>
            <a:r>
              <a:rPr lang="ru-RU" sz="1200" dirty="0" smtClean="0">
                <a:latin typeface="Times New Roman" pitchFamily="18" charset="0"/>
                <a:cs typeface="Times New Roman" pitchFamily="18" charset="0"/>
              </a:rPr>
              <a:t>63 404,4 </a:t>
            </a:r>
            <a:r>
              <a:rPr lang="ru-RU" sz="1200" dirty="0">
                <a:latin typeface="Times New Roman" pitchFamily="18" charset="0"/>
                <a:cs typeface="Times New Roman" pitchFamily="18" charset="0"/>
              </a:rPr>
              <a:t>тыс. рублей или </a:t>
            </a:r>
            <a:r>
              <a:rPr lang="ru-RU" sz="1200" dirty="0" smtClean="0">
                <a:latin typeface="Times New Roman" pitchFamily="18" charset="0"/>
                <a:cs typeface="Times New Roman" pitchFamily="18" charset="0"/>
              </a:rPr>
              <a:t>68,9%.</a:t>
            </a:r>
            <a:endParaRPr lang="ru-RU" sz="1200"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1268760"/>
            <a:ext cx="7156087" cy="5184576"/>
          </a:xfrm>
          <a:prstGeom prst="rect">
            <a:avLst/>
          </a:prstGeom>
        </p:spPr>
      </p:pic>
    </p:spTree>
    <p:extLst>
      <p:ext uri="{BB962C8B-B14F-4D97-AF65-F5344CB8AC3E}">
        <p14:creationId xmlns:p14="http://schemas.microsoft.com/office/powerpoint/2010/main" val="42254591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44008" y="-99392"/>
            <a:ext cx="3438128" cy="738664"/>
          </a:xfrm>
          <a:prstGeom prst="rect">
            <a:avLst/>
          </a:prstGeom>
        </p:spPr>
        <p:txBody>
          <a:bodyPr wrap="square">
            <a:spAutoFit/>
          </a:bodyPr>
          <a:lstStyle/>
          <a:p>
            <a:pPr algn="ctr"/>
            <a:r>
              <a:rPr lang="ru-RU" sz="1400" b="1" dirty="0">
                <a:solidFill>
                  <a:schemeClr val="bg1"/>
                </a:solidFill>
                <a:latin typeface="Times New Roman" pitchFamily="18" charset="0"/>
                <a:cs typeface="Times New Roman" pitchFamily="18" charset="0"/>
              </a:rPr>
              <a:t>Расходы бюджета Яковлевского муниципального района за </a:t>
            </a:r>
            <a:r>
              <a:rPr lang="ru-RU" sz="1400" b="1" dirty="0" smtClean="0">
                <a:solidFill>
                  <a:schemeClr val="bg1"/>
                </a:solidFill>
                <a:latin typeface="Times New Roman" pitchFamily="18" charset="0"/>
                <a:cs typeface="Times New Roman" pitchFamily="18" charset="0"/>
              </a:rPr>
              <a:t>2023 </a:t>
            </a:r>
            <a:r>
              <a:rPr lang="ru-RU" sz="1400" b="1" dirty="0">
                <a:solidFill>
                  <a:schemeClr val="bg1"/>
                </a:solidFill>
                <a:latin typeface="Times New Roman" pitchFamily="18" charset="0"/>
                <a:cs typeface="Times New Roman" pitchFamily="18" charset="0"/>
              </a:rPr>
              <a:t>год на </a:t>
            </a:r>
            <a:r>
              <a:rPr lang="ru-RU" sz="1400" b="1" dirty="0" smtClean="0">
                <a:solidFill>
                  <a:schemeClr val="bg1"/>
                </a:solidFill>
                <a:latin typeface="Times New Roman" pitchFamily="18" charset="0"/>
                <a:cs typeface="Times New Roman" pitchFamily="18" charset="0"/>
              </a:rPr>
              <a:t>жилищно-коммунальное хозяйство</a:t>
            </a:r>
            <a:endParaRPr lang="ru-RU" sz="1400" b="1" dirty="0">
              <a:solidFill>
                <a:schemeClr val="bg1"/>
              </a:solidFill>
              <a:latin typeface="Times New Roman" pitchFamily="18" charset="0"/>
              <a:cs typeface="Times New Roman" pitchFamily="18" charset="0"/>
            </a:endParaRPr>
          </a:p>
        </p:txBody>
      </p:sp>
      <p:sp>
        <p:nvSpPr>
          <p:cNvPr id="6" name="Прямоугольник 5"/>
          <p:cNvSpPr/>
          <p:nvPr/>
        </p:nvSpPr>
        <p:spPr>
          <a:xfrm>
            <a:off x="3343300" y="966034"/>
            <a:ext cx="2016224" cy="1077218"/>
          </a:xfrm>
          <a:prstGeom prst="rect">
            <a:avLst/>
          </a:prstGeom>
          <a:ln>
            <a:solidFill>
              <a:schemeClr val="accent1"/>
            </a:solidFill>
          </a:ln>
        </p:spPr>
        <p:txBody>
          <a:bodyPr wrap="square">
            <a:spAutoFit/>
          </a:bodyPr>
          <a:lstStyle/>
          <a:p>
            <a:pPr lvl="0" algn="ctr" defTabSz="913130" fontAlgn="base">
              <a:spcBef>
                <a:spcPct val="0"/>
              </a:spcBef>
              <a:spcAft>
                <a:spcPct val="0"/>
              </a:spcAft>
            </a:pPr>
            <a:r>
              <a:rPr lang="ru-RU" altLang="ru-RU" sz="3200" b="1" dirty="0" smtClean="0">
                <a:solidFill>
                  <a:prstClr val="black"/>
                </a:solidFill>
                <a:latin typeface="Times New Roman" panose="02020603050405020304" pitchFamily="18" charset="0"/>
              </a:rPr>
              <a:t>50 134,7</a:t>
            </a:r>
            <a:endParaRPr lang="ru-RU" altLang="ru-RU" sz="3200" b="1" dirty="0">
              <a:solidFill>
                <a:prstClr val="black"/>
              </a:solidFill>
              <a:latin typeface="Times New Roman" panose="02020603050405020304" pitchFamily="18" charset="0"/>
            </a:endParaRPr>
          </a:p>
          <a:p>
            <a:pPr lvl="0" algn="ctr" defTabSz="913130" fontAlgn="base">
              <a:spcBef>
                <a:spcPct val="0"/>
              </a:spcBef>
              <a:spcAft>
                <a:spcPct val="0"/>
              </a:spcAft>
            </a:pPr>
            <a:r>
              <a:rPr lang="ru-RU" altLang="ru-RU" sz="3200" b="1" dirty="0">
                <a:solidFill>
                  <a:prstClr val="black"/>
                </a:solidFill>
                <a:latin typeface="Times New Roman" panose="02020603050405020304" pitchFamily="18" charset="0"/>
              </a:rPr>
              <a:t>тыс. руб.</a:t>
            </a:r>
          </a:p>
        </p:txBody>
      </p:sp>
      <p:sp>
        <p:nvSpPr>
          <p:cNvPr id="7" name="Прямоугольник 6"/>
          <p:cNvSpPr/>
          <p:nvPr/>
        </p:nvSpPr>
        <p:spPr>
          <a:xfrm>
            <a:off x="609700" y="2899363"/>
            <a:ext cx="1565920" cy="646331"/>
          </a:xfrm>
          <a:prstGeom prst="rect">
            <a:avLst/>
          </a:prstGeom>
          <a:ln>
            <a:solidFill>
              <a:schemeClr val="accent1"/>
            </a:solidFill>
          </a:ln>
        </p:spPr>
        <p:txBody>
          <a:bodyPr wrap="square">
            <a:spAutoFit/>
          </a:bodyPr>
          <a:lstStyle/>
          <a:p>
            <a:pPr lvl="0" algn="ctr" fontAlgn="base">
              <a:spcBef>
                <a:spcPct val="0"/>
              </a:spcBef>
              <a:spcAft>
                <a:spcPct val="0"/>
              </a:spcAft>
            </a:pPr>
            <a:r>
              <a:rPr lang="ru-RU" altLang="ru-RU" sz="1200" b="1" dirty="0">
                <a:solidFill>
                  <a:prstClr val="black"/>
                </a:solidFill>
              </a:rPr>
              <a:t>Жилищное хозяйство  </a:t>
            </a:r>
          </a:p>
          <a:p>
            <a:pPr lvl="0" algn="ctr" fontAlgn="base">
              <a:spcBef>
                <a:spcPct val="0"/>
              </a:spcBef>
              <a:spcAft>
                <a:spcPct val="0"/>
              </a:spcAft>
            </a:pPr>
            <a:r>
              <a:rPr lang="ru-RU" altLang="ru-RU" sz="1200" b="1" dirty="0" smtClean="0">
                <a:solidFill>
                  <a:prstClr val="black"/>
                </a:solidFill>
              </a:rPr>
              <a:t>3 224,9 </a:t>
            </a:r>
            <a:r>
              <a:rPr lang="ru-RU" altLang="ru-RU" sz="1200" b="1" dirty="0">
                <a:solidFill>
                  <a:prstClr val="black"/>
                </a:solidFill>
              </a:rPr>
              <a:t>тыс. руб.</a:t>
            </a:r>
          </a:p>
        </p:txBody>
      </p:sp>
      <p:sp>
        <p:nvSpPr>
          <p:cNvPr id="12" name="Прямоугольник 11"/>
          <p:cNvSpPr/>
          <p:nvPr/>
        </p:nvSpPr>
        <p:spPr>
          <a:xfrm>
            <a:off x="2555776" y="2907058"/>
            <a:ext cx="1512168" cy="630942"/>
          </a:xfrm>
          <a:prstGeom prst="rect">
            <a:avLst/>
          </a:prstGeom>
          <a:ln>
            <a:solidFill>
              <a:schemeClr val="accent1"/>
            </a:solidFill>
          </a:ln>
        </p:spPr>
        <p:txBody>
          <a:bodyPr wrap="square">
            <a:spAutoFit/>
          </a:bodyPr>
          <a:lstStyle/>
          <a:p>
            <a:pPr lvl="0" algn="ctr" fontAlgn="base">
              <a:spcBef>
                <a:spcPct val="0"/>
              </a:spcBef>
              <a:spcAft>
                <a:spcPct val="0"/>
              </a:spcAft>
            </a:pPr>
            <a:r>
              <a:rPr lang="ru-RU" altLang="ru-RU" sz="1200" b="1" dirty="0">
                <a:solidFill>
                  <a:prstClr val="black"/>
                </a:solidFill>
              </a:rPr>
              <a:t>Благоустройство – </a:t>
            </a:r>
          </a:p>
          <a:p>
            <a:pPr lvl="0" algn="ctr" fontAlgn="base">
              <a:spcBef>
                <a:spcPct val="0"/>
              </a:spcBef>
              <a:spcAft>
                <a:spcPct val="0"/>
              </a:spcAft>
            </a:pPr>
            <a:r>
              <a:rPr lang="ru-RU" altLang="ru-RU" sz="1200" b="1" dirty="0" smtClean="0">
                <a:solidFill>
                  <a:prstClr val="black"/>
                </a:solidFill>
              </a:rPr>
              <a:t>1 740,5 </a:t>
            </a:r>
            <a:r>
              <a:rPr lang="ru-RU" altLang="ru-RU" sz="1200" b="1" dirty="0">
                <a:solidFill>
                  <a:prstClr val="black"/>
                </a:solidFill>
              </a:rPr>
              <a:t>тыс. руб.</a:t>
            </a:r>
          </a:p>
          <a:p>
            <a:pPr lvl="0" algn="ctr" fontAlgn="base">
              <a:spcBef>
                <a:spcPct val="0"/>
              </a:spcBef>
              <a:spcAft>
                <a:spcPct val="0"/>
              </a:spcAft>
            </a:pPr>
            <a:endParaRPr lang="ru-RU" altLang="ru-RU" sz="1100" b="1" dirty="0">
              <a:solidFill>
                <a:prstClr val="black"/>
              </a:solidFill>
              <a:latin typeface="Arial" panose="020B0604020202020204" pitchFamily="34" charset="0"/>
            </a:endParaRPr>
          </a:p>
        </p:txBody>
      </p:sp>
      <p:sp>
        <p:nvSpPr>
          <p:cNvPr id="13" name="Прямоугольник 12"/>
          <p:cNvSpPr/>
          <p:nvPr/>
        </p:nvSpPr>
        <p:spPr>
          <a:xfrm>
            <a:off x="4443051" y="2912312"/>
            <a:ext cx="1728192" cy="646331"/>
          </a:xfrm>
          <a:prstGeom prst="rect">
            <a:avLst/>
          </a:prstGeom>
          <a:ln>
            <a:solidFill>
              <a:schemeClr val="accent1"/>
            </a:solidFill>
          </a:ln>
        </p:spPr>
        <p:txBody>
          <a:bodyPr wrap="square">
            <a:spAutoFit/>
          </a:bodyPr>
          <a:lstStyle/>
          <a:p>
            <a:pPr lvl="0" algn="ctr" fontAlgn="base">
              <a:spcBef>
                <a:spcPct val="0"/>
              </a:spcBef>
              <a:spcAft>
                <a:spcPct val="0"/>
              </a:spcAft>
            </a:pPr>
            <a:r>
              <a:rPr lang="ru-RU" altLang="ru-RU" sz="1200" b="1" dirty="0">
                <a:solidFill>
                  <a:prstClr val="black"/>
                </a:solidFill>
              </a:rPr>
              <a:t>Коммунальное хозяйство  </a:t>
            </a:r>
          </a:p>
          <a:p>
            <a:pPr lvl="0" algn="ctr" fontAlgn="base">
              <a:spcBef>
                <a:spcPct val="0"/>
              </a:spcBef>
              <a:spcAft>
                <a:spcPct val="0"/>
              </a:spcAft>
            </a:pPr>
            <a:r>
              <a:rPr lang="ru-RU" altLang="ru-RU" sz="1200" b="1" dirty="0" smtClean="0">
                <a:solidFill>
                  <a:prstClr val="black"/>
                </a:solidFill>
              </a:rPr>
              <a:t>41 175,6 </a:t>
            </a:r>
            <a:r>
              <a:rPr lang="ru-RU" altLang="ru-RU" sz="1200" b="1" dirty="0">
                <a:solidFill>
                  <a:prstClr val="black"/>
                </a:solidFill>
              </a:rPr>
              <a:t>тыс. руб.</a:t>
            </a:r>
          </a:p>
        </p:txBody>
      </p:sp>
      <p:sp>
        <p:nvSpPr>
          <p:cNvPr id="14" name="Прямоугольник 13"/>
          <p:cNvSpPr/>
          <p:nvPr/>
        </p:nvSpPr>
        <p:spPr>
          <a:xfrm>
            <a:off x="6414472" y="2893215"/>
            <a:ext cx="1997968" cy="830997"/>
          </a:xfrm>
          <a:prstGeom prst="rect">
            <a:avLst/>
          </a:prstGeom>
          <a:ln>
            <a:solidFill>
              <a:schemeClr val="accent1"/>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altLang="ru-RU" sz="1200" b="1" i="0" u="none" strike="noStrike" kern="0" cap="none" spc="0" normalizeH="0" baseline="0" noProof="0" dirty="0" smtClean="0">
                <a:ln>
                  <a:noFill/>
                </a:ln>
                <a:solidFill>
                  <a:prstClr val="black"/>
                </a:solidFill>
                <a:effectLst/>
                <a:uLnTx/>
                <a:uFillTx/>
              </a:rPr>
              <a:t>Другие вопросы в области жилищно-коммунального хозяйства – 3 </a:t>
            </a:r>
            <a:r>
              <a:rPr lang="ru-RU" altLang="ru-RU" sz="1200" b="1" kern="0" dirty="0" smtClean="0">
                <a:solidFill>
                  <a:prstClr val="black"/>
                </a:solidFill>
              </a:rPr>
              <a:t>993,6</a:t>
            </a:r>
            <a:r>
              <a:rPr kumimoji="0" lang="ru-RU" altLang="ru-RU" sz="1200" b="1" i="0" u="none" strike="noStrike" kern="0" cap="none" spc="0" normalizeH="0" baseline="0" noProof="0" dirty="0" smtClean="0">
                <a:ln>
                  <a:noFill/>
                </a:ln>
                <a:solidFill>
                  <a:prstClr val="black"/>
                </a:solidFill>
                <a:effectLst/>
                <a:uLnTx/>
                <a:uFillTx/>
              </a:rPr>
              <a:t> тыс. руб.</a:t>
            </a:r>
            <a:endParaRPr kumimoji="0" lang="ru-RU" sz="2000" b="0" i="0" u="none" strike="noStrike" kern="0" cap="none" spc="0" normalizeH="0" baseline="0" noProof="0" dirty="0" smtClean="0">
              <a:ln>
                <a:noFill/>
              </a:ln>
              <a:solidFill>
                <a:sysClr val="windowText" lastClr="000000"/>
              </a:solidFill>
              <a:effectLst/>
              <a:uLnTx/>
              <a:uFillTx/>
            </a:endParaRPr>
          </a:p>
        </p:txBody>
      </p:sp>
      <p:pic>
        <p:nvPicPr>
          <p:cNvPr id="17" name="Рисунок 7"/>
          <p:cNvPicPr>
            <a:picLocks noChangeAspect="1"/>
          </p:cNvPicPr>
          <p:nvPr/>
        </p:nvPicPr>
        <p:blipFill>
          <a:blip r:embed="rId2"/>
          <a:srcRect/>
          <a:stretch>
            <a:fillRect/>
          </a:stretch>
        </p:blipFill>
        <p:spPr bwMode="auto">
          <a:xfrm>
            <a:off x="616556" y="3752066"/>
            <a:ext cx="1565920" cy="1224136"/>
          </a:xfrm>
          <a:prstGeom prst="rect">
            <a:avLst/>
          </a:prstGeom>
          <a:noFill/>
          <a:ln w="9525">
            <a:noFill/>
            <a:miter lim="800000"/>
            <a:headEnd/>
            <a:tailEnd/>
          </a:ln>
        </p:spPr>
      </p:pic>
      <p:pic>
        <p:nvPicPr>
          <p:cNvPr id="18" name="Рисунок 6"/>
          <p:cNvPicPr>
            <a:picLocks noChangeAspect="1"/>
          </p:cNvPicPr>
          <p:nvPr/>
        </p:nvPicPr>
        <p:blipFill>
          <a:blip r:embed="rId3"/>
          <a:srcRect/>
          <a:stretch>
            <a:fillRect/>
          </a:stretch>
        </p:blipFill>
        <p:spPr bwMode="auto">
          <a:xfrm>
            <a:off x="6804248" y="3933057"/>
            <a:ext cx="1294264" cy="1492485"/>
          </a:xfrm>
          <a:prstGeom prst="rect">
            <a:avLst/>
          </a:prstGeom>
          <a:noFill/>
          <a:ln w="9525">
            <a:noFill/>
            <a:miter lim="800000"/>
            <a:headEnd/>
            <a:tailEnd/>
          </a:ln>
        </p:spPr>
      </p:pic>
      <p:pic>
        <p:nvPicPr>
          <p:cNvPr id="19" name="Picture 2" descr="http://pavpos.ru/files/articles/2014/08/28/articles_28082014_919.jpg"/>
          <p:cNvPicPr>
            <a:picLocks noChangeAspect="1" noChangeArrowheads="1"/>
          </p:cNvPicPr>
          <p:nvPr/>
        </p:nvPicPr>
        <p:blipFill>
          <a:blip r:embed="rId4"/>
          <a:srcRect/>
          <a:stretch>
            <a:fillRect/>
          </a:stretch>
        </p:blipFill>
        <p:spPr bwMode="auto">
          <a:xfrm>
            <a:off x="4644008" y="3752066"/>
            <a:ext cx="1261100" cy="1432361"/>
          </a:xfrm>
          <a:prstGeom prst="rect">
            <a:avLst/>
          </a:prstGeom>
          <a:noFill/>
          <a:ln w="9525">
            <a:noFill/>
            <a:miter lim="800000"/>
            <a:headEnd/>
            <a:tailEnd/>
          </a:ln>
        </p:spPr>
      </p:pic>
      <p:pic>
        <p:nvPicPr>
          <p:cNvPr id="15" name="Рисунок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1469" y="3743309"/>
            <a:ext cx="1640781" cy="1093854"/>
          </a:xfrm>
          <a:prstGeom prst="rect">
            <a:avLst/>
          </a:prstGeom>
        </p:spPr>
      </p:pic>
      <p:sp>
        <p:nvSpPr>
          <p:cNvPr id="16" name="Прямоугольник 15"/>
          <p:cNvSpPr/>
          <p:nvPr/>
        </p:nvSpPr>
        <p:spPr>
          <a:xfrm>
            <a:off x="557808" y="5301208"/>
            <a:ext cx="1709936" cy="900246"/>
          </a:xfrm>
          <a:prstGeom prst="rect">
            <a:avLst/>
          </a:prstGeom>
        </p:spPr>
        <p:txBody>
          <a:bodyPr wrap="square">
            <a:spAutoFit/>
          </a:bodyPr>
          <a:lstStyle/>
          <a:p>
            <a:pPr lvl="0" algn="just" fontAlgn="base">
              <a:spcBef>
                <a:spcPct val="0"/>
              </a:spcBef>
              <a:spcAft>
                <a:spcPct val="0"/>
              </a:spcAft>
            </a:pPr>
            <a:r>
              <a:rPr lang="ru-RU" altLang="ru-RU" sz="1050" b="1" dirty="0">
                <a:solidFill>
                  <a:prstClr val="black"/>
                </a:solidFill>
              </a:rPr>
              <a:t>Средства направлены на уплату </a:t>
            </a:r>
          </a:p>
          <a:p>
            <a:pPr lvl="0" algn="just" fontAlgn="base">
              <a:spcBef>
                <a:spcPct val="0"/>
              </a:spcBef>
              <a:spcAft>
                <a:spcPct val="0"/>
              </a:spcAft>
            </a:pPr>
            <a:r>
              <a:rPr lang="ru-RU" altLang="ru-RU" sz="1050" b="1" dirty="0">
                <a:solidFill>
                  <a:prstClr val="black"/>
                </a:solidFill>
              </a:rPr>
              <a:t>взносов за капитальный </a:t>
            </a:r>
          </a:p>
          <a:p>
            <a:pPr lvl="0" algn="just" fontAlgn="base">
              <a:spcBef>
                <a:spcPct val="0"/>
              </a:spcBef>
              <a:spcAft>
                <a:spcPct val="0"/>
              </a:spcAft>
            </a:pPr>
            <a:r>
              <a:rPr lang="ru-RU" altLang="ru-RU" sz="1050" b="1" dirty="0">
                <a:solidFill>
                  <a:prstClr val="black"/>
                </a:solidFill>
              </a:rPr>
              <a:t>ремонт муниципального</a:t>
            </a:r>
          </a:p>
          <a:p>
            <a:pPr lvl="0" algn="just" fontAlgn="base">
              <a:spcBef>
                <a:spcPct val="0"/>
              </a:spcBef>
              <a:spcAft>
                <a:spcPct val="0"/>
              </a:spcAft>
            </a:pPr>
            <a:r>
              <a:rPr lang="ru-RU" altLang="ru-RU" sz="1050" b="1" dirty="0">
                <a:solidFill>
                  <a:prstClr val="black"/>
                </a:solidFill>
              </a:rPr>
              <a:t> жилищного фонда.</a:t>
            </a:r>
          </a:p>
        </p:txBody>
      </p:sp>
      <p:sp>
        <p:nvSpPr>
          <p:cNvPr id="20" name="Прямоугольник 19"/>
          <p:cNvSpPr/>
          <p:nvPr/>
        </p:nvSpPr>
        <p:spPr>
          <a:xfrm>
            <a:off x="2388735" y="5003953"/>
            <a:ext cx="1846250" cy="600164"/>
          </a:xfrm>
          <a:prstGeom prst="rect">
            <a:avLst/>
          </a:prstGeom>
        </p:spPr>
        <p:txBody>
          <a:bodyPr wrap="square">
            <a:spAutoFit/>
          </a:bodyPr>
          <a:lstStyle/>
          <a:p>
            <a:pPr lvl="0" algn="ctr" fontAlgn="base">
              <a:spcBef>
                <a:spcPct val="0"/>
              </a:spcBef>
              <a:spcAft>
                <a:spcPct val="0"/>
              </a:spcAft>
            </a:pPr>
            <a:r>
              <a:rPr lang="ru-RU" altLang="ru-RU" sz="1100" b="1" dirty="0">
                <a:solidFill>
                  <a:prstClr val="black"/>
                </a:solidFill>
              </a:rPr>
              <a:t>Средства направлены на содержание территории Яковлевского района.</a:t>
            </a:r>
          </a:p>
        </p:txBody>
      </p:sp>
      <p:sp>
        <p:nvSpPr>
          <p:cNvPr id="21" name="Прямоугольник 20"/>
          <p:cNvSpPr/>
          <p:nvPr/>
        </p:nvSpPr>
        <p:spPr>
          <a:xfrm>
            <a:off x="4355976" y="5304035"/>
            <a:ext cx="2007096" cy="1077218"/>
          </a:xfrm>
          <a:prstGeom prst="rect">
            <a:avLst/>
          </a:prstGeom>
        </p:spPr>
        <p:txBody>
          <a:bodyPr wrap="square">
            <a:spAutoFit/>
          </a:bodyPr>
          <a:lstStyle/>
          <a:p>
            <a:pPr lvl="0" algn="ctr" fontAlgn="base">
              <a:spcBef>
                <a:spcPct val="0"/>
              </a:spcBef>
              <a:spcAft>
                <a:spcPct val="0"/>
              </a:spcAft>
            </a:pPr>
            <a:r>
              <a:rPr lang="ru-RU" altLang="ru-RU" sz="1100" b="1" dirty="0">
                <a:solidFill>
                  <a:prstClr val="black"/>
                </a:solidFill>
                <a:latin typeface="Arial" panose="020B0604020202020204" pitchFamily="34" charset="0"/>
              </a:rPr>
              <a:t> </a:t>
            </a:r>
            <a:r>
              <a:rPr lang="ru-RU" altLang="ru-RU" sz="1050" b="1" dirty="0">
                <a:solidFill>
                  <a:prstClr val="black"/>
                </a:solidFill>
              </a:rPr>
              <a:t>Данные средства  направлены на содержание и модернизацию </a:t>
            </a:r>
          </a:p>
          <a:p>
            <a:pPr lvl="0" algn="ctr" fontAlgn="base">
              <a:spcBef>
                <a:spcPct val="0"/>
              </a:spcBef>
              <a:spcAft>
                <a:spcPct val="0"/>
              </a:spcAft>
            </a:pPr>
            <a:r>
              <a:rPr lang="ru-RU" altLang="ru-RU" sz="1050" b="1" dirty="0">
                <a:solidFill>
                  <a:prstClr val="black"/>
                </a:solidFill>
              </a:rPr>
              <a:t>коммунальной инфраструктуры.</a:t>
            </a:r>
          </a:p>
          <a:p>
            <a:pPr lvl="0" algn="ctr" fontAlgn="base">
              <a:spcBef>
                <a:spcPct val="0"/>
              </a:spcBef>
              <a:spcAft>
                <a:spcPct val="0"/>
              </a:spcAft>
              <a:buFontTx/>
              <a:buChar char="-"/>
            </a:pPr>
            <a:endParaRPr lang="ru-RU" altLang="ru-RU" sz="1100" b="1" dirty="0">
              <a:solidFill>
                <a:prstClr val="black"/>
              </a:solidFill>
              <a:latin typeface="Arial" panose="020B0604020202020204" pitchFamily="34" charset="0"/>
            </a:endParaRPr>
          </a:p>
        </p:txBody>
      </p:sp>
      <p:cxnSp>
        <p:nvCxnSpPr>
          <p:cNvPr id="24" name="Соединительная линия уступом 23"/>
          <p:cNvCxnSpPr>
            <a:endCxn id="7" idx="0"/>
          </p:cNvCxnSpPr>
          <p:nvPr/>
        </p:nvCxnSpPr>
        <p:spPr>
          <a:xfrm rot="10800000" flipV="1">
            <a:off x="1392660" y="2276871"/>
            <a:ext cx="6020796" cy="62249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stCxn id="6" idx="2"/>
          </p:cNvCxnSpPr>
          <p:nvPr/>
        </p:nvCxnSpPr>
        <p:spPr>
          <a:xfrm>
            <a:off x="4351412" y="2043252"/>
            <a:ext cx="0" cy="2336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9" name="Прямая со стрелкой 1028"/>
          <p:cNvCxnSpPr>
            <a:endCxn id="12" idx="0"/>
          </p:cNvCxnSpPr>
          <p:nvPr/>
        </p:nvCxnSpPr>
        <p:spPr>
          <a:xfrm>
            <a:off x="3311860" y="2276871"/>
            <a:ext cx="0" cy="630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4" name="Прямая со стрелкой 1033"/>
          <p:cNvCxnSpPr>
            <a:endCxn id="13" idx="0"/>
          </p:cNvCxnSpPr>
          <p:nvPr/>
        </p:nvCxnSpPr>
        <p:spPr>
          <a:xfrm>
            <a:off x="5307147" y="2276871"/>
            <a:ext cx="0" cy="6354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6" name="Прямая со стрелкой 1035"/>
          <p:cNvCxnSpPr>
            <a:endCxn id="14" idx="0"/>
          </p:cNvCxnSpPr>
          <p:nvPr/>
        </p:nvCxnSpPr>
        <p:spPr>
          <a:xfrm>
            <a:off x="7413456" y="2276871"/>
            <a:ext cx="0" cy="6163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9209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14900" y="0"/>
            <a:ext cx="3279204" cy="846386"/>
          </a:xfrm>
          <a:prstGeom prst="rect">
            <a:avLst/>
          </a:prstGeom>
        </p:spPr>
        <p:txBody>
          <a:bodyPr wrap="square">
            <a:spAutoFit/>
          </a:bodyPr>
          <a:lstStyle/>
          <a:p>
            <a:pPr algn="ctr"/>
            <a:r>
              <a:rPr lang="ru-RU" sz="1200" b="1" dirty="0">
                <a:solidFill>
                  <a:schemeClr val="bg1"/>
                </a:solidFill>
                <a:latin typeface="Times New Roman" pitchFamily="18" charset="0"/>
                <a:cs typeface="Times New Roman" pitchFamily="18" charset="0"/>
              </a:rPr>
              <a:t>Расходы бюджета </a:t>
            </a:r>
            <a:r>
              <a:rPr lang="ru-RU" sz="1200" b="1" dirty="0" err="1">
                <a:solidFill>
                  <a:schemeClr val="bg1"/>
                </a:solidFill>
                <a:latin typeface="Times New Roman" pitchFamily="18" charset="0"/>
                <a:cs typeface="Times New Roman" pitchFamily="18" charset="0"/>
              </a:rPr>
              <a:t>Яковлевского</a:t>
            </a:r>
            <a:r>
              <a:rPr lang="ru-RU" sz="1200" b="1" dirty="0">
                <a:solidFill>
                  <a:schemeClr val="bg1"/>
                </a:solidFill>
                <a:latin typeface="Times New Roman" pitchFamily="18" charset="0"/>
                <a:cs typeface="Times New Roman" pitchFamily="18" charset="0"/>
              </a:rPr>
              <a:t> муниципального района за </a:t>
            </a:r>
            <a:r>
              <a:rPr lang="ru-RU" sz="1200" b="1" dirty="0" smtClean="0">
                <a:solidFill>
                  <a:schemeClr val="bg1"/>
                </a:solidFill>
                <a:latin typeface="Times New Roman" pitchFamily="18" charset="0"/>
                <a:cs typeface="Times New Roman" pitchFamily="18" charset="0"/>
              </a:rPr>
              <a:t>2023 </a:t>
            </a:r>
            <a:r>
              <a:rPr lang="ru-RU" sz="1200" b="1" dirty="0">
                <a:solidFill>
                  <a:schemeClr val="bg1"/>
                </a:solidFill>
                <a:latin typeface="Times New Roman" pitchFamily="18" charset="0"/>
                <a:cs typeface="Times New Roman" pitchFamily="18" charset="0"/>
              </a:rPr>
              <a:t>год на </a:t>
            </a:r>
            <a:r>
              <a:rPr lang="ru-RU" sz="1200" b="1" dirty="0" smtClean="0">
                <a:solidFill>
                  <a:schemeClr val="bg1"/>
                </a:solidFill>
                <a:latin typeface="Times New Roman" pitchFamily="18" charset="0"/>
                <a:cs typeface="Times New Roman" pitchFamily="18" charset="0"/>
              </a:rPr>
              <a:t>образование</a:t>
            </a:r>
          </a:p>
          <a:p>
            <a:pPr algn="ctr"/>
            <a:endParaRPr lang="ru-RU" sz="1300" b="1" dirty="0">
              <a:solidFill>
                <a:schemeClr val="bg1"/>
              </a:solidFill>
              <a:latin typeface="Times New Roman" pitchFamily="18" charset="0"/>
              <a:cs typeface="Times New Roman" pitchFamily="18" charset="0"/>
            </a:endParaRPr>
          </a:p>
        </p:txBody>
      </p:sp>
      <p:sp>
        <p:nvSpPr>
          <p:cNvPr id="6" name="Прямоугольник 5"/>
          <p:cNvSpPr/>
          <p:nvPr/>
        </p:nvSpPr>
        <p:spPr>
          <a:xfrm>
            <a:off x="4704616" y="692497"/>
            <a:ext cx="3604964" cy="1969770"/>
          </a:xfrm>
          <a:prstGeom prst="rect">
            <a:avLst/>
          </a:prstGeom>
        </p:spPr>
        <p:txBody>
          <a:bodyPr wrap="square">
            <a:spAutoFit/>
          </a:bodyPr>
          <a:lstStyle/>
          <a:p>
            <a:pPr algn="ctr"/>
            <a:r>
              <a:rPr lang="ru-RU" sz="1200" b="1" dirty="0" smtClean="0">
                <a:solidFill>
                  <a:schemeClr val="accent6">
                    <a:lumMod val="50000"/>
                  </a:schemeClr>
                </a:solidFill>
                <a:latin typeface="Times New Roman" pitchFamily="18" charset="0"/>
                <a:cs typeface="Times New Roman" pitchFamily="18" charset="0"/>
              </a:rPr>
              <a:t>Дошкольное образование</a:t>
            </a:r>
          </a:p>
          <a:p>
            <a:pPr algn="just"/>
            <a:r>
              <a:rPr lang="ru-RU" sz="1200" dirty="0" smtClean="0">
                <a:latin typeface="Times New Roman" pitchFamily="18" charset="0"/>
                <a:cs typeface="Times New Roman" pitchFamily="18" charset="0"/>
              </a:rPr>
              <a:t>Исполнение </a:t>
            </a:r>
            <a:r>
              <a:rPr lang="ru-RU" sz="1200" dirty="0">
                <a:latin typeface="Times New Roman" pitchFamily="18" charset="0"/>
                <a:cs typeface="Times New Roman" pitchFamily="18" charset="0"/>
              </a:rPr>
              <a:t>по разделу «Дошкольное образование» составило    </a:t>
            </a:r>
            <a:r>
              <a:rPr lang="ru-RU" sz="1200" dirty="0" smtClean="0">
                <a:latin typeface="Times New Roman" pitchFamily="18" charset="0"/>
                <a:cs typeface="Times New Roman" pitchFamily="18" charset="0"/>
              </a:rPr>
              <a:t>66 797,8 </a:t>
            </a:r>
            <a:r>
              <a:rPr lang="ru-RU" sz="1200" dirty="0">
                <a:latin typeface="Times New Roman" pitchFamily="18" charset="0"/>
                <a:cs typeface="Times New Roman" pitchFamily="18" charset="0"/>
              </a:rPr>
              <a:t>тыс.рублей  от плана – </a:t>
            </a:r>
            <a:r>
              <a:rPr lang="ru-RU" sz="1200" dirty="0" smtClean="0">
                <a:latin typeface="Times New Roman" pitchFamily="18" charset="0"/>
                <a:cs typeface="Times New Roman" pitchFamily="18" charset="0"/>
              </a:rPr>
              <a:t>66 939,9 </a:t>
            </a:r>
            <a:r>
              <a:rPr lang="ru-RU" sz="1200" dirty="0">
                <a:latin typeface="Times New Roman" pitchFamily="18" charset="0"/>
                <a:cs typeface="Times New Roman" pitchFamily="18" charset="0"/>
              </a:rPr>
              <a:t>тыс. рублей, исполнение </a:t>
            </a:r>
            <a:r>
              <a:rPr lang="ru-RU" sz="1200" dirty="0" smtClean="0">
                <a:latin typeface="Times New Roman" pitchFamily="18" charset="0"/>
                <a:cs typeface="Times New Roman" pitchFamily="18" charset="0"/>
              </a:rPr>
              <a:t>99,79%.</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    Сеть образовательных учреждений, реализующих в районе программу дошкольного образования,  в настоящее время включает 4 учреждения.</a:t>
            </a:r>
          </a:p>
          <a:p>
            <a:pPr algn="just"/>
            <a:r>
              <a:rPr lang="ru-RU" sz="1200" dirty="0">
                <a:latin typeface="Times New Roman" pitchFamily="18" charset="0"/>
                <a:cs typeface="Times New Roman" pitchFamily="18" charset="0"/>
              </a:rPr>
              <a:t>     По данному разделу реализуются: подпрограмма «Развитие системы дошкольного образования»; подпрограмма «Пожарная безопасность».</a:t>
            </a:r>
          </a:p>
        </p:txBody>
      </p:sp>
      <p:graphicFrame>
        <p:nvGraphicFramePr>
          <p:cNvPr id="8" name="Диаграмма 7"/>
          <p:cNvGraphicFramePr/>
          <p:nvPr>
            <p:extLst>
              <p:ext uri="{D42A27DB-BD31-4B8C-83A1-F6EECF244321}">
                <p14:modId xmlns:p14="http://schemas.microsoft.com/office/powerpoint/2010/main" val="2657647011"/>
              </p:ext>
            </p:extLst>
          </p:nvPr>
        </p:nvGraphicFramePr>
        <p:xfrm>
          <a:off x="1187624" y="548680"/>
          <a:ext cx="3312368" cy="2016224"/>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554460" y="3372961"/>
            <a:ext cx="3960440" cy="830997"/>
          </a:xfrm>
          <a:prstGeom prst="rect">
            <a:avLst/>
          </a:prstGeom>
          <a:solidFill>
            <a:schemeClr val="bg1"/>
          </a:solidFill>
        </p:spPr>
        <p:txBody>
          <a:bodyPr wrap="square">
            <a:spAutoFit/>
          </a:bodyPr>
          <a:lstStyle/>
          <a:p>
            <a:r>
              <a:rPr lang="ru-RU" sz="1200" dirty="0" smtClean="0">
                <a:latin typeface="Times New Roman" pitchFamily="18" charset="0"/>
                <a:cs typeface="Times New Roman" pitchFamily="18" charset="0"/>
              </a:rPr>
              <a:t>К </a:t>
            </a:r>
            <a:r>
              <a:rPr lang="ru-RU" sz="1200" dirty="0">
                <a:latin typeface="Times New Roman" pitchFamily="18" charset="0"/>
                <a:cs typeface="Times New Roman" pitchFamily="18" charset="0"/>
              </a:rPr>
              <a:t>образовательным учреждениям относятся 5 школ района</a:t>
            </a:r>
            <a:r>
              <a:rPr lang="ru-RU" sz="1200" dirty="0" smtClean="0">
                <a:latin typeface="Times New Roman" pitchFamily="18" charset="0"/>
                <a:cs typeface="Times New Roman" pitchFamily="18" charset="0"/>
              </a:rPr>
              <a:t>. Исполнение по разделу «Развитие общего образования» составило 271 063,80 тыс. рублей от плана 275 718,00 тыс. рублей.</a:t>
            </a:r>
            <a:endParaRPr lang="ru-RU" sz="1200" dirty="0">
              <a:latin typeface="Times New Roman" pitchFamily="18" charset="0"/>
              <a:cs typeface="Times New Roman" pitchFamily="18" charset="0"/>
            </a:endParaRPr>
          </a:p>
        </p:txBody>
      </p:sp>
      <p:sp>
        <p:nvSpPr>
          <p:cNvPr id="4" name="TextBox 3"/>
          <p:cNvSpPr txBox="1"/>
          <p:nvPr/>
        </p:nvSpPr>
        <p:spPr>
          <a:xfrm>
            <a:off x="673345" y="3034407"/>
            <a:ext cx="3960440" cy="276999"/>
          </a:xfrm>
          <a:prstGeom prst="rect">
            <a:avLst/>
          </a:prstGeom>
          <a:solidFill>
            <a:srgbClr val="5C422A"/>
          </a:solidFill>
          <a:ln w="57150">
            <a:solidFill>
              <a:schemeClr val="bg1"/>
            </a:solidFill>
          </a:ln>
        </p:spPr>
        <p:txBody>
          <a:bodyPr wrap="square" rtlCol="0">
            <a:spAutoFit/>
          </a:bodyPr>
          <a:lstStyle/>
          <a:p>
            <a:pPr algn="ctr"/>
            <a:r>
              <a:rPr lang="ru-RU" sz="1200" b="1" dirty="0" smtClean="0">
                <a:solidFill>
                  <a:schemeClr val="bg1"/>
                </a:solidFill>
                <a:latin typeface="Times New Roman" pitchFamily="18" charset="0"/>
                <a:cs typeface="Times New Roman" pitchFamily="18" charset="0"/>
              </a:rPr>
              <a:t>Развитие общего образования</a:t>
            </a:r>
            <a:endParaRPr lang="ru-RU" sz="1200" b="1" dirty="0">
              <a:solidFill>
                <a:schemeClr val="bg1"/>
              </a:solidFill>
              <a:latin typeface="Times New Roman" pitchFamily="18" charset="0"/>
              <a:cs typeface="Times New Roman" pitchFamily="18" charset="0"/>
            </a:endParaRPr>
          </a:p>
        </p:txBody>
      </p:sp>
      <p:sp>
        <p:nvSpPr>
          <p:cNvPr id="7" name="Прямоугольник 6"/>
          <p:cNvSpPr/>
          <p:nvPr/>
        </p:nvSpPr>
        <p:spPr>
          <a:xfrm>
            <a:off x="4716290" y="2657994"/>
            <a:ext cx="3528118" cy="276999"/>
          </a:xfrm>
          <a:prstGeom prst="rect">
            <a:avLst/>
          </a:prstGeom>
          <a:solidFill>
            <a:srgbClr val="5C422A"/>
          </a:solidFill>
        </p:spPr>
        <p:txBody>
          <a:bodyPr wrap="square">
            <a:spAutoFit/>
          </a:bodyPr>
          <a:lstStyle/>
          <a:p>
            <a:pPr algn="ctr"/>
            <a:r>
              <a:rPr lang="ru-RU" sz="1200" b="1" dirty="0" smtClean="0">
                <a:solidFill>
                  <a:schemeClr val="bg1"/>
                </a:solidFill>
                <a:latin typeface="Times New Roman" pitchFamily="18" charset="0"/>
                <a:cs typeface="Times New Roman" pitchFamily="18" charset="0"/>
              </a:rPr>
              <a:t>Дополнительное образование детей</a:t>
            </a:r>
            <a:endParaRPr lang="ru-RU" sz="1200" b="1" dirty="0">
              <a:solidFill>
                <a:schemeClr val="bg1"/>
              </a:solidFill>
              <a:latin typeface="Times New Roman" pitchFamily="18" charset="0"/>
              <a:cs typeface="Times New Roman" pitchFamily="18" charset="0"/>
            </a:endParaRPr>
          </a:p>
        </p:txBody>
      </p:sp>
      <p:sp>
        <p:nvSpPr>
          <p:cNvPr id="9" name="TextBox 2"/>
          <p:cNvSpPr txBox="1">
            <a:spLocks noChangeArrowheads="1"/>
          </p:cNvSpPr>
          <p:nvPr/>
        </p:nvSpPr>
        <p:spPr bwMode="auto">
          <a:xfrm>
            <a:off x="4651118" y="2896112"/>
            <a:ext cx="3591018" cy="938719"/>
          </a:xfrm>
          <a:prstGeom prst="rect">
            <a:avLst/>
          </a:prstGeom>
          <a:noFill/>
          <a:ln w="9525">
            <a:noFill/>
            <a:miter lim="800000"/>
          </a:ln>
        </p:spPr>
        <p:txBody>
          <a:bodyPr wrap="square">
            <a:spAutoFit/>
          </a:bodyPr>
          <a:lstStyle/>
          <a:p>
            <a:pPr algn="just"/>
            <a:r>
              <a:rPr lang="ru-RU" sz="1100" dirty="0" smtClean="0">
                <a:latin typeface="Times New Roman" panose="02020603050405020304" pitchFamily="18" charset="0"/>
                <a:cs typeface="Times New Roman" panose="02020603050405020304" pitchFamily="18" charset="0"/>
              </a:rPr>
              <a:t>Расходы  по разделу «Дополнительное образование» составили 33 154,20 </a:t>
            </a:r>
            <a:r>
              <a:rPr lang="ru-RU" sz="1100" dirty="0" err="1" smtClean="0">
                <a:latin typeface="Times New Roman" panose="02020603050405020304" pitchFamily="18" charset="0"/>
                <a:cs typeface="Times New Roman" panose="02020603050405020304" pitchFamily="18" charset="0"/>
              </a:rPr>
              <a:t>тыс.руб</a:t>
            </a:r>
            <a:r>
              <a:rPr lang="ru-RU" sz="1100" dirty="0" smtClean="0">
                <a:latin typeface="Times New Roman" panose="02020603050405020304" pitchFamily="18" charset="0"/>
                <a:cs typeface="Times New Roman" panose="02020603050405020304" pitchFamily="18" charset="0"/>
              </a:rPr>
              <a:t>. от плана 33 496,90 </a:t>
            </a:r>
            <a:r>
              <a:rPr lang="ru-RU" sz="1100" dirty="0" err="1" smtClean="0">
                <a:latin typeface="Times New Roman" panose="02020603050405020304" pitchFamily="18" charset="0"/>
                <a:cs typeface="Times New Roman" panose="02020603050405020304" pitchFamily="18" charset="0"/>
              </a:rPr>
              <a:t>тыс.руб</a:t>
            </a:r>
            <a:r>
              <a:rPr lang="ru-RU" sz="1100" dirty="0" smtClean="0">
                <a:latin typeface="Times New Roman" panose="02020603050405020304" pitchFamily="18" charset="0"/>
                <a:cs typeface="Times New Roman" panose="02020603050405020304" pitchFamily="18" charset="0"/>
              </a:rPr>
              <a:t>.  И осуществляют их </a:t>
            </a:r>
            <a:r>
              <a:rPr lang="ru-RU" sz="1100" dirty="0">
                <a:latin typeface="Times New Roman" panose="02020603050405020304" pitchFamily="18" charset="0"/>
                <a:cs typeface="Times New Roman" panose="02020603050405020304" pitchFamily="18" charset="0"/>
              </a:rPr>
              <a:t>следующие учреждения района</a:t>
            </a:r>
            <a:r>
              <a:rPr lang="ru-RU" sz="11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a:p>
            <a:pPr algn="just"/>
            <a:r>
              <a:rPr lang="ru-RU" sz="1100" dirty="0">
                <a:latin typeface="Times New Roman" panose="02020603050405020304" pitchFamily="18" charset="0"/>
                <a:cs typeface="Times New Roman" panose="02020603050405020304" pitchFamily="18" charset="0"/>
              </a:rPr>
              <a:t>- МБУ ДО«Детский оздоровительно-образовательного спортивного центра» с. Яковлевка;</a:t>
            </a:r>
          </a:p>
        </p:txBody>
      </p:sp>
      <p:sp>
        <p:nvSpPr>
          <p:cNvPr id="10" name="Прямоугольник 9"/>
          <p:cNvSpPr/>
          <p:nvPr/>
        </p:nvSpPr>
        <p:spPr>
          <a:xfrm>
            <a:off x="4716290" y="3865404"/>
            <a:ext cx="3456384" cy="600164"/>
          </a:xfrm>
          <a:prstGeom prst="rect">
            <a:avLst/>
          </a:prstGeom>
        </p:spPr>
        <p:txBody>
          <a:bodyPr wrap="square">
            <a:spAutoFit/>
          </a:bodyPr>
          <a:lstStyle/>
          <a:p>
            <a:pPr lvl="0" fontAlgn="base">
              <a:spcBef>
                <a:spcPct val="0"/>
              </a:spcBef>
              <a:spcAft>
                <a:spcPct val="0"/>
              </a:spcAft>
            </a:pPr>
            <a:r>
              <a:rPr lang="ru-RU" sz="1100" dirty="0">
                <a:solidFill>
                  <a:prstClr val="black"/>
                </a:solidFill>
                <a:latin typeface="Times New Roman" panose="02020603050405020304" pitchFamily="18" charset="0"/>
                <a:cs typeface="Times New Roman" panose="02020603050405020304" pitchFamily="18" charset="0"/>
              </a:rPr>
              <a:t>- МБ загородное стационарное учреждение отдыха и оздоровления детей «Юность»;</a:t>
            </a:r>
          </a:p>
          <a:p>
            <a:pPr lvl="0" fontAlgn="base">
              <a:spcBef>
                <a:spcPct val="0"/>
              </a:spcBef>
              <a:spcAft>
                <a:spcPct val="0"/>
              </a:spcAft>
            </a:pPr>
            <a:r>
              <a:rPr lang="ru-RU" sz="1100" dirty="0">
                <a:solidFill>
                  <a:prstClr val="black"/>
                </a:solidFill>
                <a:latin typeface="Times New Roman" panose="02020603050405020304" pitchFamily="18" charset="0"/>
                <a:cs typeface="Times New Roman" panose="02020603050405020304" pitchFamily="18" charset="0"/>
              </a:rPr>
              <a:t>- МБУ ДО «Яковлевская детская школа искусств».</a:t>
            </a:r>
          </a:p>
        </p:txBody>
      </p:sp>
      <p:sp>
        <p:nvSpPr>
          <p:cNvPr id="12" name="Прямоугольник 11"/>
          <p:cNvSpPr/>
          <p:nvPr/>
        </p:nvSpPr>
        <p:spPr>
          <a:xfrm>
            <a:off x="467270" y="5877272"/>
            <a:ext cx="4249020" cy="461665"/>
          </a:xfrm>
          <a:prstGeom prst="rect">
            <a:avLst/>
          </a:prstGeom>
        </p:spPr>
        <p:txBody>
          <a:bodyPr wrap="square">
            <a:spAutoFit/>
          </a:bodyPr>
          <a:lstStyle/>
          <a:p>
            <a:pPr lvl="0" fontAlgn="base">
              <a:spcBef>
                <a:spcPct val="0"/>
              </a:spcBef>
              <a:spcAft>
                <a:spcPct val="0"/>
              </a:spcAft>
            </a:pPr>
            <a:r>
              <a:rPr lang="ru-RU" sz="1200" dirty="0" smtClean="0">
                <a:solidFill>
                  <a:prstClr val="black"/>
                </a:solidFill>
                <a:latin typeface="Times New Roman" panose="02020603050405020304" pitchFamily="18" charset="0"/>
                <a:cs typeface="Times New Roman" panose="02020603050405020304" pitchFamily="18" charset="0"/>
              </a:rPr>
              <a:t>Исполнение </a:t>
            </a:r>
            <a:r>
              <a:rPr lang="ru-RU" sz="1200" dirty="0">
                <a:solidFill>
                  <a:prstClr val="black"/>
                </a:solidFill>
                <a:latin typeface="Times New Roman" panose="02020603050405020304" pitchFamily="18" charset="0"/>
                <a:cs typeface="Times New Roman" panose="02020603050405020304" pitchFamily="18" charset="0"/>
              </a:rPr>
              <a:t>за  </a:t>
            </a:r>
            <a:r>
              <a:rPr lang="ru-RU" sz="1200" dirty="0" smtClean="0">
                <a:solidFill>
                  <a:prstClr val="black"/>
                </a:solidFill>
                <a:latin typeface="Times New Roman" panose="02020603050405020304" pitchFamily="18" charset="0"/>
                <a:cs typeface="Times New Roman" panose="02020603050405020304" pitchFamily="18" charset="0"/>
              </a:rPr>
              <a:t>2023 </a:t>
            </a:r>
            <a:r>
              <a:rPr lang="ru-RU" sz="1200" dirty="0">
                <a:solidFill>
                  <a:prstClr val="black"/>
                </a:solidFill>
                <a:latin typeface="Times New Roman" panose="02020603050405020304" pitchFamily="18" charset="0"/>
                <a:cs typeface="Times New Roman" panose="02020603050405020304" pitchFamily="18" charset="0"/>
              </a:rPr>
              <a:t>год составило 100 %. При плане </a:t>
            </a:r>
            <a:r>
              <a:rPr lang="ru-RU" sz="1200" dirty="0" smtClean="0">
                <a:solidFill>
                  <a:prstClr val="black"/>
                </a:solidFill>
                <a:latin typeface="Times New Roman" panose="02020603050405020304" pitchFamily="18" charset="0"/>
                <a:cs typeface="Times New Roman" panose="02020603050405020304" pitchFamily="18" charset="0"/>
              </a:rPr>
              <a:t>758,0 </a:t>
            </a:r>
            <a:r>
              <a:rPr lang="ru-RU" sz="1200" dirty="0">
                <a:solidFill>
                  <a:prstClr val="black"/>
                </a:solidFill>
                <a:latin typeface="Times New Roman" panose="02020603050405020304" pitchFamily="18" charset="0"/>
                <a:cs typeface="Times New Roman" panose="02020603050405020304" pitchFamily="18" charset="0"/>
              </a:rPr>
              <a:t>тыс. рублей  произведены расходы в сумме </a:t>
            </a:r>
            <a:r>
              <a:rPr lang="ru-RU" sz="1200" dirty="0" smtClean="0">
                <a:solidFill>
                  <a:prstClr val="black"/>
                </a:solidFill>
                <a:latin typeface="Times New Roman" panose="02020603050405020304" pitchFamily="18" charset="0"/>
                <a:cs typeface="Times New Roman" panose="02020603050405020304" pitchFamily="18" charset="0"/>
              </a:rPr>
              <a:t>758,0 </a:t>
            </a:r>
            <a:r>
              <a:rPr lang="ru-RU" sz="1200" dirty="0">
                <a:solidFill>
                  <a:prstClr val="black"/>
                </a:solidFill>
                <a:latin typeface="Times New Roman" panose="02020603050405020304" pitchFamily="18" charset="0"/>
                <a:cs typeface="Times New Roman" panose="02020603050405020304" pitchFamily="18" charset="0"/>
              </a:rPr>
              <a:t>тыс. рублей.</a:t>
            </a:r>
          </a:p>
        </p:txBody>
      </p:sp>
      <p:sp>
        <p:nvSpPr>
          <p:cNvPr id="13" name="Прямоугольник 12"/>
          <p:cNvSpPr/>
          <p:nvPr/>
        </p:nvSpPr>
        <p:spPr>
          <a:xfrm>
            <a:off x="554460" y="5569494"/>
            <a:ext cx="3960440" cy="276999"/>
          </a:xfrm>
          <a:prstGeom prst="rect">
            <a:avLst/>
          </a:prstGeom>
          <a:solidFill>
            <a:schemeClr val="accent5">
              <a:lumMod val="50000"/>
            </a:schemeClr>
          </a:solidFill>
        </p:spPr>
        <p:txBody>
          <a:bodyPr wrap="square">
            <a:spAutoFit/>
          </a:bodyPr>
          <a:lstStyle/>
          <a:p>
            <a:pPr algn="ctr"/>
            <a:r>
              <a:rPr lang="ru-RU" sz="1200" b="1" dirty="0" smtClean="0">
                <a:solidFill>
                  <a:schemeClr val="bg1"/>
                </a:solidFill>
                <a:latin typeface="Times New Roman" pitchFamily="18" charset="0"/>
                <a:cs typeface="Times New Roman" pitchFamily="18" charset="0"/>
              </a:rPr>
              <a:t>Молодежная политика</a:t>
            </a:r>
            <a:endParaRPr lang="ru-RU" sz="1200" b="1" dirty="0">
              <a:solidFill>
                <a:schemeClr val="bg1"/>
              </a:solidFill>
              <a:latin typeface="Times New Roman" pitchFamily="18" charset="0"/>
              <a:cs typeface="Times New Roman" pitchFamily="18" charset="0"/>
            </a:endParaRPr>
          </a:p>
        </p:txBody>
      </p:sp>
      <p:graphicFrame>
        <p:nvGraphicFramePr>
          <p:cNvPr id="14" name="Диаграмма 13"/>
          <p:cNvGraphicFramePr/>
          <p:nvPr>
            <p:extLst>
              <p:ext uri="{D42A27DB-BD31-4B8C-83A1-F6EECF244321}">
                <p14:modId xmlns:p14="http://schemas.microsoft.com/office/powerpoint/2010/main" val="3748512605"/>
              </p:ext>
            </p:extLst>
          </p:nvPr>
        </p:nvGraphicFramePr>
        <p:xfrm>
          <a:off x="827584" y="3829103"/>
          <a:ext cx="3471292" cy="1734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Диаграмма 14"/>
          <p:cNvGraphicFramePr/>
          <p:nvPr>
            <p:extLst>
              <p:ext uri="{D42A27DB-BD31-4B8C-83A1-F6EECF244321}">
                <p14:modId xmlns:p14="http://schemas.microsoft.com/office/powerpoint/2010/main" val="1714649761"/>
              </p:ext>
            </p:extLst>
          </p:nvPr>
        </p:nvGraphicFramePr>
        <p:xfrm>
          <a:off x="5436096" y="4509120"/>
          <a:ext cx="3096344" cy="19244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450542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44008" y="-99392"/>
            <a:ext cx="3528392" cy="692497"/>
          </a:xfrm>
          <a:prstGeom prst="rect">
            <a:avLst/>
          </a:prstGeom>
        </p:spPr>
        <p:txBody>
          <a:bodyPr wrap="square">
            <a:spAutoFit/>
          </a:bodyPr>
          <a:lstStyle/>
          <a:p>
            <a:pPr algn="ctr"/>
            <a:r>
              <a:rPr lang="ru-RU" altLang="ru-RU" sz="1300" b="1" dirty="0">
                <a:solidFill>
                  <a:schemeClr val="bg1"/>
                </a:solidFill>
                <a:latin typeface="Times New Roman" panose="02020603050405020304" pitchFamily="18" charset="0"/>
                <a:cs typeface="Times New Roman" panose="02020603050405020304" pitchFamily="18" charset="0"/>
              </a:rPr>
              <a:t>Расходы бюджета Яковлевского муниципального района за  </a:t>
            </a:r>
            <a:r>
              <a:rPr lang="ru-RU" altLang="ru-RU" sz="1300" b="1" dirty="0" smtClean="0">
                <a:solidFill>
                  <a:schemeClr val="bg1"/>
                </a:solidFill>
                <a:latin typeface="Times New Roman" panose="02020603050405020304" pitchFamily="18" charset="0"/>
                <a:cs typeface="Times New Roman" panose="02020603050405020304" pitchFamily="18" charset="0"/>
              </a:rPr>
              <a:t>2023 </a:t>
            </a:r>
            <a:r>
              <a:rPr lang="ru-RU" altLang="ru-RU" sz="1300" b="1" dirty="0">
                <a:solidFill>
                  <a:schemeClr val="bg1"/>
                </a:solidFill>
                <a:latin typeface="Times New Roman" panose="02020603050405020304" pitchFamily="18" charset="0"/>
                <a:cs typeface="Times New Roman" panose="02020603050405020304" pitchFamily="18" charset="0"/>
              </a:rPr>
              <a:t>год на культуру</a:t>
            </a:r>
            <a:endParaRPr lang="ru-RU" sz="1300" dirty="0">
              <a:solidFill>
                <a:schemeClr val="bg1"/>
              </a:solidFill>
            </a:endParaRPr>
          </a:p>
        </p:txBody>
      </p:sp>
      <p:sp>
        <p:nvSpPr>
          <p:cNvPr id="6" name="Прямоугольник 5"/>
          <p:cNvSpPr/>
          <p:nvPr/>
        </p:nvSpPr>
        <p:spPr>
          <a:xfrm>
            <a:off x="467544" y="836712"/>
            <a:ext cx="4392488" cy="830997"/>
          </a:xfrm>
          <a:prstGeom prst="rect">
            <a:avLst/>
          </a:prstGeom>
        </p:spPr>
        <p:txBody>
          <a:bodyPr wrap="square">
            <a:spAutoFit/>
          </a:bodyPr>
          <a:lstStyle/>
          <a:p>
            <a:pPr lvl="0" algn="just" fontAlgn="base">
              <a:spcBef>
                <a:spcPct val="0"/>
              </a:spcBef>
              <a:spcAft>
                <a:spcPct val="0"/>
              </a:spcAft>
              <a:defRPr/>
            </a:pPr>
            <a:r>
              <a:rPr lang="ru-RU" altLang="ru-RU" sz="1200" dirty="0">
                <a:ln>
                  <a:solidFill>
                    <a:prstClr val="black"/>
                  </a:solidFill>
                </a:ln>
                <a:solidFill>
                  <a:prstClr val="black"/>
                </a:solidFill>
                <a:latin typeface="Times New Roman" panose="02020603050405020304" pitchFamily="18" charset="0"/>
                <a:cs typeface="Times New Roman" pitchFamily="18" charset="0"/>
              </a:rPr>
              <a:t>В рамках подпрограммы «Сохранение и развитие библиотечно-информационного дела в Яковлевском районе» на 2019-2025 годы расходы составили </a:t>
            </a:r>
            <a:r>
              <a:rPr lang="ru-RU" altLang="ru-RU" sz="1200" dirty="0" smtClean="0">
                <a:ln>
                  <a:solidFill>
                    <a:prstClr val="black"/>
                  </a:solidFill>
                </a:ln>
                <a:solidFill>
                  <a:prstClr val="black"/>
                </a:solidFill>
                <a:latin typeface="Times New Roman" panose="02020603050405020304" pitchFamily="18" charset="0"/>
                <a:cs typeface="Times New Roman" pitchFamily="18" charset="0"/>
              </a:rPr>
              <a:t>15 467,346 </a:t>
            </a:r>
            <a:r>
              <a:rPr lang="ru-RU" altLang="ru-RU" sz="1200" dirty="0">
                <a:ln>
                  <a:solidFill>
                    <a:prstClr val="black"/>
                  </a:solidFill>
                </a:ln>
                <a:solidFill>
                  <a:prstClr val="black"/>
                </a:solidFill>
                <a:latin typeface="Times New Roman" panose="02020603050405020304" pitchFamily="18" charset="0"/>
                <a:cs typeface="Times New Roman" pitchFamily="18" charset="0"/>
              </a:rPr>
              <a:t>тыс. рублей, при плане –        </a:t>
            </a:r>
            <a:r>
              <a:rPr lang="ru-RU" altLang="ru-RU" sz="1200" dirty="0" smtClean="0">
                <a:ln>
                  <a:solidFill>
                    <a:prstClr val="black"/>
                  </a:solidFill>
                </a:ln>
                <a:solidFill>
                  <a:prstClr val="black"/>
                </a:solidFill>
                <a:latin typeface="Times New Roman" panose="02020603050405020304" pitchFamily="18" charset="0"/>
                <a:cs typeface="Times New Roman" pitchFamily="18" charset="0"/>
              </a:rPr>
              <a:t>15 430,076 </a:t>
            </a:r>
            <a:r>
              <a:rPr lang="ru-RU" altLang="ru-RU" sz="1200" dirty="0">
                <a:ln>
                  <a:solidFill>
                    <a:prstClr val="black"/>
                  </a:solidFill>
                </a:ln>
                <a:solidFill>
                  <a:prstClr val="black"/>
                </a:solidFill>
                <a:latin typeface="Times New Roman" panose="02020603050405020304" pitchFamily="18" charset="0"/>
                <a:cs typeface="Times New Roman" pitchFamily="18" charset="0"/>
              </a:rPr>
              <a:t>тыс. рублей, исполнение </a:t>
            </a:r>
            <a:r>
              <a:rPr lang="ru-RU" altLang="ru-RU" sz="1200" dirty="0" smtClean="0">
                <a:ln>
                  <a:solidFill>
                    <a:prstClr val="black"/>
                  </a:solidFill>
                </a:ln>
                <a:solidFill>
                  <a:prstClr val="black"/>
                </a:solidFill>
                <a:latin typeface="Times New Roman" panose="02020603050405020304" pitchFamily="18" charset="0"/>
                <a:cs typeface="Times New Roman" pitchFamily="18" charset="0"/>
              </a:rPr>
              <a:t>99,76 </a:t>
            </a:r>
            <a:r>
              <a:rPr lang="ru-RU" altLang="ru-RU" sz="1200" dirty="0">
                <a:ln>
                  <a:solidFill>
                    <a:prstClr val="black"/>
                  </a:solidFill>
                </a:ln>
                <a:solidFill>
                  <a:prstClr val="black"/>
                </a:solidFill>
                <a:latin typeface="Times New Roman" panose="02020603050405020304" pitchFamily="18" charset="0"/>
                <a:cs typeface="Times New Roman" pitchFamily="18" charset="0"/>
              </a:rPr>
              <a:t>%</a:t>
            </a:r>
            <a:r>
              <a:rPr lang="ru-RU" altLang="ru-RU" sz="1200" dirty="0">
                <a:solidFill>
                  <a:prstClr val="black"/>
                </a:solidFill>
                <a:latin typeface="Times New Roman" pitchFamily="18" charset="0"/>
                <a:cs typeface="Times New Roman" pitchFamily="18" charset="0"/>
              </a:rPr>
              <a:t>.</a:t>
            </a:r>
          </a:p>
        </p:txBody>
      </p:sp>
      <p:sp>
        <p:nvSpPr>
          <p:cNvPr id="7" name="Rectangle 7"/>
          <p:cNvSpPr>
            <a:spLocks noChangeArrowheads="1"/>
          </p:cNvSpPr>
          <p:nvPr/>
        </p:nvSpPr>
        <p:spPr bwMode="auto">
          <a:xfrm>
            <a:off x="4788023" y="2358000"/>
            <a:ext cx="3673073" cy="1359032"/>
          </a:xfrm>
          <a:prstGeom prst="rect">
            <a:avLst/>
          </a:prstGeom>
          <a:solidFill>
            <a:schemeClr val="bg1">
              <a:alpha val="5882"/>
            </a:schemeClr>
          </a:solidFill>
          <a:ln w="19050">
            <a:noFill/>
            <a:miter lim="800000"/>
          </a:ln>
        </p:spPr>
        <p:txBody>
          <a:bodyPr lIns="108000" tIns="0" rIns="108000" bIns="0"/>
          <a:lstStyle>
            <a:lvl1pPr defTabSz="913130">
              <a:spcBef>
                <a:spcPct val="20000"/>
              </a:spcBef>
              <a:buClr>
                <a:schemeClr val="bg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defTabSz="913130">
              <a:spcBef>
                <a:spcPct val="20000"/>
              </a:spcBef>
              <a:buClr>
                <a:schemeClr val="accent2"/>
              </a:buClr>
              <a:buSzPct val="80000"/>
              <a:buFont typeface="Wingdings" panose="05000000000000000000" pitchFamily="2" charset="2"/>
              <a:buChar char="¨"/>
              <a:defRPr sz="2800">
                <a:solidFill>
                  <a:schemeClr val="tx1"/>
                </a:solidFill>
                <a:latin typeface="Times New Roman" panose="02020603050405020304" pitchFamily="18" charset="0"/>
              </a:defRPr>
            </a:lvl2pPr>
            <a:lvl3pPr marL="1143000" indent="-228600" defTabSz="913130">
              <a:spcBef>
                <a:spcPct val="20000"/>
              </a:spcBef>
              <a:buClr>
                <a:schemeClr val="bg2"/>
              </a:buClr>
              <a:buSzPct val="65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defTabSz="913130">
              <a:spcBef>
                <a:spcPct val="20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defRPr>
            </a:lvl4pPr>
            <a:lvl5pPr marL="2057400" indent="-228600" defTabSz="91313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defTabSz="91313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defTabSz="91313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defTabSz="91313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defTabSz="91313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9pPr>
          </a:lstStyle>
          <a:p>
            <a:pPr algn="just">
              <a:spcBef>
                <a:spcPct val="0"/>
              </a:spcBef>
              <a:buClrTx/>
              <a:buSzTx/>
              <a:buFontTx/>
              <a:buNone/>
              <a:defRPr/>
            </a:pPr>
            <a:r>
              <a:rPr lang="ru-RU" altLang="ru-RU" sz="1200" dirty="0" smtClean="0">
                <a:ln>
                  <a:solidFill>
                    <a:schemeClr val="tx1"/>
                  </a:solidFill>
                </a:ln>
              </a:rPr>
              <a:t> По подпрограмме «Пожарная безопасность» в учреждениях культуры запланировано 307,1 тыс. рублей, на отчетную дату исполнение составило </a:t>
            </a:r>
          </a:p>
          <a:p>
            <a:pPr algn="just">
              <a:spcBef>
                <a:spcPct val="0"/>
              </a:spcBef>
              <a:buClrTx/>
              <a:buSzTx/>
              <a:buFontTx/>
              <a:buNone/>
              <a:defRPr/>
            </a:pPr>
            <a:r>
              <a:rPr lang="ru-RU" altLang="ru-RU" sz="1200" dirty="0" smtClean="0">
                <a:ln>
                  <a:solidFill>
                    <a:schemeClr val="tx1"/>
                  </a:solidFill>
                </a:ln>
              </a:rPr>
              <a:t>307,1 тыс. рублей,</a:t>
            </a:r>
          </a:p>
          <a:p>
            <a:pPr algn="just">
              <a:spcBef>
                <a:spcPct val="0"/>
              </a:spcBef>
              <a:buClrTx/>
              <a:buSzTx/>
              <a:buFontTx/>
              <a:buNone/>
              <a:defRPr/>
            </a:pPr>
            <a:r>
              <a:rPr lang="ru-RU" altLang="ru-RU" sz="1200" dirty="0" smtClean="0">
                <a:ln>
                  <a:solidFill>
                    <a:schemeClr val="tx1"/>
                  </a:solidFill>
                </a:ln>
              </a:rPr>
              <a:t> исполнение – 100 %</a:t>
            </a:r>
            <a:r>
              <a:rPr lang="ru-RU" altLang="ru-RU" sz="1200" dirty="0" smtClean="0"/>
              <a:t>.</a:t>
            </a:r>
          </a:p>
        </p:txBody>
      </p:sp>
      <p:sp>
        <p:nvSpPr>
          <p:cNvPr id="8" name="Прямоугольник 7"/>
          <p:cNvSpPr/>
          <p:nvPr/>
        </p:nvSpPr>
        <p:spPr>
          <a:xfrm>
            <a:off x="467564" y="4568641"/>
            <a:ext cx="4536504" cy="1015663"/>
          </a:xfrm>
          <a:prstGeom prst="rect">
            <a:avLst/>
          </a:prstGeom>
        </p:spPr>
        <p:txBody>
          <a:bodyPr wrap="square">
            <a:spAutoFit/>
          </a:bodyPr>
          <a:lstStyle/>
          <a:p>
            <a:pPr lvl="0" algn="just" fontAlgn="base">
              <a:spcBef>
                <a:spcPct val="0"/>
              </a:spcBef>
              <a:spcAft>
                <a:spcPct val="0"/>
              </a:spcAft>
              <a:defRPr/>
            </a:pPr>
            <a:r>
              <a:rPr lang="ru-RU" altLang="ru-RU" sz="1200" dirty="0">
                <a:ln>
                  <a:solidFill>
                    <a:prstClr val="black"/>
                  </a:solidFill>
                </a:ln>
                <a:solidFill>
                  <a:prstClr val="black"/>
                </a:solidFill>
                <a:latin typeface="Times New Roman" pitchFamily="18" charset="0"/>
                <a:cs typeface="Times New Roman" pitchFamily="18" charset="0"/>
              </a:rPr>
              <a:t>В рамках муниципальной программы «Развитие культуры в Яковлевском муниципальном районе» на 2019-2025 годы  на обеспечение деятельности МКУ «Управление культуры» Яковлевского района было потрачено </a:t>
            </a:r>
            <a:r>
              <a:rPr lang="ru-RU" altLang="ru-RU" sz="1200" dirty="0" smtClean="0">
                <a:ln>
                  <a:solidFill>
                    <a:prstClr val="black"/>
                  </a:solidFill>
                </a:ln>
                <a:solidFill>
                  <a:prstClr val="black"/>
                </a:solidFill>
                <a:latin typeface="Times New Roman" pitchFamily="18" charset="0"/>
                <a:cs typeface="Times New Roman" pitchFamily="18" charset="0"/>
              </a:rPr>
              <a:t>56 969,422 </a:t>
            </a:r>
            <a:r>
              <a:rPr lang="ru-RU" altLang="ru-RU" sz="1200" dirty="0">
                <a:ln>
                  <a:solidFill>
                    <a:prstClr val="black"/>
                  </a:solidFill>
                </a:ln>
                <a:solidFill>
                  <a:prstClr val="black"/>
                </a:solidFill>
                <a:latin typeface="Times New Roman" pitchFamily="18" charset="0"/>
                <a:cs typeface="Times New Roman" pitchFamily="18" charset="0"/>
              </a:rPr>
              <a:t>тыс. рублей от плана  </a:t>
            </a:r>
            <a:r>
              <a:rPr lang="ru-RU" altLang="ru-RU" sz="1200" dirty="0" smtClean="0">
                <a:ln>
                  <a:solidFill>
                    <a:prstClr val="black"/>
                  </a:solidFill>
                </a:ln>
                <a:solidFill>
                  <a:prstClr val="black"/>
                </a:solidFill>
                <a:latin typeface="Times New Roman" pitchFamily="18" charset="0"/>
                <a:cs typeface="Times New Roman" pitchFamily="18" charset="0"/>
              </a:rPr>
              <a:t>56 781,278 </a:t>
            </a:r>
            <a:r>
              <a:rPr lang="ru-RU" altLang="ru-RU" sz="1200" dirty="0">
                <a:ln>
                  <a:solidFill>
                    <a:prstClr val="black"/>
                  </a:solidFill>
                </a:ln>
                <a:solidFill>
                  <a:prstClr val="black"/>
                </a:solidFill>
                <a:latin typeface="Times New Roman" pitchFamily="18" charset="0"/>
                <a:cs typeface="Times New Roman" pitchFamily="18" charset="0"/>
              </a:rPr>
              <a:t>тыс. рублей, исполнение </a:t>
            </a:r>
            <a:r>
              <a:rPr lang="ru-RU" altLang="ru-RU" sz="1200" dirty="0" smtClean="0">
                <a:ln>
                  <a:solidFill>
                    <a:prstClr val="black"/>
                  </a:solidFill>
                </a:ln>
                <a:solidFill>
                  <a:prstClr val="black"/>
                </a:solidFill>
                <a:latin typeface="Times New Roman" pitchFamily="18" charset="0"/>
                <a:cs typeface="Times New Roman" pitchFamily="18" charset="0"/>
              </a:rPr>
              <a:t>98,57%</a:t>
            </a:r>
            <a:r>
              <a:rPr lang="ru-RU" altLang="ru-RU" sz="1200" dirty="0" smtClean="0">
                <a:solidFill>
                  <a:prstClr val="black"/>
                </a:solidFill>
                <a:latin typeface="Times New Roman" pitchFamily="18" charset="0"/>
                <a:cs typeface="Times New Roman" pitchFamily="18" charset="0"/>
              </a:rPr>
              <a:t>.</a:t>
            </a:r>
            <a:endParaRPr lang="ru-RU" altLang="ru-RU" sz="1200" dirty="0">
              <a:solidFill>
                <a:prstClr val="black"/>
              </a:solidFill>
              <a:latin typeface="Times New Roman" pitchFamily="18" charset="0"/>
              <a:cs typeface="Times New Roman" pitchFamily="18" charset="0"/>
            </a:endParaRPr>
          </a:p>
        </p:txBody>
      </p:sp>
      <p:sp>
        <p:nvSpPr>
          <p:cNvPr id="10" name="Прямоугольник 9"/>
          <p:cNvSpPr/>
          <p:nvPr/>
        </p:nvSpPr>
        <p:spPr>
          <a:xfrm>
            <a:off x="4122204" y="5733256"/>
            <a:ext cx="4572000" cy="646331"/>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altLang="ru-RU" sz="1200" i="0" u="none" strike="noStrike" kern="0" cap="none" spc="0" normalizeH="0" baseline="0" noProof="0" dirty="0" smtClean="0">
                <a:ln>
                  <a:solidFill>
                    <a:prstClr val="black"/>
                  </a:solidFill>
                </a:ln>
                <a:solidFill>
                  <a:prstClr val="black"/>
                </a:solidFill>
                <a:effectLst/>
                <a:uLnTx/>
                <a:uFillTx/>
                <a:latin typeface="Times New Roman" pitchFamily="18" charset="0"/>
                <a:cs typeface="Times New Roman" pitchFamily="18" charset="0"/>
              </a:rPr>
              <a:t>В рамках подпрограммы «Сохранение и развитие культуры в Яковлевском муниципальном районе» на 2019-2025 годы расходы составили – </a:t>
            </a:r>
            <a:r>
              <a:rPr lang="ru-RU" altLang="ru-RU" sz="1200" kern="0" noProof="0" dirty="0" smtClean="0">
                <a:ln>
                  <a:solidFill>
                    <a:prstClr val="black"/>
                  </a:solidFill>
                </a:ln>
                <a:solidFill>
                  <a:prstClr val="black"/>
                </a:solidFill>
                <a:latin typeface="Times New Roman" pitchFamily="18" charset="0"/>
                <a:cs typeface="Times New Roman" pitchFamily="18" charset="0"/>
              </a:rPr>
              <a:t>32 805,303</a:t>
            </a:r>
            <a:r>
              <a:rPr kumimoji="0" lang="ru-RU" altLang="ru-RU" sz="1200" i="0" u="none" strike="noStrike" kern="0" cap="none" spc="0" normalizeH="0" baseline="0" noProof="0" dirty="0" smtClean="0">
                <a:ln>
                  <a:solidFill>
                    <a:prstClr val="black"/>
                  </a:solidFill>
                </a:ln>
                <a:solidFill>
                  <a:prstClr val="black"/>
                </a:solidFill>
                <a:effectLst/>
                <a:uLnTx/>
                <a:uFillTx/>
                <a:latin typeface="Times New Roman" pitchFamily="18" charset="0"/>
                <a:cs typeface="Times New Roman" pitchFamily="18" charset="0"/>
              </a:rPr>
              <a:t>тыс. рублей, </a:t>
            </a:r>
            <a:r>
              <a:rPr lang="ru-RU" altLang="ru-RU" sz="1200" kern="0" dirty="0" smtClean="0">
                <a:ln>
                  <a:solidFill>
                    <a:prstClr val="black"/>
                  </a:solidFill>
                </a:ln>
                <a:solidFill>
                  <a:prstClr val="black"/>
                </a:solidFill>
                <a:latin typeface="Times New Roman" pitchFamily="18" charset="0"/>
                <a:cs typeface="Times New Roman" pitchFamily="18" charset="0"/>
              </a:rPr>
              <a:t>при плане 33 577,172 тыс. руб.</a:t>
            </a:r>
            <a:endParaRPr kumimoji="0" lang="ru-RU" sz="1200" i="0" u="none" strike="noStrike" kern="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8416" y="763961"/>
            <a:ext cx="1679928" cy="15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3707913"/>
            <a:ext cx="2627867" cy="2025344"/>
          </a:xfrm>
          <a:prstGeom prst="rect">
            <a:avLst/>
          </a:prstGeom>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2057319"/>
            <a:ext cx="3077047" cy="2307785"/>
          </a:xfrm>
          <a:prstGeom prst="rect">
            <a:avLst/>
          </a:prstGeom>
        </p:spPr>
      </p:pic>
    </p:spTree>
    <p:extLst>
      <p:ext uri="{BB962C8B-B14F-4D97-AF65-F5344CB8AC3E}">
        <p14:creationId xmlns:p14="http://schemas.microsoft.com/office/powerpoint/2010/main" val="19444037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44008" y="-61624"/>
            <a:ext cx="3600400" cy="6924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chemeClr val="bg1"/>
                </a:solidFill>
                <a:effectLst/>
                <a:uLnTx/>
                <a:uFillTx/>
                <a:latin typeface="Times New Roman" panose="02020603050405020304" pitchFamily="18" charset="0"/>
                <a:ea typeface="+mj-ea"/>
                <a:cs typeface="Times New Roman" panose="02020603050405020304" pitchFamily="18" charset="0"/>
              </a:rPr>
              <a:t>Расходы бюджета Яковлевского муниципального района за 2023 год  </a:t>
            </a:r>
            <a:br>
              <a:rPr kumimoji="0" lang="ru-RU" sz="1300" b="1" i="0" u="none" strike="noStrike" kern="0" cap="none" spc="0" normalizeH="0" baseline="0" noProof="0" dirty="0" smtClean="0">
                <a:ln>
                  <a:noFill/>
                </a:ln>
                <a:solidFill>
                  <a:schemeClr val="bg1"/>
                </a:solidFill>
                <a:effectLst/>
                <a:uLnTx/>
                <a:uFillTx/>
                <a:latin typeface="Times New Roman" panose="02020603050405020304" pitchFamily="18" charset="0"/>
                <a:ea typeface="+mj-ea"/>
                <a:cs typeface="Times New Roman" panose="02020603050405020304" pitchFamily="18" charset="0"/>
              </a:rPr>
            </a:br>
            <a:r>
              <a:rPr kumimoji="0" lang="ru-RU" sz="1300" b="1" i="0" u="none" strike="noStrike" kern="0" cap="none" spc="0" normalizeH="0" baseline="0" noProof="0" dirty="0" smtClean="0">
                <a:ln>
                  <a:noFill/>
                </a:ln>
                <a:solidFill>
                  <a:schemeClr val="bg1"/>
                </a:solidFill>
                <a:effectLst/>
                <a:uLnTx/>
                <a:uFillTx/>
                <a:latin typeface="Times New Roman" panose="02020603050405020304" pitchFamily="18" charset="0"/>
                <a:ea typeface="+mj-ea"/>
                <a:cs typeface="Times New Roman" panose="02020603050405020304" pitchFamily="18" charset="0"/>
              </a:rPr>
              <a:t>на социальную политику</a:t>
            </a:r>
            <a:endParaRPr kumimoji="0" lang="ru-RU" sz="1300" b="0" i="0" u="none" strike="noStrike" kern="0" cap="none" spc="0" normalizeH="0" baseline="0" noProof="0" dirty="0" smtClean="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6" name="TextBox 9"/>
          <p:cNvSpPr txBox="1">
            <a:spLocks noChangeArrowheads="1"/>
          </p:cNvSpPr>
          <p:nvPr/>
        </p:nvSpPr>
        <p:spPr bwMode="auto">
          <a:xfrm>
            <a:off x="5860796" y="906161"/>
            <a:ext cx="2518172" cy="1969770"/>
          </a:xfrm>
          <a:prstGeom prst="rect">
            <a:avLst/>
          </a:prstGeom>
          <a:solidFill>
            <a:schemeClr val="bg2">
              <a:lumMod val="20000"/>
              <a:lumOff val="80000"/>
            </a:schemeClr>
          </a:solidFill>
          <a:ln w="9525">
            <a:solidFill>
              <a:schemeClr val="accent2">
                <a:lumMod val="50000"/>
              </a:schemeClr>
            </a:solidFill>
            <a:miter lim="800000"/>
          </a:ln>
        </p:spPr>
        <p:txBody>
          <a:bodyPr>
            <a:spAutoFit/>
          </a:bodyPr>
          <a:lstStyle/>
          <a:p>
            <a:pPr algn="ctr"/>
            <a:r>
              <a:rPr lang="ru-RU" sz="1400" b="1" u="sng" dirty="0">
                <a:latin typeface="Times New Roman" panose="02020603050405020304" pitchFamily="18" charset="0"/>
                <a:cs typeface="Times New Roman" panose="02020603050405020304" pitchFamily="18" charset="0"/>
              </a:rPr>
              <a:t>Охрана семьи и детства</a:t>
            </a:r>
          </a:p>
          <a:p>
            <a:pPr algn="ctr"/>
            <a:r>
              <a:rPr lang="ru-RU" sz="1200" b="1" dirty="0" smtClean="0">
                <a:latin typeface="Times New Roman" panose="02020603050405020304" pitchFamily="18" charset="0"/>
                <a:cs typeface="Times New Roman" panose="02020603050405020304" pitchFamily="18" charset="0"/>
              </a:rPr>
              <a:t>46 276,8 </a:t>
            </a:r>
            <a:r>
              <a:rPr lang="ru-RU" sz="1200" b="1" dirty="0">
                <a:latin typeface="Times New Roman" panose="02020603050405020304" pitchFamily="18" charset="0"/>
                <a:cs typeface="Times New Roman" panose="02020603050405020304" pitchFamily="18" charset="0"/>
              </a:rPr>
              <a:t>тыс.руб. при плане </a:t>
            </a:r>
            <a:r>
              <a:rPr lang="ru-RU" sz="1200" b="1" dirty="0" smtClean="0">
                <a:latin typeface="Times New Roman" panose="02020603050405020304" pitchFamily="18" charset="0"/>
                <a:cs typeface="Times New Roman" panose="02020603050405020304" pitchFamily="18" charset="0"/>
              </a:rPr>
              <a:t>   50 821,1 </a:t>
            </a:r>
            <a:r>
              <a:rPr lang="ru-RU" sz="1200" b="1" dirty="0">
                <a:latin typeface="Times New Roman" panose="02020603050405020304" pitchFamily="18" charset="0"/>
                <a:cs typeface="Times New Roman" panose="02020603050405020304" pitchFamily="18" charset="0"/>
              </a:rPr>
              <a:t>тыс. рублей, исполнение </a:t>
            </a:r>
            <a:r>
              <a:rPr lang="ru-RU" sz="1200" b="1" dirty="0" smtClean="0">
                <a:latin typeface="Times New Roman" panose="02020603050405020304" pitchFamily="18" charset="0"/>
                <a:cs typeface="Times New Roman" panose="02020603050405020304" pitchFamily="18" charset="0"/>
              </a:rPr>
              <a:t>91,06 %</a:t>
            </a:r>
            <a:r>
              <a:rPr lang="ru-RU" sz="1050" b="1" dirty="0" smtClean="0">
                <a:latin typeface="Times New Roman" panose="02020603050405020304" pitchFamily="18" charset="0"/>
                <a:cs typeface="Times New Roman" panose="02020603050405020304" pitchFamily="18" charset="0"/>
              </a:rPr>
              <a:t>. (</a:t>
            </a:r>
            <a:r>
              <a:rPr lang="ru-RU" sz="1200" b="1" dirty="0" smtClean="0">
                <a:latin typeface="Times New Roman" panose="02020603050405020304" pitchFamily="18" charset="0"/>
                <a:cs typeface="Times New Roman" panose="02020603050405020304" pitchFamily="18" charset="0"/>
              </a:rPr>
              <a:t>Приобретение жилья детям- сиротам, социальная поддержка детей, оставшихся без попечения родителей, принятых на воспитание в семью, выплаты молодым семьям на приобретение жилья и др.)</a:t>
            </a:r>
            <a:endParaRPr lang="ru-RU" sz="1200" b="1" dirty="0">
              <a:latin typeface="Times New Roman" panose="02020603050405020304" pitchFamily="18" charset="0"/>
              <a:cs typeface="Times New Roman" panose="02020603050405020304" pitchFamily="18" charset="0"/>
            </a:endParaRPr>
          </a:p>
        </p:txBody>
      </p:sp>
      <p:sp>
        <p:nvSpPr>
          <p:cNvPr id="7" name="TextBox 9"/>
          <p:cNvSpPr txBox="1">
            <a:spLocks noChangeArrowheads="1"/>
          </p:cNvSpPr>
          <p:nvPr/>
        </p:nvSpPr>
        <p:spPr bwMode="auto">
          <a:xfrm>
            <a:off x="3459497" y="2204864"/>
            <a:ext cx="1664335" cy="829945"/>
          </a:xfrm>
          <a:prstGeom prst="rect">
            <a:avLst/>
          </a:prstGeom>
          <a:solidFill>
            <a:schemeClr val="bg2">
              <a:lumMod val="20000"/>
              <a:lumOff val="80000"/>
            </a:schemeClr>
          </a:solidFill>
          <a:ln w="9525">
            <a:solidFill>
              <a:schemeClr val="accent2">
                <a:lumMod val="50000"/>
              </a:schemeClr>
            </a:solidFill>
            <a:miter lim="800000"/>
          </a:ln>
        </p:spPr>
        <p:txBody>
          <a:bodyPr wrap="none">
            <a:spAutoFit/>
          </a:bodyPr>
          <a:lstStyle/>
          <a:p>
            <a:pPr algn="ctr"/>
            <a:r>
              <a:rPr lang="ru-RU" sz="2600" b="1" dirty="0" smtClean="0">
                <a:latin typeface="Times New Roman" panose="02020603050405020304" pitchFamily="18" charset="0"/>
                <a:cs typeface="Times New Roman" panose="02020603050405020304" pitchFamily="18" charset="0"/>
              </a:rPr>
              <a:t>53 </a:t>
            </a:r>
            <a:r>
              <a:rPr lang="ru-RU" sz="2600" b="1" dirty="0" smtClean="0">
                <a:latin typeface="Times New Roman" panose="02020603050405020304" pitchFamily="18" charset="0"/>
                <a:cs typeface="Times New Roman" panose="02020603050405020304" pitchFamily="18" charset="0"/>
              </a:rPr>
              <a:t>209,1</a:t>
            </a:r>
          </a:p>
          <a:p>
            <a:pPr algn="ctr"/>
            <a:r>
              <a:rPr lang="ru-RU" sz="2200" b="1" dirty="0" smtClean="0">
                <a:latin typeface="Times New Roman" panose="02020603050405020304" pitchFamily="18" charset="0"/>
                <a:cs typeface="Times New Roman" panose="02020603050405020304" pitchFamily="18" charset="0"/>
              </a:rPr>
              <a:t>тыс</a:t>
            </a:r>
            <a:r>
              <a:rPr lang="ru-RU" sz="2200" b="1" dirty="0">
                <a:latin typeface="Times New Roman" panose="02020603050405020304" pitchFamily="18" charset="0"/>
                <a:cs typeface="Times New Roman" panose="02020603050405020304" pitchFamily="18" charset="0"/>
              </a:rPr>
              <a:t>. рублей</a:t>
            </a:r>
          </a:p>
        </p:txBody>
      </p:sp>
      <p:sp>
        <p:nvSpPr>
          <p:cNvPr id="8" name="TextBox 9"/>
          <p:cNvSpPr txBox="1">
            <a:spLocks noChangeArrowheads="1"/>
          </p:cNvSpPr>
          <p:nvPr/>
        </p:nvSpPr>
        <p:spPr bwMode="auto">
          <a:xfrm>
            <a:off x="683568" y="3451860"/>
            <a:ext cx="2089547" cy="1661993"/>
          </a:xfrm>
          <a:prstGeom prst="rect">
            <a:avLst/>
          </a:prstGeom>
          <a:solidFill>
            <a:schemeClr val="bg2">
              <a:lumMod val="20000"/>
              <a:lumOff val="80000"/>
            </a:schemeClr>
          </a:solidFill>
          <a:ln w="9525">
            <a:solidFill>
              <a:schemeClr val="accent2">
                <a:lumMod val="50000"/>
              </a:schemeClr>
            </a:solidFill>
            <a:miter lim="800000"/>
          </a:ln>
        </p:spPr>
        <p:txBody>
          <a:bodyPr>
            <a:spAutoFit/>
          </a:bodyPr>
          <a:lstStyle/>
          <a:p>
            <a:pPr algn="ctr"/>
            <a:r>
              <a:rPr lang="ru-RU" altLang="ru-RU" sz="1400" b="1" u="sng" dirty="0">
                <a:latin typeface="Times New Roman" panose="02020603050405020304" pitchFamily="18" charset="0"/>
                <a:cs typeface="Times New Roman" panose="02020603050405020304" pitchFamily="18" charset="0"/>
              </a:rPr>
              <a:t>Пенсионное обеспечение</a:t>
            </a:r>
          </a:p>
          <a:p>
            <a:pPr algn="ctr"/>
            <a:r>
              <a:rPr lang="ru-RU" altLang="ru-RU" sz="1400" b="1" dirty="0" smtClean="0">
                <a:latin typeface="Times New Roman" panose="02020603050405020304" pitchFamily="18" charset="0"/>
                <a:cs typeface="Times New Roman" panose="02020603050405020304" pitchFamily="18" charset="0"/>
              </a:rPr>
              <a:t>3 034,7 </a:t>
            </a:r>
            <a:r>
              <a:rPr lang="ru-RU" altLang="ru-RU" sz="1400" b="1" dirty="0">
                <a:latin typeface="Times New Roman" panose="02020603050405020304" pitchFamily="18" charset="0"/>
                <a:cs typeface="Times New Roman" panose="02020603050405020304" pitchFamily="18" charset="0"/>
              </a:rPr>
              <a:t>тыс. руб.                            </a:t>
            </a:r>
            <a:r>
              <a:rPr lang="ru-RU" altLang="ru-RU" sz="1200" b="1" dirty="0">
                <a:latin typeface="Times New Roman" panose="02020603050405020304" pitchFamily="18" charset="0"/>
                <a:cs typeface="Times New Roman" panose="02020603050405020304" pitchFamily="18" charset="0"/>
              </a:rPr>
              <a:t>при плане </a:t>
            </a:r>
            <a:r>
              <a:rPr lang="ru-RU" altLang="ru-RU" sz="1200" b="1" dirty="0" smtClean="0">
                <a:latin typeface="Times New Roman" panose="02020603050405020304" pitchFamily="18" charset="0"/>
                <a:cs typeface="Times New Roman" panose="02020603050405020304" pitchFamily="18" charset="0"/>
              </a:rPr>
              <a:t>3 034,7 тыс</a:t>
            </a:r>
            <a:r>
              <a:rPr lang="ru-RU" altLang="ru-RU" sz="1200" b="1" dirty="0">
                <a:latin typeface="Times New Roman" panose="02020603050405020304" pitchFamily="18" charset="0"/>
                <a:cs typeface="Times New Roman" panose="02020603050405020304" pitchFamily="18" charset="0"/>
              </a:rPr>
              <a:t>. рублей, </a:t>
            </a:r>
            <a:r>
              <a:rPr lang="ru-RU" altLang="ru-RU" sz="1200" b="1" dirty="0" smtClean="0">
                <a:latin typeface="Times New Roman" panose="02020603050405020304" pitchFamily="18" charset="0"/>
                <a:cs typeface="Times New Roman" panose="02020603050405020304" pitchFamily="18" charset="0"/>
              </a:rPr>
              <a:t>исполнение 100 </a:t>
            </a:r>
            <a:r>
              <a:rPr lang="ru-RU" altLang="ru-RU" sz="1200" b="1" dirty="0">
                <a:latin typeface="Times New Roman" panose="02020603050405020304" pitchFamily="18" charset="0"/>
                <a:cs typeface="Times New Roman" panose="02020603050405020304" pitchFamily="18" charset="0"/>
              </a:rPr>
              <a:t>% (доплата к пенсии муниципальным служащим)</a:t>
            </a:r>
          </a:p>
        </p:txBody>
      </p:sp>
      <p:sp>
        <p:nvSpPr>
          <p:cNvPr id="9" name="TextBox 9"/>
          <p:cNvSpPr txBox="1">
            <a:spLocks noChangeArrowheads="1"/>
          </p:cNvSpPr>
          <p:nvPr/>
        </p:nvSpPr>
        <p:spPr bwMode="auto">
          <a:xfrm>
            <a:off x="3243474" y="3861792"/>
            <a:ext cx="2096383" cy="2539157"/>
          </a:xfrm>
          <a:prstGeom prst="rect">
            <a:avLst/>
          </a:prstGeom>
          <a:solidFill>
            <a:schemeClr val="bg2">
              <a:lumMod val="20000"/>
              <a:lumOff val="80000"/>
            </a:schemeClr>
          </a:solidFill>
          <a:ln w="9525">
            <a:solidFill>
              <a:schemeClr val="accent2">
                <a:lumMod val="50000"/>
              </a:schemeClr>
            </a:solidFill>
            <a:miter lim="800000"/>
          </a:ln>
        </p:spPr>
        <p:txBody>
          <a:bodyPr wrap="square">
            <a:spAutoFit/>
          </a:bodyPr>
          <a:lstStyle/>
          <a:p>
            <a:pPr algn="ctr"/>
            <a:r>
              <a:rPr lang="ru-RU" altLang="ru-RU" sz="1300" b="1" dirty="0" smtClean="0">
                <a:latin typeface="Times New Roman" panose="02020603050405020304" pitchFamily="18" charset="0"/>
                <a:cs typeface="Times New Roman" panose="02020603050405020304" pitchFamily="18" charset="0"/>
              </a:rPr>
              <a:t> </a:t>
            </a:r>
            <a:r>
              <a:rPr lang="ru-RU" altLang="ru-RU" sz="1300" b="1" u="sng" dirty="0">
                <a:latin typeface="Times New Roman" panose="02020603050405020304" pitchFamily="18" charset="0"/>
                <a:cs typeface="Times New Roman" panose="02020603050405020304" pitchFamily="18" charset="0"/>
              </a:rPr>
              <a:t>«Социальное обеспечение населения»</a:t>
            </a:r>
            <a:r>
              <a:rPr lang="ru-RU" altLang="ru-RU" sz="1400" b="1" u="sng" dirty="0">
                <a:latin typeface="Times New Roman" panose="02020603050405020304" pitchFamily="18" charset="0"/>
                <a:cs typeface="Times New Roman" panose="02020603050405020304" pitchFamily="18" charset="0"/>
              </a:rPr>
              <a:t> </a:t>
            </a:r>
            <a:r>
              <a:rPr lang="ru-RU" altLang="ru-RU" sz="1200" b="1" dirty="0">
                <a:latin typeface="Times New Roman" panose="02020603050405020304" pitchFamily="18" charset="0"/>
                <a:cs typeface="Times New Roman" panose="02020603050405020304" pitchFamily="18" charset="0"/>
              </a:rPr>
              <a:t>исполнение составило </a:t>
            </a:r>
            <a:r>
              <a:rPr lang="ru-RU" altLang="ru-RU" sz="1200" b="1" dirty="0" smtClean="0">
                <a:latin typeface="Times New Roman" panose="02020603050405020304" pitchFamily="18" charset="0"/>
                <a:cs typeface="Times New Roman" panose="02020603050405020304" pitchFamily="18" charset="0"/>
              </a:rPr>
              <a:t>          3 187,1 тыс</a:t>
            </a:r>
            <a:r>
              <a:rPr lang="ru-RU" altLang="ru-RU" sz="1200" b="1" dirty="0">
                <a:latin typeface="Times New Roman" panose="02020603050405020304" pitchFamily="18" charset="0"/>
                <a:cs typeface="Times New Roman" panose="02020603050405020304" pitchFamily="18" charset="0"/>
              </a:rPr>
              <a:t>. рублей при годовом плане 3 </a:t>
            </a:r>
            <a:r>
              <a:rPr lang="ru-RU" altLang="ru-RU" sz="1200" b="1" dirty="0" smtClean="0">
                <a:latin typeface="Times New Roman" panose="02020603050405020304" pitchFamily="18" charset="0"/>
                <a:cs typeface="Times New Roman" panose="02020603050405020304" pitchFamily="18" charset="0"/>
              </a:rPr>
              <a:t>187,1 тыс</a:t>
            </a:r>
            <a:r>
              <a:rPr lang="ru-RU" altLang="ru-RU" sz="1200" b="1" dirty="0">
                <a:latin typeface="Times New Roman" panose="02020603050405020304" pitchFamily="18" charset="0"/>
                <a:cs typeface="Times New Roman" panose="02020603050405020304" pitchFamily="18" charset="0"/>
              </a:rPr>
              <a:t>. рублей, исполнение </a:t>
            </a:r>
            <a:r>
              <a:rPr lang="ru-RU" altLang="ru-RU" sz="1200" b="1" dirty="0" smtClean="0">
                <a:latin typeface="Times New Roman" panose="02020603050405020304" pitchFamily="18" charset="0"/>
                <a:cs typeface="Times New Roman" panose="02020603050405020304" pitchFamily="18" charset="0"/>
              </a:rPr>
              <a:t>100 </a:t>
            </a:r>
            <a:r>
              <a:rPr lang="ru-RU" altLang="ru-RU" sz="1200" b="1" dirty="0">
                <a:latin typeface="Times New Roman" panose="02020603050405020304" pitchFamily="18" charset="0"/>
                <a:cs typeface="Times New Roman" panose="02020603050405020304" pitchFamily="18" charset="0"/>
              </a:rPr>
              <a:t>%.</a:t>
            </a:r>
          </a:p>
          <a:p>
            <a:pPr algn="ctr"/>
            <a:r>
              <a:rPr lang="ru-RU" altLang="ru-RU" sz="1200" b="1" dirty="0">
                <a:latin typeface="Times New Roman" panose="02020603050405020304" pitchFamily="18" charset="0"/>
                <a:cs typeface="Times New Roman" panose="02020603050405020304" pitchFamily="18" charset="0"/>
              </a:rPr>
              <a:t> В рамках данного раздела исполняются полномочия краевого бюджета по обеспечению мер социальной поддержки педагогическим работникам района. </a:t>
            </a:r>
          </a:p>
        </p:txBody>
      </p:sp>
      <p:sp>
        <p:nvSpPr>
          <p:cNvPr id="11" name="Rectangle 7"/>
          <p:cNvSpPr>
            <a:spLocks noChangeArrowheads="1"/>
          </p:cNvSpPr>
          <p:nvPr/>
        </p:nvSpPr>
        <p:spPr bwMode="auto">
          <a:xfrm>
            <a:off x="5753640" y="3451860"/>
            <a:ext cx="2732484" cy="1921356"/>
          </a:xfrm>
          <a:prstGeom prst="rect">
            <a:avLst/>
          </a:prstGeom>
          <a:solidFill>
            <a:schemeClr val="bg2">
              <a:lumMod val="20000"/>
              <a:lumOff val="80000"/>
            </a:schemeClr>
          </a:solidFill>
          <a:ln w="3175">
            <a:solidFill>
              <a:schemeClr val="accent2">
                <a:lumMod val="50000"/>
              </a:schemeClr>
            </a:solidFill>
            <a:miter lim="800000"/>
          </a:ln>
        </p:spPr>
        <p:txBody>
          <a:bodyPr lIns="108000" tIns="0" rIns="108000" bIns="0"/>
          <a:lstStyle>
            <a:lvl1pPr defTabSz="913130">
              <a:spcBef>
                <a:spcPct val="20000"/>
              </a:spcBef>
              <a:buClr>
                <a:schemeClr val="bg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defTabSz="913130">
              <a:spcBef>
                <a:spcPct val="20000"/>
              </a:spcBef>
              <a:buClr>
                <a:schemeClr val="accent2"/>
              </a:buClr>
              <a:buSzPct val="80000"/>
              <a:buFont typeface="Wingdings" panose="05000000000000000000" pitchFamily="2" charset="2"/>
              <a:buChar char="¨"/>
              <a:defRPr sz="2800">
                <a:solidFill>
                  <a:schemeClr val="tx1"/>
                </a:solidFill>
                <a:latin typeface="Times New Roman" panose="02020603050405020304" pitchFamily="18" charset="0"/>
              </a:defRPr>
            </a:lvl2pPr>
            <a:lvl3pPr marL="1143000" indent="-228600" defTabSz="913130">
              <a:spcBef>
                <a:spcPct val="20000"/>
              </a:spcBef>
              <a:buClr>
                <a:schemeClr val="bg2"/>
              </a:buClr>
              <a:buSzPct val="65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defTabSz="913130">
              <a:spcBef>
                <a:spcPct val="20000"/>
              </a:spcBef>
              <a:buClr>
                <a:schemeClr val="accent2"/>
              </a:buClr>
              <a:buSzPct val="70000"/>
              <a:buFont typeface="Wingdings" panose="05000000000000000000" pitchFamily="2" charset="2"/>
              <a:buChar char="¨"/>
              <a:defRPr sz="2000">
                <a:solidFill>
                  <a:schemeClr val="tx1"/>
                </a:solidFill>
                <a:latin typeface="Times New Roman" panose="02020603050405020304" pitchFamily="18" charset="0"/>
              </a:defRPr>
            </a:lvl4pPr>
            <a:lvl5pPr marL="2057400" indent="-228600" defTabSz="91313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defRPr>
            </a:lvl5pPr>
            <a:lvl6pPr marL="2514600" indent="-228600" defTabSz="91313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6pPr>
            <a:lvl7pPr marL="2971800" indent="-228600" defTabSz="91313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7pPr>
            <a:lvl8pPr marL="3429000" indent="-228600" defTabSz="91313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8pPr>
            <a:lvl9pPr marL="3886200" indent="-228600" defTabSz="91313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Times New Roman" panose="02020603050405020304" pitchFamily="18" charset="0"/>
              </a:defRPr>
            </a:lvl9pPr>
          </a:lstStyle>
          <a:p>
            <a:pPr algn="ctr">
              <a:spcBef>
                <a:spcPct val="0"/>
              </a:spcBef>
              <a:buClrTx/>
              <a:buSzTx/>
              <a:buFontTx/>
              <a:buNone/>
              <a:defRPr/>
            </a:pPr>
            <a:r>
              <a:rPr lang="ru-RU" sz="1400" b="1" u="sng" dirty="0" smtClean="0"/>
              <a:t>Другие вопросы в области социальной политики</a:t>
            </a:r>
            <a:r>
              <a:rPr lang="ru-RU" sz="1200" b="1" u="sng" dirty="0" smtClean="0"/>
              <a:t> </a:t>
            </a:r>
            <a:r>
              <a:rPr lang="ru-RU" sz="1200" b="1" dirty="0" smtClean="0"/>
              <a:t>–</a:t>
            </a:r>
            <a:r>
              <a:rPr lang="ru-RU" altLang="ru-RU" sz="1200" b="1" dirty="0" smtClean="0"/>
              <a:t>  при плане 710,5 тыс. рублей, исполнение 710,5 тыс. рублей или 100 % (мероприятия по социализации пожилых людей в обществе, МП «Доступная среда», поддержка социально-ориентированных некоммерческих организаций).</a:t>
            </a:r>
          </a:p>
        </p:txBody>
      </p:sp>
      <p:cxnSp>
        <p:nvCxnSpPr>
          <p:cNvPr id="16" name="Соединительная линия уступом 15"/>
          <p:cNvCxnSpPr/>
          <p:nvPr/>
        </p:nvCxnSpPr>
        <p:spPr>
          <a:xfrm flipV="1">
            <a:off x="4572000" y="1364004"/>
            <a:ext cx="1288796" cy="840860"/>
          </a:xfrm>
          <a:prstGeom prst="bentConnector3">
            <a:avLst>
              <a:gd name="adj1" fmla="val -1439"/>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Соединительная линия уступом 38"/>
          <p:cNvCxnSpPr/>
          <p:nvPr/>
        </p:nvCxnSpPr>
        <p:spPr>
          <a:xfrm rot="16200000" flipH="1">
            <a:off x="3917037" y="3433060"/>
            <a:ext cx="826983" cy="1"/>
          </a:xfrm>
          <a:prstGeom prst="bentConnector3">
            <a:avLst>
              <a:gd name="adj1" fmla="val 50000"/>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Соединительная линия уступом 51"/>
          <p:cNvCxnSpPr>
            <a:stCxn id="7" idx="1"/>
            <a:endCxn id="8" idx="0"/>
          </p:cNvCxnSpPr>
          <p:nvPr/>
        </p:nvCxnSpPr>
        <p:spPr>
          <a:xfrm rot="10800000" flipV="1">
            <a:off x="1728343" y="2619836"/>
            <a:ext cx="1731155" cy="832023"/>
          </a:xfrm>
          <a:prstGeom prst="bentConnector2">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Соединительная линия уступом 53"/>
          <p:cNvCxnSpPr/>
          <p:nvPr/>
        </p:nvCxnSpPr>
        <p:spPr>
          <a:xfrm>
            <a:off x="5123832" y="2595532"/>
            <a:ext cx="1996050" cy="832023"/>
          </a:xfrm>
          <a:prstGeom prst="bentConnector2">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284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0013" y="-27384"/>
            <a:ext cx="3492388" cy="620688"/>
          </a:xfrm>
        </p:spPr>
        <p:txBody>
          <a:bodyPr>
            <a:noAutofit/>
          </a:bodyPr>
          <a:lstStyle/>
          <a:p>
            <a:pPr algn="ctr"/>
            <a:r>
              <a:rPr lang="ru-RU" sz="1200" b="1" dirty="0" smtClean="0">
                <a:solidFill>
                  <a:schemeClr val="bg2">
                    <a:lumMod val="20000"/>
                    <a:lumOff val="80000"/>
                  </a:schemeClr>
                </a:solidFill>
                <a:latin typeface="Times New Roman" pitchFamily="18" charset="0"/>
                <a:cs typeface="Times New Roman" pitchFamily="18" charset="0"/>
              </a:rPr>
              <a:t>Исполнение доходной части бюджета Яковлевского муниципального района</a:t>
            </a:r>
            <a:br>
              <a:rPr lang="ru-RU" sz="1200" b="1" dirty="0" smtClean="0">
                <a:solidFill>
                  <a:schemeClr val="bg2">
                    <a:lumMod val="20000"/>
                    <a:lumOff val="80000"/>
                  </a:schemeClr>
                </a:solidFill>
                <a:latin typeface="Times New Roman" pitchFamily="18" charset="0"/>
                <a:cs typeface="Times New Roman" pitchFamily="18" charset="0"/>
              </a:rPr>
            </a:br>
            <a:r>
              <a:rPr lang="ru-RU" sz="1200" b="1" dirty="0" smtClean="0">
                <a:solidFill>
                  <a:schemeClr val="bg2">
                    <a:lumMod val="20000"/>
                    <a:lumOff val="80000"/>
                  </a:schemeClr>
                </a:solidFill>
                <a:latin typeface="Times New Roman" pitchFamily="18" charset="0"/>
                <a:cs typeface="Times New Roman" pitchFamily="18" charset="0"/>
              </a:rPr>
              <a:t> за 2023 год.</a:t>
            </a:r>
            <a:endParaRPr lang="ru-RU" sz="1200" b="1" dirty="0">
              <a:solidFill>
                <a:schemeClr val="bg2">
                  <a:lumMod val="20000"/>
                  <a:lumOff val="80000"/>
                </a:schemeClr>
              </a:solidFill>
              <a:latin typeface="Times New Roman" pitchFamily="18" charset="0"/>
              <a:cs typeface="Times New Roman" pitchFamily="18" charset="0"/>
            </a:endParaRPr>
          </a:p>
        </p:txBody>
      </p:sp>
      <p:sp>
        <p:nvSpPr>
          <p:cNvPr id="7" name="Rectangle 4"/>
          <p:cNvSpPr>
            <a:spLocks noChangeArrowheads="1"/>
          </p:cNvSpPr>
          <p:nvPr/>
        </p:nvSpPr>
        <p:spPr bwMode="auto">
          <a:xfrm>
            <a:off x="2509449" y="764704"/>
            <a:ext cx="3888432" cy="261408"/>
          </a:xfrm>
          <a:prstGeom prst="rect">
            <a:avLst/>
          </a:prstGeom>
          <a:solidFill>
            <a:schemeClr val="bg1"/>
          </a:solidFill>
          <a:ln w="9525">
            <a:solidFill>
              <a:schemeClr val="tx1">
                <a:lumMod val="95000"/>
                <a:lumOff val="5000"/>
              </a:schemeClr>
            </a:solidFill>
            <a:miter lim="800000"/>
          </a:ln>
          <a:effectLst>
            <a:outerShdw blurRad="44450" dist="27940" dir="5400000" algn="ctr">
              <a:srgbClr val="000000">
                <a:alpha val="32000"/>
              </a:srgbClr>
            </a:outerShdw>
          </a:effectLst>
        </p:spPr>
        <p:txBody>
          <a:bodyPr wrap="none" anchor="ctr"/>
          <a:lstStyle/>
          <a:p>
            <a:pPr algn="ctr" defTabSz="913130"/>
            <a:r>
              <a:rPr lang="ru-RU" altLang="ru-RU" sz="1400" b="1" dirty="0">
                <a:solidFill>
                  <a:schemeClr val="accent5">
                    <a:lumMod val="50000"/>
                  </a:schemeClr>
                </a:solidFill>
                <a:latin typeface="Times New Roman" pitchFamily="18" charset="0"/>
                <a:cs typeface="Times New Roman" pitchFamily="18" charset="0"/>
              </a:rPr>
              <a:t>Общий объем – </a:t>
            </a:r>
            <a:r>
              <a:rPr lang="ru-RU" altLang="ru-RU" sz="1400" b="1" dirty="0" smtClean="0">
                <a:solidFill>
                  <a:schemeClr val="accent5">
                    <a:lumMod val="50000"/>
                  </a:schemeClr>
                </a:solidFill>
                <a:latin typeface="Times New Roman" pitchFamily="18" charset="0"/>
                <a:cs typeface="Times New Roman" pitchFamily="18" charset="0"/>
              </a:rPr>
              <a:t>762 921,9 тыс.руб</a:t>
            </a:r>
            <a:r>
              <a:rPr lang="ru-RU" altLang="ru-RU" sz="1400" b="1" dirty="0">
                <a:solidFill>
                  <a:schemeClr val="accent5">
                    <a:lumMod val="50000"/>
                  </a:schemeClr>
                </a:solidFill>
                <a:latin typeface="Times New Roman" pitchFamily="18" charset="0"/>
                <a:cs typeface="Times New Roman" pitchFamily="18" charset="0"/>
              </a:rPr>
              <a:t>.</a:t>
            </a:r>
          </a:p>
        </p:txBody>
      </p:sp>
      <p:sp>
        <p:nvSpPr>
          <p:cNvPr id="8" name="Rectangle 5"/>
          <p:cNvSpPr>
            <a:spLocks noChangeArrowheads="1"/>
          </p:cNvSpPr>
          <p:nvPr/>
        </p:nvSpPr>
        <p:spPr bwMode="auto">
          <a:xfrm>
            <a:off x="899592" y="1268760"/>
            <a:ext cx="1939435" cy="648072"/>
          </a:xfrm>
          <a:prstGeom prst="rect">
            <a:avLst/>
          </a:prstGeom>
          <a:solidFill>
            <a:schemeClr val="bg2">
              <a:lumMod val="60000"/>
              <a:lumOff val="40000"/>
            </a:schemeClr>
          </a:solidFill>
          <a:ln w="9525">
            <a:solidFill>
              <a:schemeClr val="accent5">
                <a:lumMod val="50000"/>
              </a:schemeClr>
            </a:solidFill>
            <a:miter lim="800000"/>
          </a:ln>
          <a:effectLst>
            <a:outerShdw blurRad="44450" dist="27940" dir="5400000" algn="ctr">
              <a:srgbClr val="000000">
                <a:alpha val="32000"/>
              </a:srgbClr>
            </a:outerShdw>
          </a:effectLst>
        </p:spPr>
        <p:txBody>
          <a:bodyPr anchor="ctr"/>
          <a:lstStyle/>
          <a:p>
            <a:pPr algn="ctr">
              <a:defRPr/>
            </a:pPr>
            <a:r>
              <a:rPr lang="ru-RU" sz="1400" b="1" dirty="0">
                <a:solidFill>
                  <a:schemeClr val="accent5">
                    <a:lumMod val="50000"/>
                  </a:schemeClr>
                </a:solidFill>
                <a:latin typeface="Times New Roman" pitchFamily="18" charset="0"/>
                <a:cs typeface="Times New Roman" pitchFamily="18" charset="0"/>
              </a:rPr>
              <a:t>Налоговые доходы</a:t>
            </a:r>
          </a:p>
          <a:p>
            <a:pPr algn="ctr">
              <a:defRPr/>
            </a:pPr>
            <a:r>
              <a:rPr lang="ru-RU" sz="1400" b="1" dirty="0" smtClean="0">
                <a:solidFill>
                  <a:schemeClr val="accent5">
                    <a:lumMod val="50000"/>
                  </a:schemeClr>
                </a:solidFill>
                <a:latin typeface="Times New Roman" pitchFamily="18" charset="0"/>
                <a:cs typeface="Times New Roman" pitchFamily="18" charset="0"/>
              </a:rPr>
              <a:t>356 263,0 </a:t>
            </a:r>
            <a:r>
              <a:rPr lang="ru-RU" sz="1400" b="1" dirty="0">
                <a:solidFill>
                  <a:schemeClr val="accent5">
                    <a:lumMod val="50000"/>
                  </a:schemeClr>
                </a:solidFill>
                <a:latin typeface="Times New Roman" pitchFamily="18" charset="0"/>
                <a:cs typeface="Times New Roman" pitchFamily="18" charset="0"/>
              </a:rPr>
              <a:t>тыс.руб.</a:t>
            </a:r>
          </a:p>
        </p:txBody>
      </p:sp>
      <p:sp>
        <p:nvSpPr>
          <p:cNvPr id="11" name="Rectangle 5"/>
          <p:cNvSpPr>
            <a:spLocks noChangeArrowheads="1"/>
          </p:cNvSpPr>
          <p:nvPr/>
        </p:nvSpPr>
        <p:spPr bwMode="auto">
          <a:xfrm>
            <a:off x="3335434" y="1266136"/>
            <a:ext cx="2155459" cy="650696"/>
          </a:xfrm>
          <a:prstGeom prst="rect">
            <a:avLst/>
          </a:prstGeom>
          <a:solidFill>
            <a:schemeClr val="bg2">
              <a:lumMod val="60000"/>
              <a:lumOff val="40000"/>
            </a:schemeClr>
          </a:solidFill>
          <a:ln w="9525">
            <a:solidFill>
              <a:schemeClr val="accent5">
                <a:lumMod val="50000"/>
              </a:schemeClr>
            </a:solidFill>
            <a:miter lim="800000"/>
          </a:ln>
          <a:effectLst>
            <a:outerShdw blurRad="44450" dist="27940" dir="5400000" algn="ctr">
              <a:srgbClr val="000000">
                <a:alpha val="32000"/>
              </a:srgbClr>
            </a:outerShdw>
          </a:effectLst>
        </p:spPr>
        <p:txBody>
          <a:bodyPr anchor="ctr"/>
          <a:lstStyle/>
          <a:p>
            <a:pPr algn="ctr">
              <a:defRPr/>
            </a:pPr>
            <a:r>
              <a:rPr lang="ru-RU" sz="1400" b="1" dirty="0" smtClean="0">
                <a:solidFill>
                  <a:schemeClr val="accent5">
                    <a:lumMod val="50000"/>
                  </a:schemeClr>
                </a:solidFill>
                <a:latin typeface="Times New Roman" pitchFamily="18" charset="0"/>
                <a:cs typeface="Times New Roman" pitchFamily="18" charset="0"/>
              </a:rPr>
              <a:t>Неналоговые </a:t>
            </a:r>
            <a:r>
              <a:rPr lang="ru-RU" sz="1400" b="1" dirty="0">
                <a:solidFill>
                  <a:schemeClr val="accent5">
                    <a:lumMod val="50000"/>
                  </a:schemeClr>
                </a:solidFill>
                <a:latin typeface="Times New Roman" pitchFamily="18" charset="0"/>
                <a:cs typeface="Times New Roman" pitchFamily="18" charset="0"/>
              </a:rPr>
              <a:t>доходы</a:t>
            </a:r>
          </a:p>
          <a:p>
            <a:pPr algn="ctr">
              <a:defRPr/>
            </a:pPr>
            <a:r>
              <a:rPr lang="ru-RU" sz="1400" b="1" dirty="0" smtClean="0">
                <a:solidFill>
                  <a:schemeClr val="accent5">
                    <a:lumMod val="50000"/>
                  </a:schemeClr>
                </a:solidFill>
                <a:latin typeface="Times New Roman" pitchFamily="18" charset="0"/>
                <a:cs typeface="Times New Roman" pitchFamily="18" charset="0"/>
              </a:rPr>
              <a:t>9 482,8 </a:t>
            </a:r>
            <a:r>
              <a:rPr lang="ru-RU" sz="1400" b="1" dirty="0">
                <a:solidFill>
                  <a:schemeClr val="accent5">
                    <a:lumMod val="50000"/>
                  </a:schemeClr>
                </a:solidFill>
                <a:latin typeface="Times New Roman" pitchFamily="18" charset="0"/>
                <a:cs typeface="Times New Roman" pitchFamily="18" charset="0"/>
              </a:rPr>
              <a:t>тыс.руб.</a:t>
            </a:r>
          </a:p>
        </p:txBody>
      </p:sp>
      <p:sp>
        <p:nvSpPr>
          <p:cNvPr id="12" name="Rectangle 20"/>
          <p:cNvSpPr>
            <a:spLocks noChangeArrowheads="1"/>
          </p:cNvSpPr>
          <p:nvPr/>
        </p:nvSpPr>
        <p:spPr bwMode="auto">
          <a:xfrm>
            <a:off x="6012161" y="1268760"/>
            <a:ext cx="2124647" cy="648072"/>
          </a:xfrm>
          <a:prstGeom prst="rect">
            <a:avLst/>
          </a:prstGeom>
          <a:solidFill>
            <a:schemeClr val="bg2">
              <a:lumMod val="60000"/>
              <a:lumOff val="40000"/>
            </a:schemeClr>
          </a:solidFill>
          <a:ln w="9525">
            <a:solidFill>
              <a:schemeClr val="accent5">
                <a:lumMod val="50000"/>
              </a:schemeClr>
            </a:solidFill>
            <a:miter lim="800000"/>
          </a:ln>
          <a:effectLst>
            <a:outerShdw blurRad="44450" dist="27940" dir="5400000" algn="ctr">
              <a:srgbClr val="000000">
                <a:alpha val="32000"/>
              </a:srgbClr>
            </a:outerShdw>
          </a:effectLst>
        </p:spPr>
        <p:txBody>
          <a:bodyPr anchor="ctr"/>
          <a:lstStyle/>
          <a:p>
            <a:pPr algn="ctr">
              <a:defRPr/>
            </a:pPr>
            <a:r>
              <a:rPr lang="ru-RU" sz="1300" b="1" dirty="0">
                <a:solidFill>
                  <a:schemeClr val="accent5">
                    <a:lumMod val="50000"/>
                  </a:schemeClr>
                </a:solidFill>
                <a:latin typeface="Times New Roman" pitchFamily="18" charset="0"/>
                <a:cs typeface="Times New Roman" pitchFamily="18" charset="0"/>
              </a:rPr>
              <a:t>Безвозмездные </a:t>
            </a:r>
            <a:r>
              <a:rPr lang="ru-RU" sz="1300" b="1" dirty="0" smtClean="0">
                <a:solidFill>
                  <a:schemeClr val="accent5">
                    <a:lumMod val="50000"/>
                  </a:schemeClr>
                </a:solidFill>
                <a:latin typeface="Times New Roman" pitchFamily="18" charset="0"/>
                <a:cs typeface="Times New Roman" pitchFamily="18" charset="0"/>
              </a:rPr>
              <a:t>поступления</a:t>
            </a:r>
            <a:endParaRPr lang="ru-RU" sz="1300" b="1" dirty="0">
              <a:solidFill>
                <a:schemeClr val="accent5">
                  <a:lumMod val="50000"/>
                </a:schemeClr>
              </a:solidFill>
              <a:latin typeface="Times New Roman" pitchFamily="18" charset="0"/>
              <a:cs typeface="Times New Roman" pitchFamily="18" charset="0"/>
            </a:endParaRPr>
          </a:p>
          <a:p>
            <a:pPr algn="ctr">
              <a:defRPr/>
            </a:pPr>
            <a:r>
              <a:rPr lang="ru-RU" sz="1300" b="1" dirty="0" smtClean="0">
                <a:solidFill>
                  <a:schemeClr val="accent5">
                    <a:lumMod val="50000"/>
                  </a:schemeClr>
                </a:solidFill>
                <a:latin typeface="Times New Roman" pitchFamily="18" charset="0"/>
                <a:cs typeface="Times New Roman" pitchFamily="18" charset="0"/>
              </a:rPr>
              <a:t>397 176,2 </a:t>
            </a:r>
            <a:r>
              <a:rPr lang="ru-RU" sz="1300" b="1" dirty="0">
                <a:solidFill>
                  <a:schemeClr val="accent5">
                    <a:lumMod val="50000"/>
                  </a:schemeClr>
                </a:solidFill>
                <a:latin typeface="Times New Roman" pitchFamily="18" charset="0"/>
                <a:cs typeface="Times New Roman" pitchFamily="18" charset="0"/>
              </a:rPr>
              <a:t>тыс.руб</a:t>
            </a:r>
            <a:r>
              <a:rPr lang="ru-RU" sz="1300" b="1" dirty="0">
                <a:solidFill>
                  <a:schemeClr val="accent5">
                    <a:lumMod val="50000"/>
                  </a:schemeClr>
                </a:solidFill>
              </a:rPr>
              <a:t>.</a:t>
            </a:r>
          </a:p>
        </p:txBody>
      </p:sp>
      <p:sp>
        <p:nvSpPr>
          <p:cNvPr id="13" name="Rectangle 21"/>
          <p:cNvSpPr>
            <a:spLocks noChangeArrowheads="1"/>
          </p:cNvSpPr>
          <p:nvPr/>
        </p:nvSpPr>
        <p:spPr bwMode="auto">
          <a:xfrm>
            <a:off x="899592" y="2102288"/>
            <a:ext cx="1939435" cy="619125"/>
          </a:xfrm>
          <a:prstGeom prst="rect">
            <a:avLst/>
          </a:prstGeom>
          <a:solidFill>
            <a:schemeClr val="bg2">
              <a:lumMod val="60000"/>
              <a:lumOff val="40000"/>
            </a:schemeClr>
          </a:solidFill>
          <a:ln w="9525">
            <a:solidFill>
              <a:schemeClr val="accent5">
                <a:lumMod val="50000"/>
              </a:schemeClr>
            </a:solidFill>
            <a:miter lim="800000"/>
          </a:ln>
        </p:spPr>
        <p:txBody>
          <a:bodyPr anchor="ctr"/>
          <a:lstStyle/>
          <a:p>
            <a:pPr algn="ctr" defTabSz="913130"/>
            <a:r>
              <a:rPr lang="ru-RU" altLang="ru-RU" sz="900" b="1" dirty="0">
                <a:solidFill>
                  <a:schemeClr val="accent5">
                    <a:lumMod val="50000"/>
                  </a:schemeClr>
                </a:solidFill>
                <a:latin typeface="Times New Roman" pitchFamily="18" charset="0"/>
                <a:cs typeface="Times New Roman" pitchFamily="18" charset="0"/>
              </a:rPr>
              <a:t>Налог на доходы физических лиц –  </a:t>
            </a:r>
          </a:p>
          <a:p>
            <a:pPr algn="ctr" defTabSz="913130"/>
            <a:r>
              <a:rPr lang="ru-RU" altLang="ru-RU" sz="900" b="1" dirty="0" smtClean="0">
                <a:solidFill>
                  <a:schemeClr val="accent5">
                    <a:lumMod val="50000"/>
                  </a:schemeClr>
                </a:solidFill>
                <a:latin typeface="Times New Roman" pitchFamily="18" charset="0"/>
                <a:cs typeface="Times New Roman" pitchFamily="18" charset="0"/>
              </a:rPr>
              <a:t>337 043,6 тыс</a:t>
            </a:r>
            <a:r>
              <a:rPr lang="ru-RU" altLang="ru-RU" sz="900" b="1" dirty="0">
                <a:solidFill>
                  <a:schemeClr val="accent5">
                    <a:lumMod val="50000"/>
                  </a:schemeClr>
                </a:solidFill>
                <a:latin typeface="Times New Roman" pitchFamily="18" charset="0"/>
                <a:cs typeface="Times New Roman" pitchFamily="18" charset="0"/>
              </a:rPr>
              <a:t>. руб</a:t>
            </a:r>
            <a:r>
              <a:rPr lang="ru-RU" altLang="ru-RU" sz="1000" b="1" dirty="0">
                <a:solidFill>
                  <a:schemeClr val="accent5">
                    <a:lumMod val="50000"/>
                  </a:schemeClr>
                </a:solidFill>
                <a:latin typeface="Times New Roman" pitchFamily="18" charset="0"/>
                <a:cs typeface="Times New Roman" pitchFamily="18" charset="0"/>
              </a:rPr>
              <a:t>.</a:t>
            </a:r>
          </a:p>
        </p:txBody>
      </p:sp>
      <p:sp>
        <p:nvSpPr>
          <p:cNvPr id="14" name="Rectangle 23"/>
          <p:cNvSpPr>
            <a:spLocks noChangeArrowheads="1"/>
          </p:cNvSpPr>
          <p:nvPr/>
        </p:nvSpPr>
        <p:spPr bwMode="auto">
          <a:xfrm>
            <a:off x="899592" y="2889560"/>
            <a:ext cx="1939435" cy="769989"/>
          </a:xfrm>
          <a:prstGeom prst="rect">
            <a:avLst/>
          </a:prstGeom>
          <a:solidFill>
            <a:schemeClr val="bg2">
              <a:lumMod val="60000"/>
              <a:lumOff val="40000"/>
            </a:schemeClr>
          </a:solidFill>
          <a:ln w="9525">
            <a:solidFill>
              <a:srgbClr val="008080"/>
            </a:solidFill>
            <a:miter lim="800000"/>
          </a:ln>
        </p:spPr>
        <p:txBody>
          <a:bodyPr anchor="ctr"/>
          <a:lstStyle/>
          <a:p>
            <a:pPr algn="ctr" defTabSz="913130"/>
            <a:r>
              <a:rPr lang="ru-RU" altLang="ru-RU" sz="900" b="1" dirty="0">
                <a:solidFill>
                  <a:schemeClr val="accent5">
                    <a:lumMod val="50000"/>
                  </a:schemeClr>
                </a:solidFill>
                <a:latin typeface="Times New Roman" pitchFamily="18" charset="0"/>
                <a:cs typeface="Times New Roman" pitchFamily="18" charset="0"/>
              </a:rPr>
              <a:t>Налоги на товары (работы, услуги), реализуемые на территории РФ –    </a:t>
            </a:r>
            <a:r>
              <a:rPr lang="ru-RU" altLang="ru-RU" sz="900" b="1" dirty="0" smtClean="0">
                <a:solidFill>
                  <a:schemeClr val="accent5">
                    <a:lumMod val="50000"/>
                  </a:schemeClr>
                </a:solidFill>
                <a:latin typeface="Times New Roman" pitchFamily="18" charset="0"/>
                <a:cs typeface="Times New Roman" pitchFamily="18" charset="0"/>
              </a:rPr>
              <a:t>          16 524,9 тыс</a:t>
            </a:r>
            <a:r>
              <a:rPr lang="ru-RU" altLang="ru-RU" sz="900" b="1" dirty="0">
                <a:solidFill>
                  <a:schemeClr val="accent5">
                    <a:lumMod val="50000"/>
                  </a:schemeClr>
                </a:solidFill>
                <a:latin typeface="Times New Roman" pitchFamily="18" charset="0"/>
                <a:cs typeface="Times New Roman" pitchFamily="18" charset="0"/>
              </a:rPr>
              <a:t>. руб.</a:t>
            </a:r>
          </a:p>
        </p:txBody>
      </p:sp>
      <p:sp>
        <p:nvSpPr>
          <p:cNvPr id="15" name="Rectangle 22"/>
          <p:cNvSpPr>
            <a:spLocks noChangeArrowheads="1"/>
          </p:cNvSpPr>
          <p:nvPr/>
        </p:nvSpPr>
        <p:spPr bwMode="auto">
          <a:xfrm>
            <a:off x="899592" y="3861048"/>
            <a:ext cx="1939435" cy="569383"/>
          </a:xfrm>
          <a:prstGeom prst="rect">
            <a:avLst/>
          </a:prstGeom>
          <a:solidFill>
            <a:schemeClr val="bg2">
              <a:lumMod val="60000"/>
              <a:lumOff val="40000"/>
            </a:schemeClr>
          </a:solidFill>
          <a:ln w="9525">
            <a:solidFill>
              <a:schemeClr val="accent5">
                <a:lumMod val="50000"/>
              </a:schemeClr>
            </a:solidFill>
            <a:miter lim="800000"/>
          </a:ln>
        </p:spPr>
        <p:txBody>
          <a:bodyPr anchor="ctr"/>
          <a:lstStyle/>
          <a:p>
            <a:pPr algn="ctr" defTabSz="913130"/>
            <a:r>
              <a:rPr lang="ru-RU" altLang="ru-RU" sz="900" b="1" dirty="0">
                <a:solidFill>
                  <a:schemeClr val="accent5">
                    <a:lumMod val="50000"/>
                  </a:schemeClr>
                </a:solidFill>
                <a:latin typeface="Times New Roman" pitchFamily="18" charset="0"/>
                <a:cs typeface="Times New Roman" pitchFamily="18" charset="0"/>
              </a:rPr>
              <a:t>Налоги на совокупный доход –        </a:t>
            </a:r>
            <a:r>
              <a:rPr lang="ru-RU" altLang="ru-RU" sz="900" b="1" dirty="0" smtClean="0">
                <a:solidFill>
                  <a:schemeClr val="accent5">
                    <a:lumMod val="50000"/>
                  </a:schemeClr>
                </a:solidFill>
                <a:latin typeface="Times New Roman" pitchFamily="18" charset="0"/>
                <a:cs typeface="Times New Roman" pitchFamily="18" charset="0"/>
              </a:rPr>
              <a:t>1 399,8 </a:t>
            </a:r>
            <a:r>
              <a:rPr lang="ru-RU" altLang="ru-RU" sz="900" b="1" dirty="0">
                <a:solidFill>
                  <a:schemeClr val="accent5">
                    <a:lumMod val="50000"/>
                  </a:schemeClr>
                </a:solidFill>
                <a:latin typeface="Times New Roman" pitchFamily="18" charset="0"/>
                <a:cs typeface="Times New Roman" pitchFamily="18" charset="0"/>
              </a:rPr>
              <a:t>тыс. руб.</a:t>
            </a:r>
          </a:p>
        </p:txBody>
      </p:sp>
      <p:sp>
        <p:nvSpPr>
          <p:cNvPr id="16" name="Rectangle 23"/>
          <p:cNvSpPr>
            <a:spLocks noChangeArrowheads="1"/>
          </p:cNvSpPr>
          <p:nvPr/>
        </p:nvSpPr>
        <p:spPr bwMode="auto">
          <a:xfrm>
            <a:off x="899592" y="4639371"/>
            <a:ext cx="1939435" cy="650080"/>
          </a:xfrm>
          <a:prstGeom prst="rect">
            <a:avLst/>
          </a:prstGeom>
          <a:solidFill>
            <a:schemeClr val="bg2">
              <a:lumMod val="60000"/>
              <a:lumOff val="40000"/>
            </a:schemeClr>
          </a:solidFill>
          <a:ln w="9525">
            <a:solidFill>
              <a:schemeClr val="accent5">
                <a:lumMod val="50000"/>
              </a:schemeClr>
            </a:solidFill>
            <a:miter lim="800000"/>
          </a:ln>
        </p:spPr>
        <p:txBody>
          <a:bodyPr anchor="ctr"/>
          <a:lstStyle/>
          <a:p>
            <a:pPr algn="ctr" defTabSz="913130"/>
            <a:r>
              <a:rPr lang="ru-RU" altLang="ru-RU" sz="900" b="1" dirty="0">
                <a:solidFill>
                  <a:schemeClr val="accent5">
                    <a:lumMod val="50000"/>
                  </a:schemeClr>
                </a:solidFill>
                <a:latin typeface="Times New Roman" pitchFamily="18" charset="0"/>
                <a:cs typeface="Times New Roman" pitchFamily="18" charset="0"/>
              </a:rPr>
              <a:t>Государственная пошлина </a:t>
            </a:r>
            <a:r>
              <a:rPr lang="ru-RU" altLang="ru-RU" sz="900" b="1" dirty="0" smtClean="0">
                <a:solidFill>
                  <a:schemeClr val="accent5">
                    <a:lumMod val="50000"/>
                  </a:schemeClr>
                </a:solidFill>
                <a:latin typeface="Times New Roman" pitchFamily="18" charset="0"/>
                <a:cs typeface="Times New Roman" pitchFamily="18" charset="0"/>
              </a:rPr>
              <a:t>–</a:t>
            </a:r>
          </a:p>
          <a:p>
            <a:pPr algn="ctr" defTabSz="913130"/>
            <a:r>
              <a:rPr lang="ru-RU" altLang="ru-RU" sz="900" b="1" dirty="0" smtClean="0">
                <a:solidFill>
                  <a:schemeClr val="accent5">
                    <a:lumMod val="50000"/>
                  </a:schemeClr>
                </a:solidFill>
                <a:latin typeface="Times New Roman" pitchFamily="18" charset="0"/>
                <a:cs typeface="Times New Roman" pitchFamily="18" charset="0"/>
              </a:rPr>
              <a:t> 1 294, 7 </a:t>
            </a:r>
            <a:r>
              <a:rPr lang="ru-RU" altLang="ru-RU" sz="900" b="1" dirty="0">
                <a:solidFill>
                  <a:schemeClr val="accent5">
                    <a:lumMod val="50000"/>
                  </a:schemeClr>
                </a:solidFill>
                <a:latin typeface="Times New Roman" pitchFamily="18" charset="0"/>
                <a:cs typeface="Times New Roman" pitchFamily="18" charset="0"/>
              </a:rPr>
              <a:t>тыс. руб.</a:t>
            </a:r>
          </a:p>
        </p:txBody>
      </p:sp>
      <p:sp>
        <p:nvSpPr>
          <p:cNvPr id="17" name="Rectangle 27"/>
          <p:cNvSpPr>
            <a:spLocks noChangeArrowheads="1"/>
          </p:cNvSpPr>
          <p:nvPr/>
        </p:nvSpPr>
        <p:spPr bwMode="auto">
          <a:xfrm>
            <a:off x="3342662" y="2104109"/>
            <a:ext cx="2155459" cy="761460"/>
          </a:xfrm>
          <a:prstGeom prst="rect">
            <a:avLst/>
          </a:prstGeom>
          <a:solidFill>
            <a:schemeClr val="bg2">
              <a:lumMod val="20000"/>
              <a:lumOff val="80000"/>
            </a:schemeClr>
          </a:solidFill>
          <a:ln w="9525">
            <a:solidFill>
              <a:schemeClr val="accent5">
                <a:lumMod val="50000"/>
              </a:schemeClr>
            </a:solidFill>
            <a:miter lim="800000"/>
          </a:ln>
        </p:spPr>
        <p:txBody>
          <a:bodyPr anchor="ctr"/>
          <a:lstStyle/>
          <a:p>
            <a:pPr algn="ctr" defTabSz="913130"/>
            <a:r>
              <a:rPr lang="ru-RU" altLang="ru-RU" sz="900" b="1" dirty="0">
                <a:solidFill>
                  <a:schemeClr val="accent5">
                    <a:lumMod val="50000"/>
                  </a:schemeClr>
                </a:solidFill>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 –  </a:t>
            </a:r>
            <a:r>
              <a:rPr lang="ru-RU" altLang="ru-RU" sz="900" b="1" dirty="0" smtClean="0">
                <a:solidFill>
                  <a:schemeClr val="accent5">
                    <a:lumMod val="50000"/>
                  </a:schemeClr>
                </a:solidFill>
                <a:latin typeface="Times New Roman" pitchFamily="18" charset="0"/>
                <a:cs typeface="Times New Roman" pitchFamily="18" charset="0"/>
              </a:rPr>
              <a:t>5 834,1 </a:t>
            </a:r>
            <a:r>
              <a:rPr lang="ru-RU" altLang="ru-RU" sz="900" b="1" dirty="0">
                <a:solidFill>
                  <a:schemeClr val="accent5">
                    <a:lumMod val="50000"/>
                  </a:schemeClr>
                </a:solidFill>
                <a:latin typeface="Times New Roman" pitchFamily="18" charset="0"/>
                <a:cs typeface="Times New Roman" pitchFamily="18" charset="0"/>
              </a:rPr>
              <a:t>тыс. руб.</a:t>
            </a:r>
          </a:p>
        </p:txBody>
      </p:sp>
      <p:sp>
        <p:nvSpPr>
          <p:cNvPr id="18" name="Rectangle 25"/>
          <p:cNvSpPr>
            <a:spLocks noChangeArrowheads="1"/>
          </p:cNvSpPr>
          <p:nvPr/>
        </p:nvSpPr>
        <p:spPr bwMode="auto">
          <a:xfrm>
            <a:off x="3349020" y="3022321"/>
            <a:ext cx="2130668" cy="504465"/>
          </a:xfrm>
          <a:prstGeom prst="rect">
            <a:avLst/>
          </a:prstGeom>
          <a:solidFill>
            <a:schemeClr val="bg2">
              <a:lumMod val="20000"/>
              <a:lumOff val="80000"/>
            </a:schemeClr>
          </a:solidFill>
          <a:ln w="9525">
            <a:solidFill>
              <a:schemeClr val="accent5">
                <a:lumMod val="50000"/>
              </a:schemeClr>
            </a:solidFill>
            <a:miter lim="800000"/>
          </a:ln>
        </p:spPr>
        <p:txBody>
          <a:bodyPr anchor="ctr"/>
          <a:lstStyle/>
          <a:p>
            <a:pPr algn="ctr" defTabSz="913130"/>
            <a:r>
              <a:rPr lang="ru-RU" altLang="ru-RU" sz="900" b="1" dirty="0">
                <a:solidFill>
                  <a:schemeClr val="accent5">
                    <a:lumMod val="50000"/>
                  </a:schemeClr>
                </a:solidFill>
                <a:latin typeface="Times New Roman" pitchFamily="18" charset="0"/>
                <a:cs typeface="Times New Roman" pitchFamily="18" charset="0"/>
              </a:rPr>
              <a:t>Платежи при пользовании природными ресурсами – </a:t>
            </a:r>
            <a:r>
              <a:rPr lang="ru-RU" altLang="ru-RU" sz="900" b="1" dirty="0" smtClean="0">
                <a:solidFill>
                  <a:schemeClr val="accent5">
                    <a:lumMod val="50000"/>
                  </a:schemeClr>
                </a:solidFill>
                <a:latin typeface="Times New Roman" pitchFamily="18" charset="0"/>
                <a:cs typeface="Times New Roman" pitchFamily="18" charset="0"/>
              </a:rPr>
              <a:t>1 646,2 </a:t>
            </a:r>
            <a:r>
              <a:rPr lang="ru-RU" altLang="ru-RU" sz="900" b="1" dirty="0">
                <a:solidFill>
                  <a:schemeClr val="accent5">
                    <a:lumMod val="50000"/>
                  </a:schemeClr>
                </a:solidFill>
                <a:latin typeface="Times New Roman" pitchFamily="18" charset="0"/>
                <a:cs typeface="Times New Roman" pitchFamily="18" charset="0"/>
              </a:rPr>
              <a:t>тыс. руб</a:t>
            </a:r>
            <a:r>
              <a:rPr lang="ru-RU" altLang="ru-RU" sz="900" b="1" dirty="0">
                <a:solidFill>
                  <a:schemeClr val="accent5">
                    <a:lumMod val="50000"/>
                  </a:schemeClr>
                </a:solidFill>
              </a:rPr>
              <a:t>.</a:t>
            </a:r>
          </a:p>
        </p:txBody>
      </p:sp>
      <p:sp>
        <p:nvSpPr>
          <p:cNvPr id="19" name="Rectangle 24"/>
          <p:cNvSpPr>
            <a:spLocks noChangeArrowheads="1"/>
          </p:cNvSpPr>
          <p:nvPr/>
        </p:nvSpPr>
        <p:spPr bwMode="auto">
          <a:xfrm>
            <a:off x="3349020" y="3698765"/>
            <a:ext cx="2134811" cy="569383"/>
          </a:xfrm>
          <a:prstGeom prst="rect">
            <a:avLst/>
          </a:prstGeom>
          <a:solidFill>
            <a:schemeClr val="bg2">
              <a:lumMod val="20000"/>
              <a:lumOff val="80000"/>
            </a:schemeClr>
          </a:solidFill>
          <a:ln w="9525">
            <a:solidFill>
              <a:schemeClr val="accent5">
                <a:lumMod val="50000"/>
              </a:schemeClr>
            </a:solidFill>
            <a:miter lim="800000"/>
          </a:ln>
        </p:spPr>
        <p:txBody>
          <a:bodyPr anchor="ctr"/>
          <a:lstStyle/>
          <a:p>
            <a:pPr algn="ctr" defTabSz="913130"/>
            <a:r>
              <a:rPr lang="ru-RU" altLang="ru-RU" sz="900" b="1" dirty="0">
                <a:solidFill>
                  <a:schemeClr val="accent5">
                    <a:lumMod val="50000"/>
                  </a:schemeClr>
                </a:solidFill>
                <a:latin typeface="Times New Roman" pitchFamily="18" charset="0"/>
                <a:cs typeface="Times New Roman" pitchFamily="18" charset="0"/>
              </a:rPr>
              <a:t>Доходы от оказания платных услуг (работ) и компенсации затрат государства </a:t>
            </a:r>
            <a:r>
              <a:rPr lang="ru-RU" altLang="ru-RU" sz="900" b="1" dirty="0" smtClean="0">
                <a:solidFill>
                  <a:schemeClr val="accent5">
                    <a:lumMod val="50000"/>
                  </a:schemeClr>
                </a:solidFill>
                <a:latin typeface="Times New Roman" pitchFamily="18" charset="0"/>
                <a:cs typeface="Times New Roman" pitchFamily="18" charset="0"/>
              </a:rPr>
              <a:t>– 15,7 тыс</a:t>
            </a:r>
            <a:r>
              <a:rPr lang="ru-RU" altLang="ru-RU" sz="900" b="1" dirty="0">
                <a:solidFill>
                  <a:schemeClr val="accent5">
                    <a:lumMod val="50000"/>
                  </a:schemeClr>
                </a:solidFill>
                <a:latin typeface="Times New Roman" pitchFamily="18" charset="0"/>
                <a:cs typeface="Times New Roman" pitchFamily="18" charset="0"/>
              </a:rPr>
              <a:t>. руб.</a:t>
            </a:r>
          </a:p>
        </p:txBody>
      </p:sp>
      <p:sp>
        <p:nvSpPr>
          <p:cNvPr id="20" name="Rectangle 27"/>
          <p:cNvSpPr>
            <a:spLocks noChangeArrowheads="1"/>
          </p:cNvSpPr>
          <p:nvPr/>
        </p:nvSpPr>
        <p:spPr bwMode="auto">
          <a:xfrm>
            <a:off x="3364426" y="4430431"/>
            <a:ext cx="2119405" cy="599860"/>
          </a:xfrm>
          <a:prstGeom prst="rect">
            <a:avLst/>
          </a:prstGeom>
          <a:solidFill>
            <a:schemeClr val="bg2">
              <a:lumMod val="20000"/>
              <a:lumOff val="80000"/>
            </a:schemeClr>
          </a:solidFill>
          <a:ln w="9525">
            <a:solidFill>
              <a:schemeClr val="accent5">
                <a:lumMod val="50000"/>
              </a:schemeClr>
            </a:solidFill>
            <a:miter lim="800000"/>
          </a:ln>
        </p:spPr>
        <p:txBody>
          <a:bodyPr anchor="ctr"/>
          <a:lstStyle/>
          <a:p>
            <a:pPr algn="ctr" defTabSz="913130"/>
            <a:r>
              <a:rPr lang="ru-RU" altLang="ru-RU" sz="900" b="1" dirty="0">
                <a:solidFill>
                  <a:schemeClr val="accent5">
                    <a:lumMod val="50000"/>
                  </a:schemeClr>
                </a:solidFill>
                <a:latin typeface="Times New Roman" pitchFamily="18" charset="0"/>
                <a:cs typeface="Times New Roman" pitchFamily="18" charset="0"/>
              </a:rPr>
              <a:t>Доходы от продажи материальных и нематериальных активов – </a:t>
            </a:r>
            <a:r>
              <a:rPr lang="ru-RU" altLang="ru-RU" sz="900" b="1" dirty="0" smtClean="0">
                <a:solidFill>
                  <a:schemeClr val="accent5">
                    <a:lumMod val="50000"/>
                  </a:schemeClr>
                </a:solidFill>
                <a:latin typeface="Times New Roman" pitchFamily="18" charset="0"/>
                <a:cs typeface="Times New Roman" pitchFamily="18" charset="0"/>
              </a:rPr>
              <a:t>1 098,3 тыс</a:t>
            </a:r>
            <a:r>
              <a:rPr lang="ru-RU" altLang="ru-RU" sz="900" b="1" dirty="0">
                <a:solidFill>
                  <a:schemeClr val="accent5">
                    <a:lumMod val="50000"/>
                  </a:schemeClr>
                </a:solidFill>
                <a:latin typeface="Times New Roman" pitchFamily="18" charset="0"/>
                <a:cs typeface="Times New Roman" pitchFamily="18" charset="0"/>
              </a:rPr>
              <a:t>. руб.</a:t>
            </a:r>
          </a:p>
        </p:txBody>
      </p:sp>
      <p:sp>
        <p:nvSpPr>
          <p:cNvPr id="21" name="Rectangle 26"/>
          <p:cNvSpPr>
            <a:spLocks noChangeArrowheads="1"/>
          </p:cNvSpPr>
          <p:nvPr/>
        </p:nvSpPr>
        <p:spPr bwMode="auto">
          <a:xfrm>
            <a:off x="3349020" y="5229200"/>
            <a:ext cx="2143597" cy="512391"/>
          </a:xfrm>
          <a:prstGeom prst="rect">
            <a:avLst/>
          </a:prstGeom>
          <a:solidFill>
            <a:schemeClr val="bg2">
              <a:lumMod val="20000"/>
              <a:lumOff val="80000"/>
            </a:schemeClr>
          </a:solidFill>
          <a:ln w="9525">
            <a:solidFill>
              <a:schemeClr val="accent5">
                <a:lumMod val="50000"/>
              </a:schemeClr>
            </a:solidFill>
            <a:miter lim="800000"/>
          </a:ln>
        </p:spPr>
        <p:txBody>
          <a:bodyPr anchor="ctr"/>
          <a:lstStyle/>
          <a:p>
            <a:pPr algn="ctr" defTabSz="913130"/>
            <a:r>
              <a:rPr lang="ru-RU" altLang="ru-RU" sz="1000" b="1" dirty="0">
                <a:solidFill>
                  <a:schemeClr val="accent5">
                    <a:lumMod val="50000"/>
                  </a:schemeClr>
                </a:solidFill>
                <a:latin typeface="Times New Roman" pitchFamily="18" charset="0"/>
                <a:cs typeface="Times New Roman" pitchFamily="18" charset="0"/>
              </a:rPr>
              <a:t>Штрафы, санкции, возмещение ущерба–  </a:t>
            </a:r>
            <a:r>
              <a:rPr lang="ru-RU" altLang="ru-RU" sz="1000" b="1" dirty="0" smtClean="0">
                <a:solidFill>
                  <a:schemeClr val="accent5">
                    <a:lumMod val="50000"/>
                  </a:schemeClr>
                </a:solidFill>
                <a:latin typeface="Times New Roman" pitchFamily="18" charset="0"/>
                <a:cs typeface="Times New Roman" pitchFamily="18" charset="0"/>
              </a:rPr>
              <a:t>900,2 тыс</a:t>
            </a:r>
            <a:r>
              <a:rPr lang="ru-RU" altLang="ru-RU" sz="1000" b="1" dirty="0">
                <a:solidFill>
                  <a:schemeClr val="accent5">
                    <a:lumMod val="50000"/>
                  </a:schemeClr>
                </a:solidFill>
                <a:latin typeface="Times New Roman" pitchFamily="18" charset="0"/>
                <a:cs typeface="Times New Roman" pitchFamily="18" charset="0"/>
              </a:rPr>
              <a:t>. руб.</a:t>
            </a:r>
          </a:p>
        </p:txBody>
      </p:sp>
      <p:sp>
        <p:nvSpPr>
          <p:cNvPr id="22" name="Rectangle 26"/>
          <p:cNvSpPr>
            <a:spLocks noChangeArrowheads="1"/>
          </p:cNvSpPr>
          <p:nvPr/>
        </p:nvSpPr>
        <p:spPr bwMode="auto">
          <a:xfrm>
            <a:off x="3364426" y="5916860"/>
            <a:ext cx="2143596" cy="504056"/>
          </a:xfrm>
          <a:prstGeom prst="rect">
            <a:avLst/>
          </a:prstGeom>
          <a:solidFill>
            <a:schemeClr val="bg2">
              <a:lumMod val="20000"/>
              <a:lumOff val="80000"/>
            </a:schemeClr>
          </a:solidFill>
          <a:ln w="9525">
            <a:solidFill>
              <a:schemeClr val="accent5">
                <a:lumMod val="50000"/>
              </a:schemeClr>
            </a:solidFill>
            <a:miter lim="800000"/>
          </a:ln>
        </p:spPr>
        <p:txBody>
          <a:bodyPr anchor="ctr"/>
          <a:lstStyle/>
          <a:p>
            <a:pPr algn="ctr" defTabSz="913130"/>
            <a:r>
              <a:rPr lang="ru-RU" altLang="ru-RU" sz="1000" b="1" dirty="0">
                <a:solidFill>
                  <a:schemeClr val="accent5">
                    <a:lumMod val="50000"/>
                  </a:schemeClr>
                </a:solidFill>
                <a:latin typeface="Times New Roman" pitchFamily="18" charset="0"/>
                <a:cs typeface="Times New Roman" pitchFamily="18" charset="0"/>
              </a:rPr>
              <a:t>Невыясненные поступления –  </a:t>
            </a:r>
          </a:p>
          <a:p>
            <a:pPr algn="ctr" defTabSz="913130"/>
            <a:r>
              <a:rPr lang="ru-RU" altLang="ru-RU" sz="1000" b="1" dirty="0" smtClean="0">
                <a:solidFill>
                  <a:schemeClr val="accent5">
                    <a:lumMod val="50000"/>
                  </a:schemeClr>
                </a:solidFill>
                <a:latin typeface="Times New Roman" pitchFamily="18" charset="0"/>
                <a:cs typeface="Times New Roman" pitchFamily="18" charset="0"/>
              </a:rPr>
              <a:t>-11,8 </a:t>
            </a:r>
            <a:r>
              <a:rPr lang="ru-RU" altLang="ru-RU" sz="1000" b="1" dirty="0">
                <a:solidFill>
                  <a:schemeClr val="accent5">
                    <a:lumMod val="50000"/>
                  </a:schemeClr>
                </a:solidFill>
                <a:latin typeface="Times New Roman" pitchFamily="18" charset="0"/>
                <a:cs typeface="Times New Roman" pitchFamily="18" charset="0"/>
              </a:rPr>
              <a:t>тыс. руб.</a:t>
            </a:r>
          </a:p>
        </p:txBody>
      </p:sp>
      <p:sp>
        <p:nvSpPr>
          <p:cNvPr id="23" name="Rectangle 31"/>
          <p:cNvSpPr>
            <a:spLocks noChangeArrowheads="1"/>
          </p:cNvSpPr>
          <p:nvPr/>
        </p:nvSpPr>
        <p:spPr bwMode="auto">
          <a:xfrm>
            <a:off x="6020740" y="2118320"/>
            <a:ext cx="2116067" cy="547686"/>
          </a:xfrm>
          <a:prstGeom prst="rect">
            <a:avLst/>
          </a:prstGeom>
          <a:solidFill>
            <a:schemeClr val="accent1">
              <a:lumMod val="20000"/>
              <a:lumOff val="80000"/>
            </a:schemeClr>
          </a:solidFill>
          <a:ln w="9525">
            <a:solidFill>
              <a:schemeClr val="accent5">
                <a:lumMod val="50000"/>
              </a:schemeClr>
            </a:solidFill>
            <a:miter lim="800000"/>
          </a:ln>
        </p:spPr>
        <p:txBody>
          <a:bodyPr anchor="ctr"/>
          <a:lstStyle/>
          <a:p>
            <a:pPr algn="ctr" defTabSz="913130"/>
            <a:r>
              <a:rPr lang="ru-RU" altLang="ru-RU" sz="900" b="1" dirty="0">
                <a:solidFill>
                  <a:schemeClr val="accent5">
                    <a:lumMod val="50000"/>
                  </a:schemeClr>
                </a:solidFill>
                <a:latin typeface="Times New Roman" pitchFamily="18" charset="0"/>
                <a:cs typeface="Times New Roman" pitchFamily="18" charset="0"/>
              </a:rPr>
              <a:t>Дотации – </a:t>
            </a:r>
            <a:r>
              <a:rPr lang="ru-RU" altLang="ru-RU" sz="900" b="1" dirty="0" smtClean="0">
                <a:solidFill>
                  <a:schemeClr val="accent5">
                    <a:lumMod val="50000"/>
                  </a:schemeClr>
                </a:solidFill>
                <a:latin typeface="Times New Roman" pitchFamily="18" charset="0"/>
                <a:cs typeface="Times New Roman" pitchFamily="18" charset="0"/>
              </a:rPr>
              <a:t>32 012,9 тыс</a:t>
            </a:r>
            <a:r>
              <a:rPr lang="ru-RU" altLang="ru-RU" sz="900" b="1" dirty="0">
                <a:solidFill>
                  <a:schemeClr val="accent5">
                    <a:lumMod val="50000"/>
                  </a:schemeClr>
                </a:solidFill>
                <a:latin typeface="Times New Roman" pitchFamily="18" charset="0"/>
                <a:cs typeface="Times New Roman" pitchFamily="18" charset="0"/>
              </a:rPr>
              <a:t>. руб.</a:t>
            </a:r>
          </a:p>
        </p:txBody>
      </p:sp>
      <p:sp>
        <p:nvSpPr>
          <p:cNvPr id="24" name="Rectangle 31"/>
          <p:cNvSpPr>
            <a:spLocks noChangeArrowheads="1"/>
          </p:cNvSpPr>
          <p:nvPr/>
        </p:nvSpPr>
        <p:spPr bwMode="auto">
          <a:xfrm>
            <a:off x="6020741" y="2865569"/>
            <a:ext cx="2124572" cy="666751"/>
          </a:xfrm>
          <a:prstGeom prst="rect">
            <a:avLst/>
          </a:prstGeom>
          <a:solidFill>
            <a:schemeClr val="accent1">
              <a:lumMod val="20000"/>
              <a:lumOff val="80000"/>
            </a:schemeClr>
          </a:solidFill>
          <a:ln w="9525">
            <a:solidFill>
              <a:schemeClr val="accent5">
                <a:lumMod val="50000"/>
              </a:schemeClr>
            </a:solidFill>
            <a:miter lim="800000"/>
          </a:ln>
        </p:spPr>
        <p:txBody>
          <a:bodyPr anchor="ctr"/>
          <a:lstStyle/>
          <a:p>
            <a:pPr algn="ctr" defTabSz="913130"/>
            <a:r>
              <a:rPr lang="ru-RU" altLang="ru-RU" sz="900" b="1" dirty="0">
                <a:solidFill>
                  <a:schemeClr val="accent5">
                    <a:lumMod val="50000"/>
                  </a:schemeClr>
                </a:solidFill>
                <a:latin typeface="Times New Roman" pitchFamily="18" charset="0"/>
                <a:cs typeface="Times New Roman" pitchFamily="18" charset="0"/>
              </a:rPr>
              <a:t>Субсидии – </a:t>
            </a:r>
            <a:r>
              <a:rPr lang="ru-RU" altLang="ru-RU" sz="900" b="1" dirty="0" smtClean="0">
                <a:solidFill>
                  <a:schemeClr val="accent5">
                    <a:lumMod val="50000"/>
                  </a:schemeClr>
                </a:solidFill>
                <a:latin typeface="Times New Roman" pitchFamily="18" charset="0"/>
                <a:cs typeface="Times New Roman" pitchFamily="18" charset="0"/>
              </a:rPr>
              <a:t>62 352,1 тыс</a:t>
            </a:r>
            <a:r>
              <a:rPr lang="ru-RU" altLang="ru-RU" sz="900" b="1" dirty="0">
                <a:solidFill>
                  <a:schemeClr val="accent5">
                    <a:lumMod val="50000"/>
                  </a:schemeClr>
                </a:solidFill>
                <a:latin typeface="Times New Roman" pitchFamily="18" charset="0"/>
                <a:cs typeface="Times New Roman" pitchFamily="18" charset="0"/>
              </a:rPr>
              <a:t>. руб.</a:t>
            </a:r>
          </a:p>
        </p:txBody>
      </p:sp>
      <p:sp>
        <p:nvSpPr>
          <p:cNvPr id="25" name="Rectangle 30"/>
          <p:cNvSpPr>
            <a:spLocks noChangeArrowheads="1"/>
          </p:cNvSpPr>
          <p:nvPr/>
        </p:nvSpPr>
        <p:spPr bwMode="auto">
          <a:xfrm>
            <a:off x="6029245" y="3685817"/>
            <a:ext cx="2116067" cy="514651"/>
          </a:xfrm>
          <a:prstGeom prst="rect">
            <a:avLst/>
          </a:prstGeom>
          <a:solidFill>
            <a:schemeClr val="accent1">
              <a:lumMod val="20000"/>
              <a:lumOff val="80000"/>
            </a:schemeClr>
          </a:solidFill>
          <a:ln w="9525">
            <a:solidFill>
              <a:schemeClr val="accent5">
                <a:lumMod val="50000"/>
              </a:schemeClr>
            </a:solidFill>
            <a:miter lim="800000"/>
          </a:ln>
        </p:spPr>
        <p:txBody>
          <a:bodyPr anchor="ctr"/>
          <a:lstStyle/>
          <a:p>
            <a:pPr algn="ctr" defTabSz="913130"/>
            <a:r>
              <a:rPr lang="ru-RU" altLang="ru-RU" sz="900" b="1" dirty="0">
                <a:solidFill>
                  <a:schemeClr val="accent5">
                    <a:lumMod val="50000"/>
                  </a:schemeClr>
                </a:solidFill>
                <a:latin typeface="Times New Roman" pitchFamily="18" charset="0"/>
                <a:cs typeface="Times New Roman" pitchFamily="18" charset="0"/>
              </a:rPr>
              <a:t>Субвенции –  </a:t>
            </a:r>
            <a:r>
              <a:rPr lang="ru-RU" altLang="ru-RU" sz="900" b="1" dirty="0" smtClean="0">
                <a:solidFill>
                  <a:schemeClr val="accent5">
                    <a:lumMod val="50000"/>
                  </a:schemeClr>
                </a:solidFill>
                <a:latin typeface="Times New Roman" pitchFamily="18" charset="0"/>
                <a:cs typeface="Times New Roman" pitchFamily="18" charset="0"/>
              </a:rPr>
              <a:t> 291 341,3 </a:t>
            </a:r>
            <a:r>
              <a:rPr lang="ru-RU" altLang="ru-RU" sz="900" b="1" dirty="0">
                <a:solidFill>
                  <a:schemeClr val="accent5">
                    <a:lumMod val="50000"/>
                  </a:schemeClr>
                </a:solidFill>
                <a:latin typeface="Times New Roman" pitchFamily="18" charset="0"/>
                <a:cs typeface="Times New Roman" pitchFamily="18" charset="0"/>
              </a:rPr>
              <a:t>тыс. руб.</a:t>
            </a:r>
          </a:p>
        </p:txBody>
      </p:sp>
      <p:sp>
        <p:nvSpPr>
          <p:cNvPr id="26" name="Rectangle 31"/>
          <p:cNvSpPr>
            <a:spLocks noChangeArrowheads="1"/>
          </p:cNvSpPr>
          <p:nvPr/>
        </p:nvSpPr>
        <p:spPr bwMode="auto">
          <a:xfrm>
            <a:off x="6034162" y="4365105"/>
            <a:ext cx="2124647" cy="635360"/>
          </a:xfrm>
          <a:prstGeom prst="rect">
            <a:avLst/>
          </a:prstGeom>
          <a:solidFill>
            <a:schemeClr val="accent1">
              <a:lumMod val="20000"/>
              <a:lumOff val="80000"/>
            </a:schemeClr>
          </a:solidFill>
          <a:ln w="9525">
            <a:solidFill>
              <a:schemeClr val="accent5">
                <a:lumMod val="50000"/>
              </a:schemeClr>
            </a:solidFill>
            <a:miter lim="800000"/>
          </a:ln>
        </p:spPr>
        <p:txBody>
          <a:bodyPr anchor="ctr"/>
          <a:lstStyle/>
          <a:p>
            <a:pPr algn="ctr" defTabSz="913130"/>
            <a:r>
              <a:rPr lang="ru-RU" altLang="ru-RU" sz="900" b="1" dirty="0">
                <a:solidFill>
                  <a:schemeClr val="accent5">
                    <a:lumMod val="50000"/>
                  </a:schemeClr>
                </a:solidFill>
                <a:latin typeface="Times New Roman" pitchFamily="18" charset="0"/>
                <a:cs typeface="Times New Roman" pitchFamily="18" charset="0"/>
              </a:rPr>
              <a:t>Иные </a:t>
            </a:r>
            <a:r>
              <a:rPr lang="ru-RU" altLang="ru-RU" sz="900" b="1" dirty="0" smtClean="0">
                <a:solidFill>
                  <a:schemeClr val="accent5">
                    <a:lumMod val="50000"/>
                  </a:schemeClr>
                </a:solidFill>
                <a:latin typeface="Times New Roman" pitchFamily="18" charset="0"/>
                <a:cs typeface="Times New Roman" pitchFamily="18" charset="0"/>
              </a:rPr>
              <a:t>межбюджетные трансферты </a:t>
            </a:r>
            <a:r>
              <a:rPr lang="ru-RU" altLang="ru-RU" sz="900" b="1" dirty="0">
                <a:solidFill>
                  <a:schemeClr val="accent5">
                    <a:lumMod val="50000"/>
                  </a:schemeClr>
                </a:solidFill>
                <a:latin typeface="Times New Roman" pitchFamily="18" charset="0"/>
                <a:cs typeface="Times New Roman" pitchFamily="18" charset="0"/>
              </a:rPr>
              <a:t>– </a:t>
            </a:r>
            <a:r>
              <a:rPr lang="ru-RU" altLang="ru-RU" sz="900" b="1" dirty="0" smtClean="0">
                <a:solidFill>
                  <a:schemeClr val="accent5">
                    <a:lumMod val="50000"/>
                  </a:schemeClr>
                </a:solidFill>
                <a:latin typeface="Times New Roman" pitchFamily="18" charset="0"/>
                <a:cs typeface="Times New Roman" pitchFamily="18" charset="0"/>
              </a:rPr>
              <a:t> 11 469,8 тыс</a:t>
            </a:r>
            <a:r>
              <a:rPr lang="ru-RU" altLang="ru-RU" sz="900" b="1" dirty="0">
                <a:solidFill>
                  <a:schemeClr val="accent5">
                    <a:lumMod val="50000"/>
                  </a:schemeClr>
                </a:solidFill>
                <a:latin typeface="Times New Roman" pitchFamily="18" charset="0"/>
                <a:cs typeface="Times New Roman" pitchFamily="18" charset="0"/>
              </a:rPr>
              <a:t>. руб.</a:t>
            </a:r>
          </a:p>
        </p:txBody>
      </p:sp>
    </p:spTree>
    <p:extLst>
      <p:ext uri="{BB962C8B-B14F-4D97-AF65-F5344CB8AC3E}">
        <p14:creationId xmlns:p14="http://schemas.microsoft.com/office/powerpoint/2010/main" val="26980984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27984" y="-99392"/>
            <a:ext cx="3312368" cy="738664"/>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Расходы бюджета Яковлевского муниципального района за 202</a:t>
            </a:r>
            <a:r>
              <a:rPr kumimoji="0" lang="en-US" sz="14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3</a:t>
            </a:r>
            <a:r>
              <a:rPr kumimoji="0" lang="ru-RU" sz="14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 год</a:t>
            </a:r>
            <a:br>
              <a:rPr kumimoji="0" lang="ru-RU" sz="14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br>
            <a:r>
              <a:rPr kumimoji="0" lang="ru-RU" sz="14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на физическую культуру и спорт</a:t>
            </a:r>
            <a:endParaRPr kumimoji="0" lang="ru-RU" sz="1200" b="0" i="0" u="none" strike="noStrike" kern="0" cap="none" spc="0" normalizeH="0" baseline="0" noProof="0" dirty="0" smtClean="0">
              <a:ln>
                <a:noFill/>
              </a:ln>
              <a:solidFill>
                <a:schemeClr val="bg1"/>
              </a:solidFill>
              <a:effectLst/>
              <a:uLnTx/>
              <a:uFillTx/>
              <a:latin typeface="Times New Roman" pitchFamily="18" charset="0"/>
              <a:cs typeface="Times New Roman" pitchFamily="18" charset="0"/>
            </a:endParaRPr>
          </a:p>
        </p:txBody>
      </p:sp>
      <p:sp>
        <p:nvSpPr>
          <p:cNvPr id="6" name="Прямоугольник 16"/>
          <p:cNvSpPr>
            <a:spLocks noChangeArrowheads="1"/>
          </p:cNvSpPr>
          <p:nvPr/>
        </p:nvSpPr>
        <p:spPr bwMode="auto">
          <a:xfrm>
            <a:off x="755576" y="1063287"/>
            <a:ext cx="4071938" cy="2492990"/>
          </a:xfrm>
          <a:prstGeom prst="rect">
            <a:avLst/>
          </a:prstGeom>
          <a:noFill/>
          <a:ln w="9525">
            <a:noFill/>
            <a:miter lim="800000"/>
          </a:ln>
        </p:spPr>
        <p:txBody>
          <a:bodyPr>
            <a:spAutoFit/>
          </a:bodyPr>
          <a:lstStyle/>
          <a:p>
            <a:pPr algn="ctr"/>
            <a:r>
              <a:rPr lang="ru-RU" altLang="ru-RU" sz="1400" b="1" dirty="0">
                <a:latin typeface="Times New Roman" panose="02020603050405020304" pitchFamily="18" charset="0"/>
                <a:cs typeface="Times New Roman" panose="02020603050405020304" pitchFamily="18" charset="0"/>
              </a:rPr>
              <a:t>Муниципальная программа «Развитие физической культуры и спорта в Яковлевском муниципальном районе» на 2019-2025 годы исполняется </a:t>
            </a:r>
            <a:r>
              <a:rPr lang="ru-RU" altLang="ru-RU" sz="1400" b="1" dirty="0" smtClean="0">
                <a:latin typeface="Times New Roman" panose="02020603050405020304" pitchFamily="18" charset="0"/>
                <a:cs typeface="Times New Roman" panose="02020603050405020304" pitchFamily="18" charset="0"/>
              </a:rPr>
              <a:t>тремя </a:t>
            </a:r>
            <a:r>
              <a:rPr lang="ru-RU" altLang="ru-RU" sz="1400" b="1" dirty="0">
                <a:latin typeface="Times New Roman" panose="02020603050405020304" pitchFamily="18" charset="0"/>
                <a:cs typeface="Times New Roman" panose="02020603050405020304" pitchFamily="18" charset="0"/>
              </a:rPr>
              <a:t>учреждениями района: МКУ «Центр обеспечения и сопровождения образования» - </a:t>
            </a:r>
            <a:r>
              <a:rPr lang="en-US" altLang="ru-RU" sz="1400" b="1" dirty="0" smtClean="0">
                <a:latin typeface="Times New Roman" panose="02020603050405020304" pitchFamily="18" charset="0"/>
                <a:cs typeface="Times New Roman" panose="02020603050405020304" pitchFamily="18" charset="0"/>
              </a:rPr>
              <a:t>11 998,8</a:t>
            </a:r>
            <a:r>
              <a:rPr lang="ru-RU" altLang="ru-RU" sz="1400" b="1" dirty="0" smtClean="0">
                <a:latin typeface="Times New Roman" panose="02020603050405020304" pitchFamily="18" charset="0"/>
                <a:cs typeface="Times New Roman" panose="02020603050405020304" pitchFamily="18" charset="0"/>
              </a:rPr>
              <a:t> </a:t>
            </a:r>
            <a:r>
              <a:rPr lang="ru-RU" altLang="ru-RU" sz="1400" b="1" dirty="0">
                <a:latin typeface="Times New Roman" panose="02020603050405020304" pitchFamily="18" charset="0"/>
                <a:cs typeface="Times New Roman" panose="02020603050405020304" pitchFamily="18" charset="0"/>
              </a:rPr>
              <a:t>тыс. </a:t>
            </a:r>
            <a:r>
              <a:rPr lang="ru-RU" altLang="ru-RU" sz="1400" b="1" dirty="0" smtClean="0">
                <a:latin typeface="Times New Roman" panose="02020603050405020304" pitchFamily="18" charset="0"/>
                <a:cs typeface="Times New Roman" panose="02020603050405020304" pitchFamily="18" charset="0"/>
              </a:rPr>
              <a:t>рублей;</a:t>
            </a:r>
            <a:endParaRPr lang="ru-RU" altLang="ru-RU" sz="1400" b="1" dirty="0">
              <a:latin typeface="Times New Roman" panose="02020603050405020304" pitchFamily="18" charset="0"/>
              <a:cs typeface="Times New Roman" panose="02020603050405020304" pitchFamily="18" charset="0"/>
            </a:endParaRPr>
          </a:p>
          <a:p>
            <a:pPr algn="ctr"/>
            <a:r>
              <a:rPr lang="ru-RU" altLang="ru-RU" sz="1400" b="1" dirty="0" smtClean="0">
                <a:latin typeface="Times New Roman" panose="02020603050405020304" pitchFamily="18" charset="0"/>
                <a:cs typeface="Times New Roman" panose="02020603050405020304" pitchFamily="18" charset="0"/>
              </a:rPr>
              <a:t>Администрацией</a:t>
            </a:r>
            <a:r>
              <a:rPr lang="en-US" altLang="ru-RU" sz="1400" b="1" dirty="0" smtClean="0">
                <a:latin typeface="Times New Roman" panose="02020603050405020304" pitchFamily="18" charset="0"/>
                <a:cs typeface="Times New Roman" panose="02020603050405020304" pitchFamily="18" charset="0"/>
              </a:rPr>
              <a:t> </a:t>
            </a:r>
            <a:r>
              <a:rPr lang="ru-RU" altLang="ru-RU" sz="1400" b="1" dirty="0" err="1" smtClean="0">
                <a:latin typeface="Times New Roman" panose="02020603050405020304" pitchFamily="18" charset="0"/>
                <a:cs typeface="Times New Roman" panose="02020603050405020304" pitchFamily="18" charset="0"/>
              </a:rPr>
              <a:t>Яковлевского</a:t>
            </a:r>
            <a:r>
              <a:rPr lang="ru-RU" altLang="ru-RU" sz="1400" b="1" dirty="0" smtClean="0">
                <a:latin typeface="Times New Roman" panose="02020603050405020304" pitchFamily="18" charset="0"/>
                <a:cs typeface="Times New Roman" panose="02020603050405020304" pitchFamily="18" charset="0"/>
              </a:rPr>
              <a:t> района-  </a:t>
            </a:r>
            <a:r>
              <a:rPr lang="en-US" altLang="ru-RU" sz="1400" b="1" dirty="0" smtClean="0">
                <a:latin typeface="Times New Roman" panose="02020603050405020304" pitchFamily="18" charset="0"/>
                <a:cs typeface="Times New Roman" panose="02020603050405020304" pitchFamily="18" charset="0"/>
              </a:rPr>
              <a:t>5 577,9</a:t>
            </a:r>
            <a:r>
              <a:rPr lang="ru-RU" altLang="ru-RU" sz="1400" b="1" dirty="0" smtClean="0">
                <a:latin typeface="Times New Roman" panose="02020603050405020304" pitchFamily="18" charset="0"/>
                <a:cs typeface="Times New Roman" panose="02020603050405020304" pitchFamily="18" charset="0"/>
              </a:rPr>
              <a:t> тыс</a:t>
            </a:r>
            <a:r>
              <a:rPr lang="ru-RU" altLang="ru-RU" sz="1400" b="1" dirty="0">
                <a:latin typeface="Times New Roman" panose="02020603050405020304" pitchFamily="18" charset="0"/>
                <a:cs typeface="Times New Roman" panose="02020603050405020304" pitchFamily="18" charset="0"/>
              </a:rPr>
              <a:t>. р</a:t>
            </a:r>
            <a:r>
              <a:rPr lang="ru-RU" altLang="ru-RU" sz="1400" b="1" dirty="0" smtClean="0">
                <a:latin typeface="Times New Roman" panose="02020603050405020304" pitchFamily="18" charset="0"/>
                <a:cs typeface="Times New Roman" panose="02020603050405020304" pitchFamily="18" charset="0"/>
              </a:rPr>
              <a:t>ублей; МКУ «Управление культуры» – 18,0 тыс. рублей</a:t>
            </a:r>
            <a:endParaRPr lang="en-US" altLang="ru-RU" sz="1400" b="1" dirty="0" smtClean="0">
              <a:latin typeface="Times New Roman" panose="02020603050405020304" pitchFamily="18" charset="0"/>
              <a:cs typeface="Times New Roman" panose="02020603050405020304" pitchFamily="18" charset="0"/>
            </a:endParaRPr>
          </a:p>
          <a:p>
            <a:pPr algn="ctr"/>
            <a:endParaRPr lang="ru-RU" altLang="ru-RU" sz="1400" b="1" dirty="0" smtClean="0">
              <a:latin typeface="Times New Roman" panose="02020603050405020304" pitchFamily="18" charset="0"/>
              <a:cs typeface="Times New Roman" panose="02020603050405020304" pitchFamily="18" charset="0"/>
            </a:endParaRPr>
          </a:p>
          <a:p>
            <a:pPr algn="ctr"/>
            <a:endParaRPr lang="ru-RU" sz="16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2260" y="1412776"/>
            <a:ext cx="3331968" cy="192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652120" y="1043443"/>
            <a:ext cx="2016224"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17 594,7 тыс.руб</a:t>
            </a:r>
            <a:endParaRPr lang="ru-RU" b="1" dirty="0">
              <a:latin typeface="Times New Roman" pitchFamily="18" charset="0"/>
              <a:cs typeface="Times New Roman" pitchFamily="18" charset="0"/>
            </a:endParaRPr>
          </a:p>
        </p:txBody>
      </p:sp>
      <p:sp>
        <p:nvSpPr>
          <p:cNvPr id="9" name="Прямоугольник 8"/>
          <p:cNvSpPr/>
          <p:nvPr/>
        </p:nvSpPr>
        <p:spPr>
          <a:xfrm>
            <a:off x="4957505" y="4221088"/>
            <a:ext cx="3675240" cy="2246769"/>
          </a:xfrm>
          <a:prstGeom prst="rect">
            <a:avLst/>
          </a:prstGeom>
        </p:spPr>
        <p:txBody>
          <a:bodyPr wrap="square">
            <a:spAutoFit/>
          </a:bodyPr>
          <a:lstStyle/>
          <a:p>
            <a:pPr algn="ctr"/>
            <a:r>
              <a:rPr lang="ru-RU" altLang="ru-RU" sz="1400" b="1" dirty="0">
                <a:latin typeface="Times New Roman" panose="02020603050405020304" pitchFamily="18" charset="0"/>
                <a:cs typeface="Times New Roman" panose="02020603050405020304" pitchFamily="18" charset="0"/>
              </a:rPr>
              <a:t>Средства были направлены на организацию, проведение и участие в спортивных </a:t>
            </a:r>
            <a:r>
              <a:rPr lang="ru-RU" altLang="ru-RU" sz="1400" b="1" dirty="0" smtClean="0">
                <a:latin typeface="Times New Roman" panose="02020603050405020304" pitchFamily="18" charset="0"/>
                <a:cs typeface="Times New Roman" panose="02020603050405020304" pitchFamily="18" charset="0"/>
              </a:rPr>
              <a:t>мероприятиях, приобретение спортивного инвентаря, проектирование спортивных объектов, ремонт и благоустройство спортивных объектов. </a:t>
            </a:r>
            <a:r>
              <a:rPr lang="ru-RU" altLang="ru-RU" sz="1400" b="1" dirty="0">
                <a:latin typeface="Times New Roman" panose="02020603050405020304" pitchFamily="18" charset="0"/>
                <a:cs typeface="Times New Roman" panose="02020603050405020304" pitchFamily="18" charset="0"/>
              </a:rPr>
              <a:t>Исполнение составило </a:t>
            </a:r>
            <a:r>
              <a:rPr lang="ru-RU" altLang="ru-RU" sz="1400" b="1" dirty="0" smtClean="0">
                <a:latin typeface="Times New Roman" panose="02020603050405020304" pitchFamily="18" charset="0"/>
                <a:cs typeface="Times New Roman" panose="02020603050405020304" pitchFamily="18" charset="0"/>
              </a:rPr>
              <a:t>17 594,7 </a:t>
            </a:r>
            <a:r>
              <a:rPr lang="ru-RU" altLang="ru-RU" sz="1400" b="1" dirty="0">
                <a:latin typeface="Times New Roman" panose="02020603050405020304" pitchFamily="18" charset="0"/>
                <a:cs typeface="Times New Roman" panose="02020603050405020304" pitchFamily="18" charset="0"/>
              </a:rPr>
              <a:t>тыс. рублей от плана – </a:t>
            </a:r>
            <a:endParaRPr lang="ru-RU" altLang="ru-RU" sz="1400" b="1" dirty="0" smtClean="0">
              <a:latin typeface="Times New Roman" panose="02020603050405020304" pitchFamily="18" charset="0"/>
              <a:cs typeface="Times New Roman" panose="02020603050405020304" pitchFamily="18" charset="0"/>
            </a:endParaRPr>
          </a:p>
          <a:p>
            <a:pPr algn="ctr"/>
            <a:r>
              <a:rPr lang="ru-RU" altLang="ru-RU" sz="1400" b="1" dirty="0" smtClean="0">
                <a:latin typeface="Times New Roman" panose="02020603050405020304" pitchFamily="18" charset="0"/>
                <a:cs typeface="Times New Roman" panose="02020603050405020304" pitchFamily="18" charset="0"/>
              </a:rPr>
              <a:t>17 594,7 </a:t>
            </a:r>
            <a:r>
              <a:rPr lang="ru-RU" altLang="ru-RU" sz="1400" b="1" dirty="0">
                <a:latin typeface="Times New Roman" panose="02020603050405020304" pitchFamily="18" charset="0"/>
                <a:cs typeface="Times New Roman" panose="02020603050405020304" pitchFamily="18" charset="0"/>
              </a:rPr>
              <a:t>тыс. рублей </a:t>
            </a:r>
          </a:p>
          <a:p>
            <a:pPr algn="ctr"/>
            <a:r>
              <a:rPr lang="ru-RU" altLang="ru-RU" sz="1400" b="1" dirty="0">
                <a:latin typeface="Times New Roman" panose="02020603050405020304" pitchFamily="18" charset="0"/>
                <a:cs typeface="Times New Roman" panose="02020603050405020304" pitchFamily="18" charset="0"/>
              </a:rPr>
              <a:t>составило 100%. </a:t>
            </a:r>
            <a:endParaRPr lang="ru-RU" sz="1400" dirty="0">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561" y="3789040"/>
            <a:ext cx="4283968" cy="2141984"/>
          </a:xfrm>
          <a:prstGeom prst="rect">
            <a:avLst/>
          </a:prstGeom>
        </p:spPr>
      </p:pic>
    </p:spTree>
    <p:extLst>
      <p:ext uri="{BB962C8B-B14F-4D97-AF65-F5344CB8AC3E}">
        <p14:creationId xmlns:p14="http://schemas.microsoft.com/office/powerpoint/2010/main" val="19718031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72000" y="-99392"/>
            <a:ext cx="3600400" cy="738664"/>
          </a:xfrm>
          <a:prstGeom prst="rect">
            <a:avLst/>
          </a:prstGeom>
        </p:spPr>
        <p:txBody>
          <a:bodyPr wrap="square">
            <a:spAutoFit/>
          </a:bodyPr>
          <a:lstStyle/>
          <a:p>
            <a:pPr algn="ctr" defTabSz="913130">
              <a:defRPr/>
            </a:pPr>
            <a:r>
              <a:rPr lang="ru-RU" sz="1400" b="1" dirty="0">
                <a:solidFill>
                  <a:schemeClr val="bg1"/>
                </a:solidFill>
                <a:latin typeface="Times New Roman" pitchFamily="18" charset="0"/>
                <a:cs typeface="Times New Roman" pitchFamily="18" charset="0"/>
              </a:rPr>
              <a:t>Расходы бюджета Яковлевского муниципального района за 202</a:t>
            </a:r>
            <a:r>
              <a:rPr lang="en-US" altLang="ru-RU" sz="1400" b="1" dirty="0">
                <a:solidFill>
                  <a:schemeClr val="bg1"/>
                </a:solidFill>
                <a:latin typeface="Times New Roman" pitchFamily="18" charset="0"/>
                <a:cs typeface="Times New Roman" pitchFamily="18" charset="0"/>
              </a:rPr>
              <a:t>2</a:t>
            </a:r>
            <a:r>
              <a:rPr lang="ru-RU" sz="1400" b="1" dirty="0">
                <a:solidFill>
                  <a:schemeClr val="bg1"/>
                </a:solidFill>
                <a:latin typeface="Times New Roman" pitchFamily="18" charset="0"/>
                <a:cs typeface="Times New Roman" pitchFamily="18" charset="0"/>
              </a:rPr>
              <a:t> год</a:t>
            </a:r>
            <a:br>
              <a:rPr lang="ru-RU" sz="1400" b="1" dirty="0">
                <a:solidFill>
                  <a:schemeClr val="bg1"/>
                </a:solidFill>
                <a:latin typeface="Times New Roman" pitchFamily="18" charset="0"/>
                <a:cs typeface="Times New Roman" pitchFamily="18" charset="0"/>
              </a:rPr>
            </a:br>
            <a:r>
              <a:rPr lang="ru-RU" sz="1400" b="1" dirty="0">
                <a:solidFill>
                  <a:schemeClr val="bg1"/>
                </a:solidFill>
                <a:latin typeface="Times New Roman" pitchFamily="18" charset="0"/>
                <a:cs typeface="Times New Roman" pitchFamily="18" charset="0"/>
              </a:rPr>
              <a:t>на средства массовой информации</a:t>
            </a:r>
          </a:p>
        </p:txBody>
      </p:sp>
      <p:sp>
        <p:nvSpPr>
          <p:cNvPr id="6" name="Прямоугольник 5"/>
          <p:cNvSpPr/>
          <p:nvPr/>
        </p:nvSpPr>
        <p:spPr>
          <a:xfrm>
            <a:off x="683568" y="908720"/>
            <a:ext cx="4176464" cy="1692771"/>
          </a:xfrm>
          <a:prstGeom prst="rect">
            <a:avLst/>
          </a:prstGeom>
        </p:spPr>
        <p:txBody>
          <a:bodyPr wrap="square">
            <a:spAutoFit/>
          </a:bodyPr>
          <a:lstStyle/>
          <a:p>
            <a:pPr algn="just"/>
            <a:r>
              <a:rPr lang="ru-RU" altLang="ru-RU" sz="1200" dirty="0" smtClean="0">
                <a:latin typeface="Times New Roman" panose="02020603050405020304" pitchFamily="18" charset="0"/>
                <a:cs typeface="Times New Roman" panose="02020603050405020304" pitchFamily="18" charset="0"/>
              </a:rPr>
              <a:t>       </a:t>
            </a:r>
            <a:r>
              <a:rPr lang="ru-RU" altLang="ru-RU" sz="1300" dirty="0" smtClean="0">
                <a:latin typeface="Times New Roman" panose="02020603050405020304" pitchFamily="18" charset="0"/>
                <a:cs typeface="Times New Roman" panose="02020603050405020304" pitchFamily="18" charset="0"/>
              </a:rPr>
              <a:t>Расходы </a:t>
            </a:r>
            <a:r>
              <a:rPr lang="ru-RU" altLang="ru-RU" sz="1300" dirty="0">
                <a:latin typeface="Times New Roman" panose="02020603050405020304" pitchFamily="18" charset="0"/>
                <a:cs typeface="Times New Roman" panose="02020603050405020304" pitchFamily="18" charset="0"/>
              </a:rPr>
              <a:t>осуществляются в рамках муниципальной Программы «Информационное обеспечение органов местного самоуправления  района» на 2019-2025 годы на обеспечение деятельности  МБУ «Редакция районной газеты «Сельский труженик». </a:t>
            </a:r>
          </a:p>
          <a:p>
            <a:pPr algn="just"/>
            <a:r>
              <a:rPr lang="ru-RU" altLang="ru-RU" sz="1300" dirty="0">
                <a:latin typeface="Times New Roman" panose="02020603050405020304" pitchFamily="18" charset="0"/>
                <a:cs typeface="Times New Roman" panose="02020603050405020304" pitchFamily="18" charset="0"/>
              </a:rPr>
              <a:t>        За  </a:t>
            </a:r>
            <a:r>
              <a:rPr lang="ru-RU" altLang="ru-RU" sz="1300" dirty="0" smtClean="0">
                <a:latin typeface="Times New Roman" panose="02020603050405020304" pitchFamily="18" charset="0"/>
                <a:cs typeface="Times New Roman" panose="02020603050405020304" pitchFamily="18" charset="0"/>
              </a:rPr>
              <a:t>202</a:t>
            </a:r>
            <a:r>
              <a:rPr lang="en-US" altLang="ru-RU" sz="1300" dirty="0">
                <a:latin typeface="Times New Roman" panose="02020603050405020304" pitchFamily="18" charset="0"/>
                <a:cs typeface="Times New Roman" panose="02020603050405020304" pitchFamily="18" charset="0"/>
              </a:rPr>
              <a:t>3</a:t>
            </a:r>
            <a:r>
              <a:rPr lang="ru-RU" altLang="ru-RU" sz="1300" dirty="0" smtClean="0">
                <a:latin typeface="Times New Roman" panose="02020603050405020304" pitchFamily="18" charset="0"/>
                <a:cs typeface="Times New Roman" panose="02020603050405020304" pitchFamily="18" charset="0"/>
              </a:rPr>
              <a:t> </a:t>
            </a:r>
            <a:r>
              <a:rPr lang="ru-RU" altLang="ru-RU" sz="1300" dirty="0">
                <a:latin typeface="Times New Roman" panose="02020603050405020304" pitchFamily="18" charset="0"/>
                <a:cs typeface="Times New Roman" panose="02020603050405020304" pitchFamily="18" charset="0"/>
              </a:rPr>
              <a:t>год </a:t>
            </a:r>
            <a:r>
              <a:rPr lang="ru-RU" altLang="ru-RU" sz="1300" b="1" dirty="0">
                <a:latin typeface="Times New Roman" panose="02020603050405020304" pitchFamily="18" charset="0"/>
                <a:cs typeface="Times New Roman" panose="02020603050405020304" pitchFamily="18" charset="0"/>
              </a:rPr>
              <a:t>расходы составили </a:t>
            </a:r>
            <a:r>
              <a:rPr lang="en-US" altLang="ru-RU" sz="1300" b="1" dirty="0" smtClean="0">
                <a:latin typeface="Times New Roman" panose="02020603050405020304" pitchFamily="18" charset="0"/>
                <a:cs typeface="Times New Roman" panose="02020603050405020304" pitchFamily="18" charset="0"/>
              </a:rPr>
              <a:t>5 631,5</a:t>
            </a:r>
            <a:r>
              <a:rPr lang="ru-RU" altLang="ru-RU" sz="1300" b="1" dirty="0" smtClean="0">
                <a:latin typeface="Times New Roman" panose="02020603050405020304" pitchFamily="18" charset="0"/>
                <a:cs typeface="Times New Roman" panose="02020603050405020304" pitchFamily="18" charset="0"/>
              </a:rPr>
              <a:t> </a:t>
            </a:r>
            <a:r>
              <a:rPr lang="ru-RU" altLang="ru-RU" sz="1300" b="1" dirty="0">
                <a:latin typeface="Times New Roman" panose="02020603050405020304" pitchFamily="18" charset="0"/>
                <a:cs typeface="Times New Roman" panose="02020603050405020304" pitchFamily="18" charset="0"/>
              </a:rPr>
              <a:t>тыс. рублей </a:t>
            </a:r>
            <a:r>
              <a:rPr lang="ru-RU" altLang="ru-RU" sz="1300" dirty="0">
                <a:latin typeface="Times New Roman" panose="02020603050405020304" pitchFamily="18" charset="0"/>
                <a:cs typeface="Times New Roman" panose="02020603050405020304" pitchFamily="18" charset="0"/>
              </a:rPr>
              <a:t>при запланированных годовых ассигнованиях  </a:t>
            </a:r>
            <a:r>
              <a:rPr lang="ru-RU" altLang="ru-RU" sz="1300" b="1" dirty="0">
                <a:latin typeface="Times New Roman" panose="02020603050405020304" pitchFamily="18" charset="0"/>
                <a:cs typeface="Times New Roman" panose="02020603050405020304" pitchFamily="18" charset="0"/>
              </a:rPr>
              <a:t>–  </a:t>
            </a:r>
            <a:r>
              <a:rPr lang="en-US" altLang="ru-RU" sz="1300" b="1" dirty="0" smtClean="0">
                <a:latin typeface="Times New Roman" panose="02020603050405020304" pitchFamily="18" charset="0"/>
                <a:cs typeface="Times New Roman" panose="02020603050405020304" pitchFamily="18" charset="0"/>
              </a:rPr>
              <a:t>5 631,5</a:t>
            </a:r>
            <a:r>
              <a:rPr lang="ru-RU" altLang="ru-RU" sz="1300" b="1" dirty="0" smtClean="0">
                <a:latin typeface="Times New Roman" panose="02020603050405020304" pitchFamily="18" charset="0"/>
                <a:cs typeface="Times New Roman" panose="02020603050405020304" pitchFamily="18" charset="0"/>
              </a:rPr>
              <a:t> </a:t>
            </a:r>
            <a:r>
              <a:rPr lang="ru-RU" altLang="ru-RU" sz="1300" b="1" dirty="0">
                <a:latin typeface="Times New Roman" panose="02020603050405020304" pitchFamily="18" charset="0"/>
                <a:cs typeface="Times New Roman" panose="02020603050405020304" pitchFamily="18" charset="0"/>
              </a:rPr>
              <a:t>тыс. рублей</a:t>
            </a:r>
            <a:r>
              <a:rPr lang="ru-RU" altLang="ru-RU" sz="1300" dirty="0">
                <a:latin typeface="Times New Roman" panose="02020603050405020304" pitchFamily="18" charset="0"/>
                <a:cs typeface="Times New Roman" panose="02020603050405020304" pitchFamily="18" charset="0"/>
              </a:rPr>
              <a:t>, или 100</a:t>
            </a:r>
            <a:r>
              <a:rPr lang="ru-RU" altLang="ru-RU" sz="1300" b="1" dirty="0">
                <a:latin typeface="Times New Roman" panose="02020603050405020304" pitchFamily="18" charset="0"/>
                <a:cs typeface="Times New Roman" panose="02020603050405020304" pitchFamily="18" charset="0"/>
              </a:rPr>
              <a:t> %</a:t>
            </a:r>
            <a:r>
              <a:rPr lang="ru-RU" altLang="ru-RU" sz="1300" dirty="0">
                <a:latin typeface="Times New Roman" panose="02020603050405020304" pitchFamily="18" charset="0"/>
                <a:cs typeface="Times New Roman" panose="02020603050405020304" pitchFamily="18" charset="0"/>
              </a:rPr>
              <a:t>.</a:t>
            </a:r>
          </a:p>
        </p:txBody>
      </p:sp>
      <p:pic>
        <p:nvPicPr>
          <p:cNvPr id="8" name="Picture 2" descr="http://st-uni.ru/uploads/posts/2012-03/1332313639_sel-truzh.jpg"/>
          <p:cNvPicPr>
            <a:picLocks noChangeAspect="1" noChangeArrowheads="1"/>
          </p:cNvPicPr>
          <p:nvPr/>
        </p:nvPicPr>
        <p:blipFill>
          <a:blip r:embed="rId2"/>
          <a:srcRect/>
          <a:stretch>
            <a:fillRect/>
          </a:stretch>
        </p:blipFill>
        <p:spPr bwMode="auto">
          <a:xfrm>
            <a:off x="5364088" y="836712"/>
            <a:ext cx="2555304" cy="5372100"/>
          </a:xfrm>
          <a:prstGeom prst="rect">
            <a:avLst/>
          </a:prstGeom>
          <a:noFill/>
          <a:ln w="9525">
            <a:noFill/>
            <a:miter lim="800000"/>
            <a:headEnd/>
            <a:tailEnd/>
          </a:ln>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3944456"/>
            <a:ext cx="3275856" cy="2183904"/>
          </a:xfrm>
          <a:prstGeom prst="rect">
            <a:avLst/>
          </a:prstGeom>
        </p:spPr>
      </p:pic>
    </p:spTree>
    <p:extLst>
      <p:ext uri="{BB962C8B-B14F-4D97-AF65-F5344CB8AC3E}">
        <p14:creationId xmlns:p14="http://schemas.microsoft.com/office/powerpoint/2010/main" val="887274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716016" y="-99392"/>
            <a:ext cx="3438128" cy="738664"/>
          </a:xfrm>
          <a:prstGeom prst="rect">
            <a:avLst/>
          </a:prstGeom>
        </p:spPr>
        <p:txBody>
          <a:bodyPr wrap="square">
            <a:spAutoFit/>
          </a:bodyPr>
          <a:lstStyle/>
          <a:p>
            <a:pPr algn="ctr" defTabSz="913130">
              <a:defRPr/>
            </a:pPr>
            <a:r>
              <a:rPr lang="ru-RU" sz="1400" b="1" dirty="0">
                <a:solidFill>
                  <a:schemeClr val="bg1"/>
                </a:solidFill>
                <a:latin typeface="Times New Roman" pitchFamily="18" charset="0"/>
                <a:cs typeface="Times New Roman" pitchFamily="18" charset="0"/>
              </a:rPr>
              <a:t>Расходы бюджета Яковлевского муниципального района за  </a:t>
            </a:r>
            <a:r>
              <a:rPr lang="ru-RU" sz="1400" b="1" dirty="0" smtClean="0">
                <a:solidFill>
                  <a:schemeClr val="bg1"/>
                </a:solidFill>
                <a:latin typeface="Times New Roman" pitchFamily="18" charset="0"/>
                <a:cs typeface="Times New Roman" pitchFamily="18" charset="0"/>
              </a:rPr>
              <a:t>202</a:t>
            </a:r>
            <a:r>
              <a:rPr lang="en-US" sz="1400" b="1" dirty="0" smtClean="0">
                <a:solidFill>
                  <a:schemeClr val="bg1"/>
                </a:solidFill>
                <a:latin typeface="Times New Roman" pitchFamily="18" charset="0"/>
                <a:cs typeface="Times New Roman" pitchFamily="18" charset="0"/>
              </a:rPr>
              <a:t>3</a:t>
            </a:r>
            <a:r>
              <a:rPr lang="ru-RU" sz="1400" b="1" dirty="0" smtClean="0">
                <a:solidFill>
                  <a:schemeClr val="bg1"/>
                </a:solidFill>
                <a:latin typeface="Times New Roman" pitchFamily="18" charset="0"/>
                <a:cs typeface="Times New Roman" pitchFamily="18" charset="0"/>
              </a:rPr>
              <a:t> </a:t>
            </a:r>
            <a:r>
              <a:rPr lang="ru-RU" sz="1400" b="1" dirty="0">
                <a:solidFill>
                  <a:schemeClr val="bg1"/>
                </a:solidFill>
                <a:latin typeface="Times New Roman" pitchFamily="18" charset="0"/>
                <a:cs typeface="Times New Roman" pitchFamily="18" charset="0"/>
              </a:rPr>
              <a:t>год </a:t>
            </a:r>
            <a:br>
              <a:rPr lang="ru-RU" sz="1400" b="1" dirty="0">
                <a:solidFill>
                  <a:schemeClr val="bg1"/>
                </a:solidFill>
                <a:latin typeface="Times New Roman" pitchFamily="18" charset="0"/>
                <a:cs typeface="Times New Roman" pitchFamily="18" charset="0"/>
              </a:rPr>
            </a:br>
            <a:r>
              <a:rPr lang="ru-RU" sz="1400" b="1" dirty="0">
                <a:solidFill>
                  <a:schemeClr val="bg1"/>
                </a:solidFill>
                <a:latin typeface="Times New Roman" pitchFamily="18" charset="0"/>
                <a:cs typeface="Times New Roman" pitchFamily="18" charset="0"/>
              </a:rPr>
              <a:t>на межбюджетные трансферты</a:t>
            </a:r>
          </a:p>
        </p:txBody>
      </p:sp>
      <p:sp>
        <p:nvSpPr>
          <p:cNvPr id="6" name="Прямоугольник 5"/>
          <p:cNvSpPr/>
          <p:nvPr/>
        </p:nvSpPr>
        <p:spPr>
          <a:xfrm>
            <a:off x="467544" y="764704"/>
            <a:ext cx="4824536" cy="2092881"/>
          </a:xfrm>
          <a:prstGeom prst="rect">
            <a:avLst/>
          </a:prstGeom>
        </p:spPr>
        <p:txBody>
          <a:bodyPr wrap="square">
            <a:spAutoFit/>
          </a:bodyPr>
          <a:lstStyle/>
          <a:p>
            <a:pPr lvl="0" algn="just" defTabSz="913130" fontAlgn="base">
              <a:spcBef>
                <a:spcPct val="0"/>
              </a:spcBef>
              <a:spcAft>
                <a:spcPct val="0"/>
              </a:spcAft>
              <a:defRPr/>
            </a:pPr>
            <a:r>
              <a:rPr lang="ru-RU" sz="1300" dirty="0" smtClean="0">
                <a:solidFill>
                  <a:prstClr val="black"/>
                </a:solidFill>
                <a:latin typeface="Times New Roman" pitchFamily="18" charset="0"/>
                <a:cs typeface="Times New Roman" pitchFamily="18" charset="0"/>
              </a:rPr>
              <a:t>      Выравнивание </a:t>
            </a:r>
            <a:r>
              <a:rPr lang="ru-RU" sz="1300" dirty="0">
                <a:solidFill>
                  <a:prstClr val="black"/>
                </a:solidFill>
                <a:latin typeface="Times New Roman" pitchFamily="18" charset="0"/>
                <a:cs typeface="Times New Roman" pitchFamily="18" charset="0"/>
              </a:rPr>
              <a:t>бюджетной обеспеченности сельских поселений, входящих в состав Яковлевского муниципального района производилось в отчетном периоде по муниципальной программе «Экономическое развитие и инновационная экономика Яковлевского района на 2019-2025 годы», подпрограмме «Повышение эффективности управления муниципальными финансами в Яковлевском районе» на 2019-2025 годы за счет средств районного фонда финансовой поддержки, образованного за счет средств краевого бюджета и средств районного </a:t>
            </a:r>
            <a:r>
              <a:rPr lang="ru-RU" sz="1300" dirty="0" smtClean="0">
                <a:solidFill>
                  <a:prstClr val="black"/>
                </a:solidFill>
                <a:latin typeface="Times New Roman" pitchFamily="18" charset="0"/>
                <a:cs typeface="Times New Roman" pitchFamily="18" charset="0"/>
              </a:rPr>
              <a:t>бюджета.</a:t>
            </a:r>
            <a:endParaRPr lang="ru-RU" sz="1300" dirty="0">
              <a:solidFill>
                <a:prstClr val="black"/>
              </a:solidFill>
              <a:latin typeface="Times New Roman" pitchFamily="18" charset="0"/>
              <a:cs typeface="Times New Roman"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2848273535"/>
              </p:ext>
            </p:extLst>
          </p:nvPr>
        </p:nvGraphicFramePr>
        <p:xfrm>
          <a:off x="5292080" y="2780928"/>
          <a:ext cx="3330990" cy="3657600"/>
        </p:xfrm>
        <a:graphic>
          <a:graphicData uri="http://schemas.openxmlformats.org/drawingml/2006/table">
            <a:tbl>
              <a:tblPr firstRow="1" bandRow="1">
                <a:tableStyleId>{5C22544A-7EE6-4342-B048-85BDC9FD1C3A}</a:tableStyleId>
              </a:tblPr>
              <a:tblGrid>
                <a:gridCol w="1665495"/>
                <a:gridCol w="902143"/>
                <a:gridCol w="763352"/>
              </a:tblGrid>
              <a:tr h="758536">
                <a:tc>
                  <a:txBody>
                    <a:bodyPr/>
                    <a:lstStyle/>
                    <a:p>
                      <a:endParaRPr lang="ru-RU" sz="1200" dirty="0">
                        <a:latin typeface="Times New Roman" panose="02020603050405020304" pitchFamily="18" charset="0"/>
                        <a:cs typeface="Times New Roman" panose="02020603050405020304" pitchFamily="18" charset="0"/>
                      </a:endParaRPr>
                    </a:p>
                  </a:txBody>
                  <a:tcPr marL="68580" marR="68580" marT="60960" marB="60960">
                    <a:solidFill>
                      <a:schemeClr val="bg2">
                        <a:lumMod val="40000"/>
                        <a:lumOff val="60000"/>
                      </a:schemeClr>
                    </a:solidFill>
                  </a:tcPr>
                </a:tc>
                <a:tc>
                  <a:txBody>
                    <a:bodyPr/>
                    <a:lstStyle/>
                    <a:p>
                      <a:r>
                        <a:rPr lang="ru-RU" sz="1200" dirty="0" smtClean="0">
                          <a:solidFill>
                            <a:schemeClr val="tx1"/>
                          </a:solidFill>
                          <a:latin typeface="Times New Roman" panose="02020603050405020304" pitchFamily="18" charset="0"/>
                          <a:cs typeface="Times New Roman" panose="02020603050405020304" pitchFamily="18" charset="0"/>
                        </a:rPr>
                        <a:t>Средства краевого бюджета</a:t>
                      </a:r>
                      <a:endParaRPr lang="ru-RU" sz="1200" dirty="0">
                        <a:solidFill>
                          <a:schemeClr val="tx1"/>
                        </a:solidFill>
                        <a:latin typeface="Times New Roman" panose="02020603050405020304" pitchFamily="18" charset="0"/>
                        <a:cs typeface="Times New Roman" panose="02020603050405020304" pitchFamily="18" charset="0"/>
                      </a:endParaRPr>
                    </a:p>
                  </a:txBody>
                  <a:tcPr marL="68580" marR="68580" marT="60960" marB="60960">
                    <a:solidFill>
                      <a:schemeClr val="bg2">
                        <a:lumMod val="40000"/>
                        <a:lumOff val="60000"/>
                      </a:schemeClr>
                    </a:solidFill>
                  </a:tcPr>
                </a:tc>
                <a:tc>
                  <a:txBody>
                    <a:bodyPr/>
                    <a:lstStyle/>
                    <a:p>
                      <a:r>
                        <a:rPr lang="ru-RU" sz="1200" dirty="0" smtClean="0">
                          <a:solidFill>
                            <a:schemeClr val="tx1"/>
                          </a:solidFill>
                          <a:latin typeface="Times New Roman" panose="02020603050405020304" pitchFamily="18" charset="0"/>
                          <a:cs typeface="Times New Roman" panose="02020603050405020304" pitchFamily="18" charset="0"/>
                        </a:rPr>
                        <a:t>Средства местного бюджета</a:t>
                      </a:r>
                      <a:endParaRPr lang="ru-RU" sz="1200" dirty="0">
                        <a:solidFill>
                          <a:schemeClr val="tx1"/>
                        </a:solidFill>
                        <a:latin typeface="Times New Roman" panose="02020603050405020304" pitchFamily="18" charset="0"/>
                        <a:cs typeface="Times New Roman" panose="02020603050405020304" pitchFamily="18" charset="0"/>
                      </a:endParaRPr>
                    </a:p>
                  </a:txBody>
                  <a:tcPr marL="68580" marR="68580" marT="60960" marB="60960">
                    <a:solidFill>
                      <a:schemeClr val="bg2">
                        <a:lumMod val="40000"/>
                        <a:lumOff val="60000"/>
                      </a:schemeClr>
                    </a:solidFill>
                  </a:tcPr>
                </a:tc>
              </a:tr>
              <a:tr h="433449">
                <a:tc>
                  <a:txBody>
                    <a:bodyPr/>
                    <a:lstStyle/>
                    <a:p>
                      <a:r>
                        <a:rPr lang="ru-RU" sz="1200" b="1" dirty="0" err="1" smtClean="0">
                          <a:latin typeface="Times New Roman" panose="02020603050405020304" pitchFamily="18" charset="0"/>
                          <a:cs typeface="Times New Roman" panose="02020603050405020304" pitchFamily="18" charset="0"/>
                        </a:rPr>
                        <a:t>Яковлевское</a:t>
                      </a:r>
                      <a:r>
                        <a:rPr lang="ru-RU" sz="1200" b="1" dirty="0" smtClean="0">
                          <a:latin typeface="Times New Roman" panose="02020603050405020304" pitchFamily="18" charset="0"/>
                          <a:cs typeface="Times New Roman" panose="02020603050405020304" pitchFamily="18" charset="0"/>
                        </a:rPr>
                        <a:t> сельское поселение</a:t>
                      </a:r>
                      <a:endParaRPr lang="ru-RU" sz="1200" b="1" dirty="0">
                        <a:latin typeface="Times New Roman" panose="02020603050405020304" pitchFamily="18" charset="0"/>
                        <a:cs typeface="Times New Roman" panose="02020603050405020304" pitchFamily="18" charset="0"/>
                      </a:endParaRPr>
                    </a:p>
                  </a:txBody>
                  <a:tcPr marL="68580" marR="68580" marT="60960" marB="60960">
                    <a:solidFill>
                      <a:schemeClr val="bg2">
                        <a:lumMod val="40000"/>
                        <a:lumOff val="60000"/>
                      </a:schemeClr>
                    </a:solidFill>
                  </a:tcPr>
                </a:tc>
                <a:tc>
                  <a:txBody>
                    <a:bodyPr/>
                    <a:lstStyle/>
                    <a:p>
                      <a:r>
                        <a:rPr lang="ru-RU" sz="1200" b="1" dirty="0" smtClean="0">
                          <a:latin typeface="Times New Roman" panose="02020603050405020304" pitchFamily="18" charset="0"/>
                          <a:cs typeface="Times New Roman" panose="02020603050405020304" pitchFamily="18" charset="0"/>
                        </a:rPr>
                        <a:t>3</a:t>
                      </a:r>
                      <a:r>
                        <a:rPr lang="ru-RU" sz="1200" b="1" baseline="0" dirty="0" smtClean="0">
                          <a:latin typeface="Times New Roman" panose="02020603050405020304" pitchFamily="18" charset="0"/>
                          <a:cs typeface="Times New Roman" panose="02020603050405020304" pitchFamily="18" charset="0"/>
                        </a:rPr>
                        <a:t> </a:t>
                      </a:r>
                      <a:r>
                        <a:rPr lang="en-US" sz="1200" b="1" baseline="0" dirty="0" smtClean="0">
                          <a:latin typeface="Times New Roman" panose="02020603050405020304" pitchFamily="18" charset="0"/>
                          <a:cs typeface="Times New Roman" panose="02020603050405020304" pitchFamily="18" charset="0"/>
                        </a:rPr>
                        <a:t>226,6</a:t>
                      </a:r>
                      <a:endParaRPr lang="ru-RU" sz="1200" b="1" dirty="0">
                        <a:latin typeface="Times New Roman" panose="02020603050405020304" pitchFamily="18" charset="0"/>
                        <a:cs typeface="Times New Roman" panose="02020603050405020304" pitchFamily="18" charset="0"/>
                      </a:endParaRPr>
                    </a:p>
                  </a:txBody>
                  <a:tcPr marL="68580" marR="68580" marT="60960" marB="60960">
                    <a:solidFill>
                      <a:schemeClr val="bg2">
                        <a:lumMod val="40000"/>
                        <a:lumOff val="60000"/>
                      </a:schemeClr>
                    </a:solidFill>
                  </a:tcPr>
                </a:tc>
                <a:tc>
                  <a:txBody>
                    <a:bodyPr/>
                    <a:lstStyle/>
                    <a:p>
                      <a:r>
                        <a:rPr lang="en-US" sz="1200" b="1" dirty="0" smtClean="0">
                          <a:latin typeface="Times New Roman" panose="02020603050405020304" pitchFamily="18" charset="0"/>
                          <a:cs typeface="Times New Roman" panose="02020603050405020304" pitchFamily="18" charset="0"/>
                        </a:rPr>
                        <a:t>914,5</a:t>
                      </a:r>
                      <a:endParaRPr lang="ru-RU" sz="1200" b="1" dirty="0">
                        <a:latin typeface="Times New Roman" panose="02020603050405020304" pitchFamily="18" charset="0"/>
                        <a:cs typeface="Times New Roman" panose="02020603050405020304" pitchFamily="18" charset="0"/>
                      </a:endParaRPr>
                    </a:p>
                  </a:txBody>
                  <a:tcPr marL="68580" marR="68580" marT="60960" marB="60960">
                    <a:solidFill>
                      <a:schemeClr val="bg2">
                        <a:lumMod val="40000"/>
                        <a:lumOff val="60000"/>
                      </a:schemeClr>
                    </a:solidFill>
                  </a:tcPr>
                </a:tc>
              </a:tr>
              <a:tr h="433449">
                <a:tc>
                  <a:txBody>
                    <a:bodyPr/>
                    <a:lstStyle/>
                    <a:p>
                      <a:r>
                        <a:rPr lang="ru-RU" sz="1200" b="1" dirty="0" err="1" smtClean="0">
                          <a:latin typeface="Times New Roman" panose="02020603050405020304" pitchFamily="18" charset="0"/>
                          <a:cs typeface="Times New Roman" panose="02020603050405020304" pitchFamily="18" charset="0"/>
                        </a:rPr>
                        <a:t>Новосысоевское</a:t>
                      </a:r>
                      <a:r>
                        <a:rPr lang="ru-RU" sz="1200" b="1" dirty="0" smtClean="0">
                          <a:latin typeface="Times New Roman" panose="02020603050405020304" pitchFamily="18" charset="0"/>
                          <a:cs typeface="Times New Roman" panose="02020603050405020304" pitchFamily="18" charset="0"/>
                        </a:rPr>
                        <a:t> сельское поселение</a:t>
                      </a:r>
                      <a:endParaRPr lang="ru-RU" sz="1200" b="1" dirty="0">
                        <a:latin typeface="Times New Roman" panose="02020603050405020304" pitchFamily="18" charset="0"/>
                        <a:cs typeface="Times New Roman" panose="02020603050405020304" pitchFamily="18" charset="0"/>
                      </a:endParaRPr>
                    </a:p>
                  </a:txBody>
                  <a:tcPr marL="68580" marR="68580" marT="60960" marB="60960">
                    <a:solidFill>
                      <a:schemeClr val="bg2">
                        <a:lumMod val="40000"/>
                        <a:lumOff val="60000"/>
                      </a:schemeClr>
                    </a:solidFill>
                  </a:tcPr>
                </a:tc>
                <a:tc>
                  <a:txBody>
                    <a:bodyPr/>
                    <a:lstStyle/>
                    <a:p>
                      <a:r>
                        <a:rPr lang="ru-RU" sz="1200" b="1" dirty="0">
                          <a:latin typeface="Times New Roman" panose="02020603050405020304" pitchFamily="18" charset="0"/>
                          <a:cs typeface="Times New Roman" panose="02020603050405020304" pitchFamily="18" charset="0"/>
                        </a:rPr>
                        <a:t>4 </a:t>
                      </a:r>
                      <a:r>
                        <a:rPr lang="en-US" sz="1200" b="1" dirty="0" smtClean="0">
                          <a:latin typeface="Times New Roman" panose="02020603050405020304" pitchFamily="18" charset="0"/>
                          <a:cs typeface="Times New Roman" panose="02020603050405020304" pitchFamily="18" charset="0"/>
                        </a:rPr>
                        <a:t>451</a:t>
                      </a:r>
                      <a:r>
                        <a:rPr lang="ru-RU" sz="1200" b="1" dirty="0" smtClean="0">
                          <a:latin typeface="Times New Roman" panose="02020603050405020304" pitchFamily="18" charset="0"/>
                          <a:cs typeface="Times New Roman" panose="02020603050405020304" pitchFamily="18" charset="0"/>
                        </a:rPr>
                        <a:t>,45</a:t>
                      </a:r>
                      <a:endParaRPr lang="ru-RU" sz="1200" b="1" dirty="0">
                        <a:latin typeface="Times New Roman" panose="02020603050405020304" pitchFamily="18" charset="0"/>
                        <a:cs typeface="Times New Roman" panose="02020603050405020304" pitchFamily="18" charset="0"/>
                      </a:endParaRPr>
                    </a:p>
                  </a:txBody>
                  <a:tcPr marL="68580" marR="68580" marT="60960" marB="60960">
                    <a:solidFill>
                      <a:schemeClr val="bg2">
                        <a:lumMod val="40000"/>
                        <a:lumOff val="60000"/>
                      </a:schemeClr>
                    </a:solidFill>
                  </a:tcPr>
                </a:tc>
                <a:tc>
                  <a:txBody>
                    <a:bodyPr/>
                    <a:lstStyle/>
                    <a:p>
                      <a:r>
                        <a:rPr lang="en-US" sz="1200" b="1" dirty="0" smtClean="0">
                          <a:latin typeface="Times New Roman" panose="02020603050405020304" pitchFamily="18" charset="0"/>
                          <a:cs typeface="Times New Roman" panose="02020603050405020304" pitchFamily="18" charset="0"/>
                        </a:rPr>
                        <a:t>2</a:t>
                      </a:r>
                      <a:r>
                        <a:rPr lang="en-US" sz="1200" b="1" baseline="0" dirty="0" smtClean="0">
                          <a:latin typeface="Times New Roman" panose="02020603050405020304" pitchFamily="18" charset="0"/>
                          <a:cs typeface="Times New Roman" panose="02020603050405020304" pitchFamily="18" charset="0"/>
                        </a:rPr>
                        <a:t> 310,7</a:t>
                      </a:r>
                      <a:endParaRPr lang="ru-RU" sz="1200" b="1" dirty="0">
                        <a:latin typeface="Times New Roman" panose="02020603050405020304" pitchFamily="18" charset="0"/>
                        <a:cs typeface="Times New Roman" panose="02020603050405020304" pitchFamily="18" charset="0"/>
                      </a:endParaRPr>
                    </a:p>
                  </a:txBody>
                  <a:tcPr marL="68580" marR="68580" marT="60960" marB="60960">
                    <a:solidFill>
                      <a:schemeClr val="bg2">
                        <a:lumMod val="40000"/>
                        <a:lumOff val="60000"/>
                      </a:schemeClr>
                    </a:solidFill>
                  </a:tcPr>
                </a:tc>
              </a:tr>
              <a:tr h="433449">
                <a:tc>
                  <a:txBody>
                    <a:bodyPr/>
                    <a:lstStyle/>
                    <a:p>
                      <a:r>
                        <a:rPr lang="ru-RU" sz="1200" b="1" dirty="0" err="1" smtClean="0">
                          <a:latin typeface="Times New Roman" panose="02020603050405020304" pitchFamily="18" charset="0"/>
                          <a:cs typeface="Times New Roman" panose="02020603050405020304" pitchFamily="18" charset="0"/>
                        </a:rPr>
                        <a:t>Варфоломеевское</a:t>
                      </a:r>
                      <a:r>
                        <a:rPr lang="ru-RU" sz="1200" b="1" dirty="0" smtClean="0">
                          <a:latin typeface="Times New Roman" panose="02020603050405020304" pitchFamily="18" charset="0"/>
                          <a:cs typeface="Times New Roman" panose="02020603050405020304" pitchFamily="18" charset="0"/>
                        </a:rPr>
                        <a:t> сельское поселение</a:t>
                      </a:r>
                      <a:endParaRPr lang="ru-RU" sz="1200" b="1" dirty="0">
                        <a:latin typeface="Times New Roman" panose="02020603050405020304" pitchFamily="18" charset="0"/>
                        <a:cs typeface="Times New Roman" panose="02020603050405020304" pitchFamily="18" charset="0"/>
                      </a:endParaRPr>
                    </a:p>
                  </a:txBody>
                  <a:tcPr marL="68580" marR="68580" marT="60960" marB="60960">
                    <a:solidFill>
                      <a:schemeClr val="bg2">
                        <a:lumMod val="40000"/>
                        <a:lumOff val="60000"/>
                      </a:schemeClr>
                    </a:solidFill>
                  </a:tcPr>
                </a:tc>
                <a:tc>
                  <a:txBody>
                    <a:bodyPr/>
                    <a:lstStyle/>
                    <a:p>
                      <a:r>
                        <a:rPr lang="ru-RU" sz="1200" b="1" dirty="0" smtClean="0">
                          <a:latin typeface="Times New Roman" panose="02020603050405020304" pitchFamily="18" charset="0"/>
                          <a:cs typeface="Times New Roman" panose="02020603050405020304" pitchFamily="18" charset="0"/>
                        </a:rPr>
                        <a:t>2</a:t>
                      </a:r>
                      <a:r>
                        <a:rPr lang="ru-RU" sz="1200" b="1" baseline="0" dirty="0" smtClean="0">
                          <a:latin typeface="Times New Roman" panose="02020603050405020304" pitchFamily="18" charset="0"/>
                          <a:cs typeface="Times New Roman" panose="02020603050405020304" pitchFamily="18" charset="0"/>
                        </a:rPr>
                        <a:t> 1</a:t>
                      </a:r>
                      <a:r>
                        <a:rPr lang="en-US" sz="1200" b="1" baseline="0" dirty="0" smtClean="0">
                          <a:latin typeface="Times New Roman" panose="02020603050405020304" pitchFamily="18" charset="0"/>
                          <a:cs typeface="Times New Roman" panose="02020603050405020304" pitchFamily="18" charset="0"/>
                        </a:rPr>
                        <a:t>28,4</a:t>
                      </a:r>
                      <a:endParaRPr lang="ru-RU" sz="1200" b="1" dirty="0">
                        <a:latin typeface="Times New Roman" panose="02020603050405020304" pitchFamily="18" charset="0"/>
                        <a:cs typeface="Times New Roman" panose="02020603050405020304" pitchFamily="18" charset="0"/>
                      </a:endParaRPr>
                    </a:p>
                  </a:txBody>
                  <a:tcPr marL="68580" marR="68580" marT="60960" marB="60960">
                    <a:solidFill>
                      <a:schemeClr val="bg2">
                        <a:lumMod val="40000"/>
                        <a:lumOff val="60000"/>
                      </a:schemeClr>
                    </a:solidFill>
                  </a:tcPr>
                </a:tc>
                <a:tc>
                  <a:txBody>
                    <a:bodyPr/>
                    <a:lstStyle/>
                    <a:p>
                      <a:r>
                        <a:rPr lang="ru-RU" sz="1200" b="1" dirty="0" smtClean="0">
                          <a:latin typeface="Times New Roman" panose="02020603050405020304" pitchFamily="18" charset="0"/>
                          <a:cs typeface="Times New Roman" panose="02020603050405020304" pitchFamily="18" charset="0"/>
                        </a:rPr>
                        <a:t>1</a:t>
                      </a:r>
                      <a:r>
                        <a:rPr lang="ru-RU" sz="1200" b="1" baseline="0" dirty="0" smtClean="0">
                          <a:latin typeface="Times New Roman" panose="02020603050405020304" pitchFamily="18" charset="0"/>
                          <a:cs typeface="Times New Roman" panose="02020603050405020304" pitchFamily="18" charset="0"/>
                        </a:rPr>
                        <a:t> 175,75</a:t>
                      </a:r>
                      <a:endParaRPr lang="ru-RU" sz="1200" b="1" dirty="0">
                        <a:latin typeface="Times New Roman" panose="02020603050405020304" pitchFamily="18" charset="0"/>
                        <a:cs typeface="Times New Roman" panose="02020603050405020304" pitchFamily="18" charset="0"/>
                      </a:endParaRPr>
                    </a:p>
                  </a:txBody>
                  <a:tcPr marL="68580" marR="68580" marT="60960" marB="60960">
                    <a:solidFill>
                      <a:schemeClr val="bg2">
                        <a:lumMod val="40000"/>
                        <a:lumOff val="60000"/>
                      </a:schemeClr>
                    </a:solidFill>
                  </a:tcPr>
                </a:tc>
              </a:tr>
              <a:tr h="433449">
                <a:tc>
                  <a:txBody>
                    <a:bodyPr/>
                    <a:lstStyle/>
                    <a:p>
                      <a:r>
                        <a:rPr lang="ru-RU" sz="1200" b="1" dirty="0" err="1" smtClean="0">
                          <a:latin typeface="Times New Roman" panose="02020603050405020304" pitchFamily="18" charset="0"/>
                          <a:cs typeface="Times New Roman" panose="02020603050405020304" pitchFamily="18" charset="0"/>
                        </a:rPr>
                        <a:t>Яблоновское</a:t>
                      </a:r>
                      <a:r>
                        <a:rPr lang="ru-RU" sz="1200" b="1" dirty="0" smtClean="0">
                          <a:latin typeface="Times New Roman" panose="02020603050405020304" pitchFamily="18" charset="0"/>
                          <a:cs typeface="Times New Roman" panose="02020603050405020304" pitchFamily="18" charset="0"/>
                        </a:rPr>
                        <a:t> сельское поселение</a:t>
                      </a:r>
                      <a:endParaRPr lang="ru-RU" sz="1200" b="1" dirty="0">
                        <a:latin typeface="Times New Roman" panose="02020603050405020304" pitchFamily="18" charset="0"/>
                        <a:cs typeface="Times New Roman" panose="02020603050405020304" pitchFamily="18" charset="0"/>
                      </a:endParaRPr>
                    </a:p>
                  </a:txBody>
                  <a:tcPr marL="68580" marR="68580" marT="60960" marB="60960">
                    <a:solidFill>
                      <a:schemeClr val="bg2">
                        <a:lumMod val="40000"/>
                        <a:lumOff val="60000"/>
                      </a:schemeClr>
                    </a:solidFill>
                  </a:tcPr>
                </a:tc>
                <a:tc>
                  <a:txBody>
                    <a:bodyPr/>
                    <a:lstStyle/>
                    <a:p>
                      <a:r>
                        <a:rPr lang="ru-RU" sz="1200" b="1" dirty="0" smtClean="0">
                          <a:latin typeface="Times New Roman" panose="02020603050405020304" pitchFamily="18" charset="0"/>
                          <a:cs typeface="Times New Roman" panose="02020603050405020304" pitchFamily="18" charset="0"/>
                        </a:rPr>
                        <a:t>8</a:t>
                      </a:r>
                      <a:r>
                        <a:rPr lang="en-US" sz="1200" b="1" dirty="0" smtClean="0">
                          <a:latin typeface="Times New Roman" panose="02020603050405020304" pitchFamily="18" charset="0"/>
                          <a:cs typeface="Times New Roman" panose="02020603050405020304" pitchFamily="18" charset="0"/>
                        </a:rPr>
                        <a:t>10,05</a:t>
                      </a:r>
                      <a:endParaRPr lang="ru-RU" sz="1200" b="1" dirty="0">
                        <a:latin typeface="Times New Roman" panose="02020603050405020304" pitchFamily="18" charset="0"/>
                        <a:cs typeface="Times New Roman" panose="02020603050405020304" pitchFamily="18" charset="0"/>
                      </a:endParaRPr>
                    </a:p>
                  </a:txBody>
                  <a:tcPr marL="68580" marR="68580" marT="60960" marB="60960">
                    <a:solidFill>
                      <a:schemeClr val="bg2">
                        <a:lumMod val="40000"/>
                        <a:lumOff val="60000"/>
                      </a:schemeClr>
                    </a:solidFill>
                  </a:tcPr>
                </a:tc>
                <a:tc>
                  <a:txBody>
                    <a:bodyPr/>
                    <a:lstStyle/>
                    <a:p>
                      <a:r>
                        <a:rPr lang="ru-RU" sz="1200" b="1" dirty="0" smtClean="0">
                          <a:latin typeface="Times New Roman" panose="02020603050405020304" pitchFamily="18" charset="0"/>
                          <a:cs typeface="Times New Roman" panose="02020603050405020304" pitchFamily="18" charset="0"/>
                        </a:rPr>
                        <a:t>102,0</a:t>
                      </a:r>
                      <a:endParaRPr lang="ru-RU" sz="1200" b="1" dirty="0">
                        <a:latin typeface="Times New Roman" panose="02020603050405020304" pitchFamily="18" charset="0"/>
                        <a:cs typeface="Times New Roman" panose="02020603050405020304" pitchFamily="18" charset="0"/>
                      </a:endParaRPr>
                    </a:p>
                  </a:txBody>
                  <a:tcPr marL="68580" marR="68580" marT="60960" marB="60960">
                    <a:solidFill>
                      <a:schemeClr val="bg2">
                        <a:lumMod val="40000"/>
                        <a:lumOff val="60000"/>
                      </a:schemeClr>
                    </a:solidFill>
                  </a:tcPr>
                </a:tc>
              </a:tr>
              <a:tr h="433449">
                <a:tc>
                  <a:txBody>
                    <a:bodyPr/>
                    <a:lstStyle/>
                    <a:p>
                      <a:r>
                        <a:rPr lang="ru-RU" sz="1200" b="1" dirty="0" smtClean="0">
                          <a:latin typeface="Times New Roman" panose="02020603050405020304" pitchFamily="18" charset="0"/>
                          <a:cs typeface="Times New Roman" panose="02020603050405020304" pitchFamily="18" charset="0"/>
                        </a:rPr>
                        <a:t>Покровское</a:t>
                      </a:r>
                      <a:r>
                        <a:rPr lang="ru-RU" sz="1200" b="1" baseline="0" dirty="0" smtClean="0">
                          <a:latin typeface="Times New Roman" panose="02020603050405020304" pitchFamily="18" charset="0"/>
                          <a:cs typeface="Times New Roman" panose="02020603050405020304" pitchFamily="18" charset="0"/>
                        </a:rPr>
                        <a:t> сельское поселение</a:t>
                      </a:r>
                      <a:endParaRPr lang="ru-RU" sz="1200" b="1" dirty="0">
                        <a:latin typeface="Times New Roman" panose="02020603050405020304" pitchFamily="18" charset="0"/>
                        <a:cs typeface="Times New Roman" panose="02020603050405020304" pitchFamily="18" charset="0"/>
                      </a:endParaRPr>
                    </a:p>
                  </a:txBody>
                  <a:tcPr marL="68580" marR="68580" marT="60960" marB="60960">
                    <a:solidFill>
                      <a:schemeClr val="bg2">
                        <a:lumMod val="40000"/>
                        <a:lumOff val="60000"/>
                      </a:schemeClr>
                    </a:solidFill>
                  </a:tcPr>
                </a:tc>
                <a:tc>
                  <a:txBody>
                    <a:bodyPr/>
                    <a:lstStyle/>
                    <a:p>
                      <a:r>
                        <a:rPr lang="en-US" sz="1200" b="1" dirty="0" smtClean="0">
                          <a:latin typeface="Times New Roman" panose="02020603050405020304" pitchFamily="18" charset="0"/>
                          <a:cs typeface="Times New Roman" panose="02020603050405020304" pitchFamily="18" charset="0"/>
                        </a:rPr>
                        <a:t>586,5</a:t>
                      </a:r>
                      <a:endParaRPr lang="ru-RU" sz="1200" b="1" dirty="0">
                        <a:latin typeface="Times New Roman" panose="02020603050405020304" pitchFamily="18" charset="0"/>
                        <a:cs typeface="Times New Roman" panose="02020603050405020304" pitchFamily="18" charset="0"/>
                      </a:endParaRPr>
                    </a:p>
                  </a:txBody>
                  <a:tcPr marL="68580" marR="68580" marT="60960" marB="60960">
                    <a:solidFill>
                      <a:schemeClr val="bg2">
                        <a:lumMod val="40000"/>
                        <a:lumOff val="60000"/>
                      </a:schemeClr>
                    </a:solidFill>
                  </a:tcPr>
                </a:tc>
                <a:tc>
                  <a:txBody>
                    <a:bodyPr/>
                    <a:lstStyle/>
                    <a:p>
                      <a:r>
                        <a:rPr lang="ru-RU" sz="1200" b="1" dirty="0" smtClean="0">
                          <a:latin typeface="Times New Roman" panose="02020603050405020304" pitchFamily="18" charset="0"/>
                          <a:cs typeface="Times New Roman" panose="02020603050405020304" pitchFamily="18" charset="0"/>
                        </a:rPr>
                        <a:t>493,6</a:t>
                      </a:r>
                      <a:endParaRPr lang="ru-RU" sz="1200" b="1" dirty="0">
                        <a:latin typeface="Times New Roman" panose="02020603050405020304" pitchFamily="18" charset="0"/>
                        <a:cs typeface="Times New Roman" panose="02020603050405020304" pitchFamily="18" charset="0"/>
                      </a:endParaRPr>
                    </a:p>
                  </a:txBody>
                  <a:tcPr marL="68580" marR="68580" marT="60960" marB="60960">
                    <a:solidFill>
                      <a:schemeClr val="bg2">
                        <a:lumMod val="40000"/>
                        <a:lumOff val="60000"/>
                      </a:schemeClr>
                    </a:solidFill>
                  </a:tcPr>
                </a:tc>
              </a:tr>
              <a:tr h="342120">
                <a:tc>
                  <a:txBody>
                    <a:bodyPr/>
                    <a:lstStyle/>
                    <a:p>
                      <a:r>
                        <a:rPr lang="ru-RU" sz="1600" b="1" dirty="0" smtClean="0">
                          <a:latin typeface="Times New Roman" panose="02020603050405020304" pitchFamily="18" charset="0"/>
                          <a:cs typeface="Times New Roman" panose="02020603050405020304" pitchFamily="18" charset="0"/>
                        </a:rPr>
                        <a:t>ИТОГО:</a:t>
                      </a:r>
                      <a:endParaRPr lang="ru-RU" sz="1600" b="1" dirty="0">
                        <a:latin typeface="Times New Roman" panose="02020603050405020304" pitchFamily="18" charset="0"/>
                        <a:cs typeface="Times New Roman" panose="02020603050405020304" pitchFamily="18" charset="0"/>
                      </a:endParaRPr>
                    </a:p>
                  </a:txBody>
                  <a:tcPr marL="68580" marR="68580" marT="60960" marB="60960">
                    <a:solidFill>
                      <a:schemeClr val="bg2">
                        <a:lumMod val="40000"/>
                        <a:lumOff val="60000"/>
                      </a:schemeClr>
                    </a:solidFill>
                  </a:tcPr>
                </a:tc>
                <a:tc>
                  <a:txBody>
                    <a:bodyPr/>
                    <a:lstStyle/>
                    <a:p>
                      <a:r>
                        <a:rPr lang="ru-RU" sz="1200" b="1" dirty="0" smtClean="0">
                          <a:latin typeface="Times New Roman" panose="02020603050405020304" pitchFamily="18" charset="0"/>
                          <a:cs typeface="Times New Roman" panose="02020603050405020304" pitchFamily="18" charset="0"/>
                        </a:rPr>
                        <a:t>11 </a:t>
                      </a:r>
                      <a:r>
                        <a:rPr lang="en-US" sz="1200" b="1" dirty="0" smtClean="0">
                          <a:latin typeface="Times New Roman" panose="02020603050405020304" pitchFamily="18" charset="0"/>
                          <a:cs typeface="Times New Roman" panose="02020603050405020304" pitchFamily="18" charset="0"/>
                        </a:rPr>
                        <a:t>203,0</a:t>
                      </a:r>
                      <a:r>
                        <a:rPr lang="ru-RU" sz="1200" b="1" dirty="0" smtClean="0">
                          <a:latin typeface="Times New Roman" panose="02020603050405020304" pitchFamily="18" charset="0"/>
                          <a:cs typeface="Times New Roman" panose="02020603050405020304" pitchFamily="18" charset="0"/>
                        </a:rPr>
                        <a:t>0</a:t>
                      </a:r>
                      <a:endParaRPr lang="ru-RU" sz="1200" b="1" baseline="0" dirty="0" smtClean="0">
                        <a:latin typeface="Times New Roman" panose="02020603050405020304" pitchFamily="18" charset="0"/>
                        <a:cs typeface="Times New Roman" panose="02020603050405020304" pitchFamily="18" charset="0"/>
                      </a:endParaRPr>
                    </a:p>
                  </a:txBody>
                  <a:tcPr marL="68580" marR="68580" marT="60960" marB="60960">
                    <a:solidFill>
                      <a:schemeClr val="bg2">
                        <a:lumMod val="40000"/>
                        <a:lumOff val="60000"/>
                      </a:schemeClr>
                    </a:solidFill>
                  </a:tcPr>
                </a:tc>
                <a:tc>
                  <a:txBody>
                    <a:bodyPr/>
                    <a:lstStyle/>
                    <a:p>
                      <a:r>
                        <a:rPr lang="ru-RU" sz="1200" b="1" dirty="0" smtClean="0">
                          <a:latin typeface="Times New Roman" panose="02020603050405020304" pitchFamily="18" charset="0"/>
                          <a:cs typeface="Times New Roman" panose="02020603050405020304" pitchFamily="18" charset="0"/>
                        </a:rPr>
                        <a:t>4</a:t>
                      </a:r>
                      <a:r>
                        <a:rPr lang="ru-RU" sz="1200" b="1" baseline="0" dirty="0" smtClean="0">
                          <a:latin typeface="Times New Roman" panose="02020603050405020304" pitchFamily="18" charset="0"/>
                          <a:cs typeface="Times New Roman" panose="02020603050405020304" pitchFamily="18" charset="0"/>
                        </a:rPr>
                        <a:t> 996,55</a:t>
                      </a:r>
                      <a:endParaRPr lang="ru-RU" sz="1200" b="1" dirty="0">
                        <a:latin typeface="Times New Roman" panose="02020603050405020304" pitchFamily="18" charset="0"/>
                        <a:cs typeface="Times New Roman" panose="02020603050405020304" pitchFamily="18" charset="0"/>
                      </a:endParaRPr>
                    </a:p>
                  </a:txBody>
                  <a:tcPr marL="68580" marR="68580" marT="60960" marB="60960">
                    <a:solidFill>
                      <a:schemeClr val="bg2">
                        <a:lumMod val="40000"/>
                        <a:lumOff val="60000"/>
                      </a:schemeClr>
                    </a:solidFill>
                  </a:tcPr>
                </a:tc>
              </a:tr>
            </a:tbl>
          </a:graphicData>
        </a:graphic>
      </p:graphicFrame>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3823484"/>
            <a:ext cx="3960440" cy="2613891"/>
          </a:xfrm>
          <a:prstGeom prst="rect">
            <a:avLst/>
          </a:prstGeom>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6324" y="908720"/>
            <a:ext cx="2850091" cy="1584176"/>
          </a:xfrm>
          <a:prstGeom prst="rect">
            <a:avLst/>
          </a:prstGeom>
        </p:spPr>
      </p:pic>
    </p:spTree>
    <p:extLst>
      <p:ext uri="{BB962C8B-B14F-4D97-AF65-F5344CB8AC3E}">
        <p14:creationId xmlns:p14="http://schemas.microsoft.com/office/powerpoint/2010/main" val="16605837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44008" y="-99392"/>
            <a:ext cx="3654152" cy="95410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chemeClr val="bg1"/>
                </a:solidFill>
                <a:effectLst/>
                <a:uLnTx/>
                <a:uFillTx/>
                <a:latin typeface="Times New Roman" panose="02020603050405020304" pitchFamily="18" charset="0"/>
                <a:ea typeface="+mj-ea"/>
                <a:cs typeface="Times New Roman" panose="02020603050405020304" pitchFamily="18" charset="0"/>
                <a:sym typeface="+mn-ea"/>
              </a:rPr>
              <a:t>Структура долга Яковлевского муниципального района по видам долговых обязательств  </a:t>
            </a:r>
            <a:br>
              <a:rPr kumimoji="0" lang="ru-RU" sz="1400" b="1" i="0" u="none" strike="noStrike" kern="0" cap="none" spc="0" normalizeH="0" baseline="0" noProof="0" dirty="0" smtClean="0">
                <a:ln>
                  <a:noFill/>
                </a:ln>
                <a:solidFill>
                  <a:schemeClr val="bg1"/>
                </a:solidFill>
                <a:effectLst/>
                <a:uLnTx/>
                <a:uFillTx/>
                <a:latin typeface="Times New Roman" panose="02020603050405020304" pitchFamily="18" charset="0"/>
                <a:ea typeface="+mj-ea"/>
                <a:cs typeface="Times New Roman" panose="02020603050405020304" pitchFamily="18" charset="0"/>
                <a:sym typeface="+mn-ea"/>
              </a:rPr>
            </a:br>
            <a:endParaRPr kumimoji="0" lang="ru-RU" sz="1400" b="0" i="0" u="none" strike="noStrike" kern="0" cap="none" spc="0" normalizeH="0" baseline="0" noProof="0" dirty="0" smtClean="0">
              <a:ln>
                <a:noFill/>
              </a:ln>
              <a:solidFill>
                <a:schemeClr val="bg1"/>
              </a:solidFill>
              <a:effectLst/>
              <a:uLnTx/>
              <a:uFillTx/>
            </a:endParaRPr>
          </a:p>
        </p:txBody>
      </p:sp>
      <p:graphicFrame>
        <p:nvGraphicFramePr>
          <p:cNvPr id="6" name="Замещающее содержимое 5"/>
          <p:cNvGraphicFramePr>
            <a:graphicFrameLocks/>
          </p:cNvGraphicFramePr>
          <p:nvPr>
            <p:extLst>
              <p:ext uri="{D42A27DB-BD31-4B8C-83A1-F6EECF244321}">
                <p14:modId xmlns:p14="http://schemas.microsoft.com/office/powerpoint/2010/main" val="3121315899"/>
              </p:ext>
            </p:extLst>
          </p:nvPr>
        </p:nvGraphicFramePr>
        <p:xfrm>
          <a:off x="467544" y="908720"/>
          <a:ext cx="8208912" cy="5616624"/>
        </p:xfrm>
        <a:graphic>
          <a:graphicData uri="http://schemas.openxmlformats.org/drawingml/2006/table">
            <a:tbl>
              <a:tblPr firstRow="1" bandRow="1">
                <a:tableStyleId>{5C22544A-7EE6-4342-B048-85BDC9FD1C3A}</a:tableStyleId>
              </a:tblPr>
              <a:tblGrid>
                <a:gridCol w="2052228"/>
                <a:gridCol w="2052228"/>
                <a:gridCol w="2052228"/>
                <a:gridCol w="2052228"/>
              </a:tblGrid>
              <a:tr h="936104">
                <a:tc>
                  <a:txBody>
                    <a:bodyPr/>
                    <a:lstStyle/>
                    <a:p>
                      <a:pPr algn="ctr">
                        <a:buNone/>
                      </a:pPr>
                      <a:r>
                        <a:rPr lang="ru-RU" altLang="en-US" sz="1600" dirty="0">
                          <a:latin typeface="Times New Roman" panose="02020603050405020304" pitchFamily="18" charset="0"/>
                          <a:cs typeface="Times New Roman" panose="02020603050405020304" pitchFamily="18" charset="0"/>
                        </a:rPr>
                        <a:t>Наименование</a:t>
                      </a:r>
                    </a:p>
                  </a:txBody>
                  <a:tcPr/>
                </a:tc>
                <a:tc>
                  <a:txBody>
                    <a:bodyPr/>
                    <a:lstStyle/>
                    <a:p>
                      <a:pPr algn="ctr">
                        <a:buNone/>
                      </a:pPr>
                      <a:r>
                        <a:rPr lang="ru-RU" altLang="en-US" sz="1600" dirty="0">
                          <a:latin typeface="Times New Roman" panose="02020603050405020304" pitchFamily="18" charset="0"/>
                          <a:cs typeface="Times New Roman" panose="02020603050405020304" pitchFamily="18" charset="0"/>
                        </a:rPr>
                        <a:t>Фактическая задолженность на </a:t>
                      </a:r>
                      <a:r>
                        <a:rPr lang="ru-RU" altLang="en-US" sz="1600" dirty="0" smtClean="0">
                          <a:latin typeface="Times New Roman" panose="02020603050405020304" pitchFamily="18" charset="0"/>
                          <a:cs typeface="Times New Roman" panose="02020603050405020304" pitchFamily="18" charset="0"/>
                        </a:rPr>
                        <a:t>01.01.202</a:t>
                      </a:r>
                      <a:r>
                        <a:rPr lang="en-US" altLang="en-US" sz="1600" dirty="0" smtClean="0">
                          <a:latin typeface="Times New Roman" panose="02020603050405020304" pitchFamily="18" charset="0"/>
                          <a:cs typeface="Times New Roman" panose="02020603050405020304" pitchFamily="18" charset="0"/>
                        </a:rPr>
                        <a:t>3</a:t>
                      </a:r>
                      <a:r>
                        <a:rPr lang="ru-RU" altLang="en-US" sz="1600" dirty="0" smtClean="0">
                          <a:latin typeface="Times New Roman" panose="02020603050405020304" pitchFamily="18" charset="0"/>
                          <a:cs typeface="Times New Roman" panose="02020603050405020304" pitchFamily="18" charset="0"/>
                        </a:rPr>
                        <a:t> </a:t>
                      </a:r>
                      <a:r>
                        <a:rPr lang="ru-RU" altLang="en-US" sz="1600" dirty="0">
                          <a:latin typeface="Times New Roman" panose="02020603050405020304" pitchFamily="18" charset="0"/>
                          <a:cs typeface="Times New Roman" panose="02020603050405020304" pitchFamily="18" charset="0"/>
                        </a:rPr>
                        <a:t>г.</a:t>
                      </a:r>
                    </a:p>
                  </a:txBody>
                  <a:tcPr/>
                </a:tc>
                <a:tc>
                  <a:txBody>
                    <a:bodyPr/>
                    <a:lstStyle/>
                    <a:p>
                      <a:pPr algn="ctr">
                        <a:buNone/>
                      </a:pPr>
                      <a:r>
                        <a:rPr lang="ru-RU" altLang="en-US" sz="1600" dirty="0">
                          <a:latin typeface="Times New Roman" panose="02020603050405020304" pitchFamily="18" charset="0"/>
                          <a:cs typeface="Times New Roman" panose="02020603050405020304" pitchFamily="18" charset="0"/>
                        </a:rPr>
                        <a:t>Фактическая задолженность на </a:t>
                      </a:r>
                      <a:r>
                        <a:rPr lang="ru-RU" altLang="en-US" sz="1600" dirty="0" smtClean="0">
                          <a:latin typeface="Times New Roman" panose="02020603050405020304" pitchFamily="18" charset="0"/>
                          <a:cs typeface="Times New Roman" panose="02020603050405020304" pitchFamily="18" charset="0"/>
                        </a:rPr>
                        <a:t>31.12.202</a:t>
                      </a:r>
                      <a:r>
                        <a:rPr lang="en-US" altLang="en-US" sz="1600" dirty="0" smtClean="0">
                          <a:latin typeface="Times New Roman" panose="02020603050405020304" pitchFamily="18" charset="0"/>
                          <a:cs typeface="Times New Roman" panose="02020603050405020304" pitchFamily="18" charset="0"/>
                        </a:rPr>
                        <a:t>3</a:t>
                      </a:r>
                      <a:r>
                        <a:rPr lang="ru-RU" altLang="en-US" sz="1600" dirty="0" smtClean="0">
                          <a:latin typeface="Times New Roman" panose="02020603050405020304" pitchFamily="18" charset="0"/>
                          <a:cs typeface="Times New Roman" panose="02020603050405020304" pitchFamily="18" charset="0"/>
                        </a:rPr>
                        <a:t> </a:t>
                      </a:r>
                      <a:r>
                        <a:rPr lang="ru-RU" altLang="en-US" sz="1600" dirty="0">
                          <a:latin typeface="Times New Roman" panose="02020603050405020304" pitchFamily="18" charset="0"/>
                          <a:cs typeface="Times New Roman" panose="02020603050405020304" pitchFamily="18" charset="0"/>
                        </a:rPr>
                        <a:t>г.</a:t>
                      </a:r>
                    </a:p>
                  </a:txBody>
                  <a:tcPr/>
                </a:tc>
                <a:tc>
                  <a:txBody>
                    <a:bodyPr/>
                    <a:lstStyle/>
                    <a:p>
                      <a:pPr algn="ctr">
                        <a:buNone/>
                      </a:pPr>
                      <a:r>
                        <a:rPr lang="ru-RU" altLang="en-US" sz="1600" dirty="0">
                          <a:latin typeface="Times New Roman" panose="02020603050405020304" pitchFamily="18" charset="0"/>
                          <a:cs typeface="Times New Roman" panose="02020603050405020304" pitchFamily="18" charset="0"/>
                        </a:rPr>
                        <a:t>Уменьшение </a:t>
                      </a:r>
                      <a:r>
                        <a:rPr lang="ru-RU" altLang="en-US" sz="1600" dirty="0" smtClean="0">
                          <a:latin typeface="Times New Roman" panose="02020603050405020304" pitchFamily="18" charset="0"/>
                          <a:cs typeface="Times New Roman" panose="02020603050405020304" pitchFamily="18" charset="0"/>
                        </a:rPr>
                        <a:t> (-)</a:t>
                      </a:r>
                      <a:endParaRPr lang="ru-RU" altLang="en-US" sz="1600" dirty="0">
                        <a:latin typeface="Times New Roman" panose="02020603050405020304" pitchFamily="18" charset="0"/>
                        <a:cs typeface="Times New Roman" panose="02020603050405020304" pitchFamily="18" charset="0"/>
                      </a:endParaRPr>
                    </a:p>
                    <a:p>
                      <a:pPr algn="ctr">
                        <a:buNone/>
                      </a:pPr>
                      <a:r>
                        <a:rPr lang="ru-RU" altLang="en-US" sz="1600" dirty="0">
                          <a:latin typeface="Times New Roman" panose="02020603050405020304" pitchFamily="18" charset="0"/>
                          <a:cs typeface="Times New Roman" panose="02020603050405020304" pitchFamily="18" charset="0"/>
                        </a:rPr>
                        <a:t>Увеличение (+)</a:t>
                      </a:r>
                    </a:p>
                    <a:p>
                      <a:pPr algn="ctr">
                        <a:buNone/>
                      </a:pPr>
                      <a:r>
                        <a:rPr lang="ru-RU" altLang="en-US" sz="1600" dirty="0">
                          <a:latin typeface="Times New Roman" panose="02020603050405020304" pitchFamily="18" charset="0"/>
                          <a:cs typeface="Times New Roman" panose="02020603050405020304" pitchFamily="18" charset="0"/>
                        </a:rPr>
                        <a:t>муниципального долга</a:t>
                      </a:r>
                    </a:p>
                  </a:txBody>
                  <a:tcPr/>
                </a:tc>
              </a:tr>
              <a:tr h="1156335">
                <a:tc>
                  <a:txBody>
                    <a:bodyPr/>
                    <a:lstStyle/>
                    <a:p>
                      <a:pPr algn="l">
                        <a:buNone/>
                      </a:pPr>
                      <a:r>
                        <a:rPr lang="ru-RU" altLang="en-US" sz="1400" dirty="0">
                          <a:latin typeface="Times New Roman" panose="02020603050405020304" pitchFamily="18" charset="0"/>
                          <a:cs typeface="Times New Roman" panose="02020603050405020304" pitchFamily="18" charset="0"/>
                        </a:rPr>
                        <a:t>1. Договоры о предоставлении муниципальных гарантий</a:t>
                      </a:r>
                    </a:p>
                  </a:txBody>
                  <a:tcPr/>
                </a:tc>
                <a:tc>
                  <a:txBody>
                    <a:bodyPr/>
                    <a:lstStyle/>
                    <a:p>
                      <a:pPr>
                        <a:buNone/>
                      </a:pPr>
                      <a:r>
                        <a:rPr lang="ru-RU" altLang="en-US" sz="1400">
                          <a:latin typeface="Times New Roman" panose="02020603050405020304" pitchFamily="18" charset="0"/>
                          <a:cs typeface="Times New Roman" panose="02020603050405020304" pitchFamily="18" charset="0"/>
                        </a:rPr>
                        <a:t>0,00</a:t>
                      </a:r>
                    </a:p>
                  </a:txBody>
                  <a:tcPr/>
                </a:tc>
                <a:tc>
                  <a:txBody>
                    <a:bodyPr/>
                    <a:lstStyle/>
                    <a:p>
                      <a:pPr>
                        <a:buNone/>
                      </a:pPr>
                      <a:r>
                        <a:rPr lang="ru-RU" altLang="en-US" sz="1400">
                          <a:latin typeface="Times New Roman" panose="02020603050405020304" pitchFamily="18" charset="0"/>
                          <a:cs typeface="Times New Roman" panose="02020603050405020304" pitchFamily="18" charset="0"/>
                        </a:rPr>
                        <a:t>0,00</a:t>
                      </a:r>
                    </a:p>
                  </a:txBody>
                  <a:tcPr/>
                </a:tc>
                <a:tc>
                  <a:txBody>
                    <a:bodyPr/>
                    <a:lstStyle/>
                    <a:p>
                      <a:pPr>
                        <a:buNone/>
                      </a:pPr>
                      <a:r>
                        <a:rPr lang="ru-RU" altLang="en-US" sz="1400" dirty="0">
                          <a:latin typeface="Times New Roman" panose="02020603050405020304" pitchFamily="18" charset="0"/>
                          <a:cs typeface="Times New Roman" panose="02020603050405020304" pitchFamily="18" charset="0"/>
                        </a:rPr>
                        <a:t>0,00</a:t>
                      </a:r>
                    </a:p>
                  </a:txBody>
                  <a:tcPr/>
                </a:tc>
              </a:tr>
              <a:tr h="1674182">
                <a:tc>
                  <a:txBody>
                    <a:bodyPr/>
                    <a:lstStyle/>
                    <a:p>
                      <a:pPr algn="l">
                        <a:buNone/>
                      </a:pPr>
                      <a:r>
                        <a:rPr lang="ru-RU" altLang="en-US" sz="1400" dirty="0">
                          <a:latin typeface="Times New Roman" panose="02020603050405020304" pitchFamily="18" charset="0"/>
                          <a:cs typeface="Times New Roman" panose="02020603050405020304" pitchFamily="18" charset="0"/>
                        </a:rPr>
                        <a:t>2. Бюджетные ссуды, кредиты, привлеченные в местный бюджет от других бюджетов бюджетной системы РФ и кредитных организаций</a:t>
                      </a:r>
                    </a:p>
                  </a:txBody>
                  <a:tcPr/>
                </a:tc>
                <a:tc>
                  <a:txBody>
                    <a:bodyPr/>
                    <a:lstStyle/>
                    <a:p>
                      <a:pPr>
                        <a:buNone/>
                      </a:pPr>
                      <a:r>
                        <a:rPr lang="en-US" altLang="en-US" sz="1400" dirty="0" smtClean="0">
                          <a:latin typeface="Times New Roman" panose="02020603050405020304" pitchFamily="18" charset="0"/>
                          <a:cs typeface="Times New Roman" panose="02020603050405020304" pitchFamily="18" charset="0"/>
                        </a:rPr>
                        <a:t>0,00</a:t>
                      </a:r>
                      <a:endParaRPr lang="ru-RU" altLang="en-US" sz="1400" dirty="0">
                        <a:latin typeface="Times New Roman" panose="02020603050405020304" pitchFamily="18" charset="0"/>
                        <a:cs typeface="Times New Roman" panose="02020603050405020304" pitchFamily="18" charset="0"/>
                      </a:endParaRPr>
                    </a:p>
                  </a:txBody>
                  <a:tcPr/>
                </a:tc>
                <a:tc>
                  <a:txBody>
                    <a:bodyPr/>
                    <a:lstStyle/>
                    <a:p>
                      <a:pPr>
                        <a:buNone/>
                      </a:pPr>
                      <a:r>
                        <a:rPr lang="ru-RU" altLang="en-US" sz="1400">
                          <a:latin typeface="Times New Roman" panose="02020603050405020304" pitchFamily="18" charset="0"/>
                          <a:cs typeface="Times New Roman" panose="02020603050405020304" pitchFamily="18" charset="0"/>
                        </a:rPr>
                        <a:t>0,00</a:t>
                      </a:r>
                    </a:p>
                  </a:txBody>
                  <a:tcPr/>
                </a:tc>
                <a:tc>
                  <a:txBody>
                    <a:bodyPr/>
                    <a:lstStyle/>
                    <a:p>
                      <a:pPr>
                        <a:buNone/>
                      </a:pPr>
                      <a:r>
                        <a:rPr lang="en-US" altLang="en-US" sz="1400" dirty="0" smtClean="0">
                          <a:latin typeface="Times New Roman" panose="02020603050405020304" pitchFamily="18" charset="0"/>
                          <a:cs typeface="Times New Roman" panose="02020603050405020304" pitchFamily="18" charset="0"/>
                        </a:rPr>
                        <a:t>0,00</a:t>
                      </a:r>
                      <a:endParaRPr lang="ru-RU" altLang="en-US" sz="1400" dirty="0">
                        <a:latin typeface="Times New Roman" panose="02020603050405020304" pitchFamily="18" charset="0"/>
                        <a:cs typeface="Times New Roman" panose="02020603050405020304" pitchFamily="18" charset="0"/>
                      </a:endParaRPr>
                    </a:p>
                  </a:txBody>
                  <a:tcPr/>
                </a:tc>
              </a:tr>
              <a:tr h="913899">
                <a:tc>
                  <a:txBody>
                    <a:bodyPr/>
                    <a:lstStyle/>
                    <a:p>
                      <a:pPr algn="l">
                        <a:buNone/>
                      </a:pPr>
                      <a:r>
                        <a:rPr lang="ru-RU" altLang="en-US" sz="1400">
                          <a:latin typeface="Times New Roman" panose="02020603050405020304" pitchFamily="18" charset="0"/>
                          <a:cs typeface="Times New Roman" panose="02020603050405020304" pitchFamily="18" charset="0"/>
                        </a:rPr>
                        <a:t>3. Ценные бумаги</a:t>
                      </a:r>
                    </a:p>
                    <a:p>
                      <a:pPr algn="l">
                        <a:buNone/>
                      </a:pPr>
                      <a:endParaRPr lang="ru-RU" altLang="en-US" sz="1400">
                        <a:latin typeface="Times New Roman" panose="02020603050405020304" pitchFamily="18" charset="0"/>
                        <a:cs typeface="Times New Roman" panose="02020603050405020304" pitchFamily="18" charset="0"/>
                      </a:endParaRPr>
                    </a:p>
                  </a:txBody>
                  <a:tcPr/>
                </a:tc>
                <a:tc>
                  <a:txBody>
                    <a:bodyPr/>
                    <a:lstStyle/>
                    <a:p>
                      <a:pPr>
                        <a:buNone/>
                      </a:pPr>
                      <a:r>
                        <a:rPr lang="ru-RU" altLang="en-US" sz="1400">
                          <a:latin typeface="Times New Roman" panose="02020603050405020304" pitchFamily="18" charset="0"/>
                          <a:cs typeface="Times New Roman" panose="02020603050405020304" pitchFamily="18" charset="0"/>
                        </a:rPr>
                        <a:t>0,00</a:t>
                      </a:r>
                    </a:p>
                  </a:txBody>
                  <a:tcPr/>
                </a:tc>
                <a:tc>
                  <a:txBody>
                    <a:bodyPr/>
                    <a:lstStyle/>
                    <a:p>
                      <a:pPr>
                        <a:buNone/>
                      </a:pPr>
                      <a:r>
                        <a:rPr lang="ru-RU" altLang="en-US" sz="1400">
                          <a:latin typeface="Times New Roman" panose="02020603050405020304" pitchFamily="18" charset="0"/>
                          <a:cs typeface="Times New Roman" panose="02020603050405020304" pitchFamily="18" charset="0"/>
                        </a:rPr>
                        <a:t>0,00</a:t>
                      </a:r>
                    </a:p>
                  </a:txBody>
                  <a:tcPr/>
                </a:tc>
                <a:tc>
                  <a:txBody>
                    <a:bodyPr/>
                    <a:lstStyle/>
                    <a:p>
                      <a:pPr>
                        <a:buNone/>
                      </a:pPr>
                      <a:r>
                        <a:rPr lang="ru-RU" altLang="en-US" sz="1400">
                          <a:latin typeface="Times New Roman" panose="02020603050405020304" pitchFamily="18" charset="0"/>
                          <a:cs typeface="Times New Roman" panose="02020603050405020304" pitchFamily="18" charset="0"/>
                        </a:rPr>
                        <a:t>0,00</a:t>
                      </a:r>
                    </a:p>
                  </a:txBody>
                  <a:tcPr/>
                </a:tc>
              </a:tr>
              <a:tr h="805408">
                <a:tc>
                  <a:txBody>
                    <a:bodyPr/>
                    <a:lstStyle/>
                    <a:p>
                      <a:pPr algn="l">
                        <a:buNone/>
                      </a:pPr>
                      <a:r>
                        <a:rPr lang="ru-RU" altLang="en-US" sz="1400" dirty="0">
                          <a:latin typeface="Times New Roman" panose="02020603050405020304" pitchFamily="18" charset="0"/>
                          <a:cs typeface="Times New Roman" panose="02020603050405020304" pitchFamily="18" charset="0"/>
                        </a:rPr>
                        <a:t>ИТОГО муниципальный долг</a:t>
                      </a:r>
                    </a:p>
                  </a:txBody>
                  <a:tcPr/>
                </a:tc>
                <a:tc>
                  <a:txBody>
                    <a:bodyPr/>
                    <a:lstStyle/>
                    <a:p>
                      <a:pPr>
                        <a:buNone/>
                      </a:pPr>
                      <a:r>
                        <a:rPr lang="en-US" altLang="en-US" sz="1400" dirty="0" smtClean="0">
                          <a:latin typeface="Times New Roman" panose="02020603050405020304" pitchFamily="18" charset="0"/>
                          <a:cs typeface="Times New Roman" panose="02020603050405020304" pitchFamily="18" charset="0"/>
                        </a:rPr>
                        <a:t>0,00</a:t>
                      </a:r>
                      <a:endParaRPr lang="ru-RU" altLang="en-US" sz="1400" dirty="0">
                        <a:latin typeface="Times New Roman" panose="02020603050405020304" pitchFamily="18" charset="0"/>
                        <a:cs typeface="Times New Roman" panose="02020603050405020304" pitchFamily="18" charset="0"/>
                      </a:endParaRPr>
                    </a:p>
                  </a:txBody>
                  <a:tcPr/>
                </a:tc>
                <a:tc>
                  <a:txBody>
                    <a:bodyPr/>
                    <a:lstStyle/>
                    <a:p>
                      <a:pPr>
                        <a:buNone/>
                      </a:pPr>
                      <a:r>
                        <a:rPr lang="ru-RU" altLang="en-US" sz="1400">
                          <a:latin typeface="Times New Roman" panose="02020603050405020304" pitchFamily="18" charset="0"/>
                          <a:cs typeface="Times New Roman" panose="02020603050405020304" pitchFamily="18" charset="0"/>
                        </a:rPr>
                        <a:t>0,00</a:t>
                      </a:r>
                    </a:p>
                  </a:txBody>
                  <a:tcPr/>
                </a:tc>
                <a:tc>
                  <a:txBody>
                    <a:bodyPr/>
                    <a:lstStyle/>
                    <a:p>
                      <a:pPr>
                        <a:buNone/>
                      </a:pPr>
                      <a:r>
                        <a:rPr lang="en-US" altLang="en-US" sz="1400" dirty="0" smtClean="0">
                          <a:latin typeface="Times New Roman" panose="02020603050405020304" pitchFamily="18" charset="0"/>
                          <a:cs typeface="Times New Roman" panose="02020603050405020304" pitchFamily="18" charset="0"/>
                        </a:rPr>
                        <a:t>0,00</a:t>
                      </a:r>
                      <a:endParaRPr lang="ru-RU" altLang="en-US" sz="14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2224873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48552" y="0"/>
            <a:ext cx="3438128" cy="646331"/>
          </a:xfrm>
          <a:prstGeom prst="rect">
            <a:avLst/>
          </a:prstGeom>
        </p:spPr>
        <p:txBody>
          <a:bodyPr wrap="square">
            <a:spAutoFit/>
          </a:bodyPr>
          <a:lstStyle/>
          <a:p>
            <a:pPr algn="ctr"/>
            <a:r>
              <a:rPr lang="en-US" sz="1200" b="1" dirty="0" err="1">
                <a:solidFill>
                  <a:schemeClr val="bg1"/>
                </a:solidFill>
                <a:latin typeface="Times New Roman" panose="02020603050405020304" pitchFamily="18" charset="0"/>
              </a:rPr>
              <a:t>Форма</a:t>
            </a:r>
            <a:r>
              <a:rPr lang="en-US" sz="1200" b="1" dirty="0">
                <a:solidFill>
                  <a:schemeClr val="bg1"/>
                </a:solidFill>
                <a:latin typeface="Times New Roman" panose="02020603050405020304" pitchFamily="18" charset="0"/>
              </a:rPr>
              <a:t> </a:t>
            </a:r>
            <a:r>
              <a:rPr lang="en-US" sz="1200" b="1" dirty="0" err="1">
                <a:solidFill>
                  <a:schemeClr val="bg1"/>
                </a:solidFill>
                <a:latin typeface="Times New Roman" panose="02020603050405020304" pitchFamily="18" charset="0"/>
              </a:rPr>
              <a:t>непосредственного</a:t>
            </a:r>
            <a:r>
              <a:rPr lang="en-US" sz="1200" b="1" dirty="0">
                <a:solidFill>
                  <a:schemeClr val="bg1"/>
                </a:solidFill>
                <a:latin typeface="Times New Roman" panose="02020603050405020304" pitchFamily="18" charset="0"/>
              </a:rPr>
              <a:t> </a:t>
            </a:r>
            <a:r>
              <a:rPr lang="en-US" sz="1200" b="1" dirty="0" err="1">
                <a:solidFill>
                  <a:schemeClr val="bg1"/>
                </a:solidFill>
                <a:latin typeface="Times New Roman" panose="02020603050405020304" pitchFamily="18" charset="0"/>
              </a:rPr>
              <a:t>участия</a:t>
            </a:r>
            <a:r>
              <a:rPr lang="en-US" sz="1200" b="1" dirty="0">
                <a:solidFill>
                  <a:schemeClr val="bg1"/>
                </a:solidFill>
                <a:latin typeface="Times New Roman" panose="02020603050405020304" pitchFamily="18" charset="0"/>
              </a:rPr>
              <a:t> </a:t>
            </a:r>
            <a:r>
              <a:rPr lang="en-US" sz="1200" b="1" dirty="0" err="1">
                <a:solidFill>
                  <a:schemeClr val="bg1"/>
                </a:solidFill>
                <a:latin typeface="Times New Roman" panose="02020603050405020304" pitchFamily="18" charset="0"/>
              </a:rPr>
              <a:t>населения</a:t>
            </a:r>
            <a:r>
              <a:rPr lang="en-US" sz="1200" b="1" dirty="0">
                <a:solidFill>
                  <a:schemeClr val="bg1"/>
                </a:solidFill>
                <a:latin typeface="Times New Roman" panose="02020603050405020304" pitchFamily="18" charset="0"/>
              </a:rPr>
              <a:t> Яковлевского </a:t>
            </a:r>
            <a:r>
              <a:rPr lang="en-US" sz="1200" b="1" dirty="0" err="1">
                <a:solidFill>
                  <a:schemeClr val="bg1"/>
                </a:solidFill>
                <a:latin typeface="Times New Roman" panose="02020603050405020304" pitchFamily="18" charset="0"/>
              </a:rPr>
              <a:t>муниципального</a:t>
            </a:r>
            <a:r>
              <a:rPr lang="en-US" sz="1200" b="1" dirty="0">
                <a:solidFill>
                  <a:schemeClr val="bg1"/>
                </a:solidFill>
                <a:latin typeface="Times New Roman" panose="02020603050405020304" pitchFamily="18" charset="0"/>
              </a:rPr>
              <a:t> </a:t>
            </a:r>
            <a:r>
              <a:rPr lang="en-US" sz="1200" b="1" dirty="0" err="1">
                <a:solidFill>
                  <a:schemeClr val="bg1"/>
                </a:solidFill>
                <a:latin typeface="Times New Roman" panose="02020603050405020304" pitchFamily="18" charset="0"/>
              </a:rPr>
              <a:t>района</a:t>
            </a:r>
            <a:r>
              <a:rPr lang="en-US" sz="1200" b="1" dirty="0">
                <a:solidFill>
                  <a:schemeClr val="bg1"/>
                </a:solidFill>
                <a:latin typeface="Times New Roman" panose="02020603050405020304" pitchFamily="18" charset="0"/>
              </a:rPr>
              <a:t> </a:t>
            </a:r>
            <a:r>
              <a:rPr lang="ru-RU" sz="1200" b="1" dirty="0">
                <a:solidFill>
                  <a:schemeClr val="bg1"/>
                </a:solidFill>
                <a:latin typeface="Times New Roman" panose="02020603050405020304" pitchFamily="18" charset="0"/>
              </a:rPr>
              <a:t>в обсуждении бюджетных вопросов</a:t>
            </a:r>
            <a:endParaRPr lang="ru-RU" sz="1200" dirty="0">
              <a:solidFill>
                <a:schemeClr val="bg1"/>
              </a:solidFill>
            </a:endParaRPr>
          </a:p>
        </p:txBody>
      </p:sp>
      <p:sp>
        <p:nvSpPr>
          <p:cNvPr id="6" name="Прямоугольник 5"/>
          <p:cNvSpPr/>
          <p:nvPr/>
        </p:nvSpPr>
        <p:spPr>
          <a:xfrm>
            <a:off x="496536" y="530657"/>
            <a:ext cx="8208912" cy="3477875"/>
          </a:xfrm>
          <a:prstGeom prst="rect">
            <a:avLst/>
          </a:prstGeom>
        </p:spPr>
        <p:txBody>
          <a:bodyPr wrap="square">
            <a:spAutoFit/>
          </a:bodyPr>
          <a:lstStyle/>
          <a:p>
            <a:pPr lvl="0" algn="just" fontAlgn="base">
              <a:spcBef>
                <a:spcPct val="0"/>
              </a:spcBef>
              <a:spcAft>
                <a:spcPct val="0"/>
              </a:spcAft>
            </a:pPr>
            <a:r>
              <a:rPr lang="en-US" sz="1600" dirty="0" smtClean="0">
                <a:solidFill>
                  <a:srgbClr val="0000FF"/>
                </a:solidFill>
                <a:latin typeface="Times New Roman" panose="02020603050405020304" pitchFamily="18" charset="0"/>
              </a:rPr>
              <a:t> </a:t>
            </a:r>
            <a:r>
              <a:rPr lang="en-US" sz="1200" dirty="0">
                <a:latin typeface="Times New Roman" panose="02020603050405020304" pitchFamily="18" charset="0"/>
              </a:rPr>
              <a:t>Участие </a:t>
            </a:r>
            <a:r>
              <a:rPr lang="en-US" sz="1200" dirty="0" err="1">
                <a:latin typeface="Times New Roman" panose="02020603050405020304" pitchFamily="18" charset="0"/>
              </a:rPr>
              <a:t>граждан</a:t>
            </a:r>
            <a:r>
              <a:rPr lang="en-US" sz="1200" dirty="0">
                <a:latin typeface="Times New Roman" panose="02020603050405020304" pitchFamily="18" charset="0"/>
              </a:rPr>
              <a:t> Яковлевского </a:t>
            </a:r>
            <a:r>
              <a:rPr lang="en-US" sz="1200" dirty="0" err="1">
                <a:latin typeface="Times New Roman" panose="02020603050405020304" pitchFamily="18" charset="0"/>
              </a:rPr>
              <a:t>муниципального</a:t>
            </a:r>
            <a:r>
              <a:rPr lang="en-US" sz="1200" dirty="0">
                <a:latin typeface="Times New Roman" panose="02020603050405020304" pitchFamily="18" charset="0"/>
              </a:rPr>
              <a:t> </a:t>
            </a:r>
            <a:r>
              <a:rPr lang="en-US" sz="1200" dirty="0" err="1">
                <a:latin typeface="Times New Roman" panose="02020603050405020304" pitchFamily="18" charset="0"/>
              </a:rPr>
              <a:t>района</a:t>
            </a:r>
            <a:r>
              <a:rPr lang="en-US" sz="1200" dirty="0">
                <a:latin typeface="Times New Roman" panose="02020603050405020304" pitchFamily="18" charset="0"/>
              </a:rPr>
              <a:t> </a:t>
            </a:r>
            <a:r>
              <a:rPr lang="en-US" sz="1200" dirty="0" err="1">
                <a:latin typeface="Times New Roman" panose="02020603050405020304" pitchFamily="18" charset="0"/>
              </a:rPr>
              <a:t>по</a:t>
            </a:r>
            <a:r>
              <a:rPr lang="en-US" sz="1200" dirty="0">
                <a:latin typeface="Times New Roman" panose="02020603050405020304" pitchFamily="18" charset="0"/>
              </a:rPr>
              <a:t> </a:t>
            </a:r>
            <a:r>
              <a:rPr lang="en-US" sz="1200" dirty="0" err="1">
                <a:latin typeface="Times New Roman" panose="02020603050405020304" pitchFamily="18" charset="0"/>
              </a:rPr>
              <a:t>проекту</a:t>
            </a:r>
            <a:r>
              <a:rPr lang="en-US" sz="1200" dirty="0">
                <a:latin typeface="Times New Roman" panose="02020603050405020304" pitchFamily="18" charset="0"/>
              </a:rPr>
              <a:t> </a:t>
            </a:r>
            <a:r>
              <a:rPr lang="en-US" sz="1200" dirty="0" err="1">
                <a:latin typeface="Times New Roman" panose="02020603050405020304" pitchFamily="18" charset="0"/>
              </a:rPr>
              <a:t>бюджета</a:t>
            </a:r>
            <a:r>
              <a:rPr lang="en-US" sz="1200" dirty="0">
                <a:latin typeface="Times New Roman" panose="02020603050405020304" pitchFamily="18" charset="0"/>
              </a:rPr>
              <a:t> </a:t>
            </a:r>
            <a:r>
              <a:rPr lang="en-US" sz="1200" dirty="0" err="1">
                <a:latin typeface="Times New Roman" panose="02020603050405020304" pitchFamily="18" charset="0"/>
              </a:rPr>
              <a:t>на</a:t>
            </a:r>
            <a:r>
              <a:rPr lang="en-US" sz="1200" dirty="0">
                <a:latin typeface="Times New Roman" panose="02020603050405020304" pitchFamily="18" charset="0"/>
              </a:rPr>
              <a:t> </a:t>
            </a:r>
            <a:r>
              <a:rPr lang="en-US" sz="1200" dirty="0" err="1">
                <a:latin typeface="Times New Roman" panose="02020603050405020304" pitchFamily="18" charset="0"/>
              </a:rPr>
              <a:t>очередной</a:t>
            </a:r>
            <a:r>
              <a:rPr lang="en-US" sz="1200" dirty="0">
                <a:latin typeface="Times New Roman" panose="02020603050405020304" pitchFamily="18" charset="0"/>
              </a:rPr>
              <a:t> </a:t>
            </a:r>
            <a:r>
              <a:rPr lang="en-US" sz="1200" dirty="0" err="1">
                <a:latin typeface="Times New Roman" panose="02020603050405020304" pitchFamily="18" charset="0"/>
              </a:rPr>
              <a:t>финансовый</a:t>
            </a:r>
            <a:r>
              <a:rPr lang="en-US" sz="1200" dirty="0">
                <a:latin typeface="Times New Roman" panose="02020603050405020304" pitchFamily="18" charset="0"/>
              </a:rPr>
              <a:t> </a:t>
            </a:r>
            <a:r>
              <a:rPr lang="en-US" sz="1200" dirty="0" err="1">
                <a:latin typeface="Times New Roman" panose="02020603050405020304" pitchFamily="18" charset="0"/>
              </a:rPr>
              <a:t>год</a:t>
            </a:r>
            <a:r>
              <a:rPr lang="en-US" sz="1200" dirty="0">
                <a:latin typeface="Times New Roman" panose="02020603050405020304" pitchFamily="18" charset="0"/>
              </a:rPr>
              <a:t> и </a:t>
            </a:r>
            <a:r>
              <a:rPr lang="en-US" sz="1200" dirty="0" err="1">
                <a:latin typeface="Times New Roman" panose="02020603050405020304" pitchFamily="18" charset="0"/>
              </a:rPr>
              <a:t>плановый</a:t>
            </a:r>
            <a:r>
              <a:rPr lang="en-US" sz="1200" dirty="0">
                <a:latin typeface="Times New Roman" panose="02020603050405020304" pitchFamily="18" charset="0"/>
              </a:rPr>
              <a:t> </a:t>
            </a:r>
            <a:r>
              <a:rPr lang="en-US" sz="1200" dirty="0" err="1">
                <a:latin typeface="Times New Roman" panose="02020603050405020304" pitchFamily="18" charset="0"/>
              </a:rPr>
              <a:t>период</a:t>
            </a:r>
            <a:r>
              <a:rPr lang="en-US" sz="1200" dirty="0">
                <a:latin typeface="Times New Roman" panose="02020603050405020304" pitchFamily="18" charset="0"/>
              </a:rPr>
              <a:t> и </a:t>
            </a:r>
            <a:r>
              <a:rPr lang="en-US" sz="1200" dirty="0" err="1">
                <a:latin typeface="Times New Roman" panose="02020603050405020304" pitchFamily="18" charset="0"/>
              </a:rPr>
              <a:t>отчету</a:t>
            </a:r>
            <a:r>
              <a:rPr lang="en-US" sz="1200" dirty="0">
                <a:latin typeface="Times New Roman" panose="02020603050405020304" pitchFamily="18" charset="0"/>
              </a:rPr>
              <a:t> </a:t>
            </a:r>
            <a:r>
              <a:rPr lang="en-US" sz="1200" dirty="0" err="1">
                <a:latin typeface="Times New Roman" panose="02020603050405020304" pitchFamily="18" charset="0"/>
              </a:rPr>
              <a:t>об</a:t>
            </a:r>
            <a:r>
              <a:rPr lang="en-US" sz="1200" dirty="0">
                <a:latin typeface="Times New Roman" panose="02020603050405020304" pitchFamily="18" charset="0"/>
              </a:rPr>
              <a:t> </a:t>
            </a:r>
            <a:r>
              <a:rPr lang="en-US" sz="1200" dirty="0" err="1">
                <a:latin typeface="Times New Roman" panose="02020603050405020304" pitchFamily="18" charset="0"/>
              </a:rPr>
              <a:t>исполнении</a:t>
            </a:r>
            <a:r>
              <a:rPr lang="en-US" sz="1200" dirty="0">
                <a:latin typeface="Times New Roman" panose="02020603050405020304" pitchFamily="18" charset="0"/>
              </a:rPr>
              <a:t> </a:t>
            </a:r>
            <a:r>
              <a:rPr lang="en-US" sz="1200" dirty="0" err="1">
                <a:latin typeface="Times New Roman" panose="02020603050405020304" pitchFamily="18" charset="0"/>
              </a:rPr>
              <a:t>бюджета</a:t>
            </a:r>
            <a:r>
              <a:rPr lang="en-US" sz="1200" dirty="0">
                <a:latin typeface="Times New Roman" panose="02020603050405020304" pitchFamily="18" charset="0"/>
              </a:rPr>
              <a:t> </a:t>
            </a:r>
            <a:r>
              <a:rPr lang="en-US" sz="1200" dirty="0" err="1">
                <a:latin typeface="Times New Roman" panose="02020603050405020304" pitchFamily="18" charset="0"/>
              </a:rPr>
              <a:t>муниципального</a:t>
            </a:r>
            <a:r>
              <a:rPr lang="en-US" sz="1200" dirty="0">
                <a:latin typeface="Times New Roman" panose="02020603050405020304" pitchFamily="18" charset="0"/>
              </a:rPr>
              <a:t> </a:t>
            </a:r>
            <a:r>
              <a:rPr lang="en-US" sz="1200" dirty="0" err="1">
                <a:latin typeface="Times New Roman" panose="02020603050405020304" pitchFamily="18" charset="0"/>
              </a:rPr>
              <a:t>района</a:t>
            </a:r>
            <a:r>
              <a:rPr lang="en-US" sz="1200" dirty="0">
                <a:latin typeface="Times New Roman" panose="02020603050405020304" pitchFamily="18" charset="0"/>
              </a:rPr>
              <a:t> </a:t>
            </a:r>
            <a:r>
              <a:rPr lang="en-US" sz="1200" dirty="0" err="1">
                <a:latin typeface="Times New Roman" panose="02020603050405020304" pitchFamily="18" charset="0"/>
              </a:rPr>
              <a:t>за</a:t>
            </a:r>
            <a:r>
              <a:rPr lang="en-US" sz="1200" dirty="0">
                <a:latin typeface="Times New Roman" panose="02020603050405020304" pitchFamily="18" charset="0"/>
              </a:rPr>
              <a:t> </a:t>
            </a:r>
            <a:r>
              <a:rPr lang="en-US" sz="1200" dirty="0" err="1">
                <a:latin typeface="Times New Roman" panose="02020603050405020304" pitchFamily="18" charset="0"/>
              </a:rPr>
              <a:t>отчетный</a:t>
            </a:r>
            <a:r>
              <a:rPr lang="en-US" sz="1200" dirty="0">
                <a:latin typeface="Times New Roman" panose="02020603050405020304" pitchFamily="18" charset="0"/>
              </a:rPr>
              <a:t> </a:t>
            </a:r>
            <a:r>
              <a:rPr lang="en-US" sz="1200" dirty="0" err="1">
                <a:latin typeface="Times New Roman" panose="02020603050405020304" pitchFamily="18" charset="0"/>
              </a:rPr>
              <a:t>финансовый</a:t>
            </a:r>
            <a:r>
              <a:rPr lang="en-US" sz="1200" dirty="0">
                <a:latin typeface="Times New Roman" panose="02020603050405020304" pitchFamily="18" charset="0"/>
              </a:rPr>
              <a:t> </a:t>
            </a:r>
            <a:r>
              <a:rPr lang="en-US" sz="1200" dirty="0" err="1">
                <a:latin typeface="Times New Roman" panose="02020603050405020304" pitchFamily="18" charset="0"/>
              </a:rPr>
              <a:t>год</a:t>
            </a:r>
            <a:r>
              <a:rPr lang="en-US" sz="1200" dirty="0">
                <a:latin typeface="Times New Roman" panose="02020603050405020304" pitchFamily="18" charset="0"/>
              </a:rPr>
              <a:t> </a:t>
            </a:r>
            <a:r>
              <a:rPr lang="en-US" sz="1200" dirty="0" err="1">
                <a:latin typeface="Times New Roman" panose="02020603050405020304" pitchFamily="18" charset="0"/>
              </a:rPr>
              <a:t>осуществляется</a:t>
            </a:r>
            <a:r>
              <a:rPr lang="en-US" sz="1200" dirty="0">
                <a:latin typeface="Times New Roman" panose="02020603050405020304" pitchFamily="18" charset="0"/>
              </a:rPr>
              <a:t> в </a:t>
            </a:r>
            <a:r>
              <a:rPr lang="en-US" sz="1200" dirty="0" err="1">
                <a:latin typeface="Times New Roman" panose="02020603050405020304" pitchFamily="18" charset="0"/>
              </a:rPr>
              <a:t>форме</a:t>
            </a:r>
            <a:r>
              <a:rPr lang="en-US" sz="1200" dirty="0">
                <a:latin typeface="Times New Roman" panose="02020603050405020304" pitchFamily="18" charset="0"/>
              </a:rPr>
              <a:t> </a:t>
            </a:r>
            <a:r>
              <a:rPr lang="en-US" sz="1200" dirty="0" err="1">
                <a:latin typeface="Times New Roman" panose="02020603050405020304" pitchFamily="18" charset="0"/>
              </a:rPr>
              <a:t>проведени</a:t>
            </a:r>
            <a:r>
              <a:rPr lang="ru-RU" sz="1200" dirty="0">
                <a:latin typeface="Times New Roman" panose="02020603050405020304" pitchFamily="18" charset="0"/>
              </a:rPr>
              <a:t>я</a:t>
            </a:r>
            <a:r>
              <a:rPr lang="en-US" sz="1200" dirty="0">
                <a:latin typeface="Times New Roman" panose="02020603050405020304" pitchFamily="18" charset="0"/>
              </a:rPr>
              <a:t> </a:t>
            </a:r>
            <a:r>
              <a:rPr lang="en-US" sz="1200" dirty="0" err="1">
                <a:latin typeface="Times New Roman" panose="02020603050405020304" pitchFamily="18" charset="0"/>
              </a:rPr>
              <a:t>публичных</a:t>
            </a:r>
            <a:r>
              <a:rPr lang="en-US" sz="1200" dirty="0">
                <a:latin typeface="Times New Roman" panose="02020603050405020304" pitchFamily="18" charset="0"/>
              </a:rPr>
              <a:t> </a:t>
            </a:r>
            <a:r>
              <a:rPr lang="en-US" sz="1200" dirty="0" err="1">
                <a:latin typeface="Times New Roman" panose="02020603050405020304" pitchFamily="18" charset="0"/>
              </a:rPr>
              <a:t>слушаний</a:t>
            </a:r>
            <a:r>
              <a:rPr lang="en-US" sz="1200" dirty="0">
                <a:latin typeface="Times New Roman" panose="02020603050405020304" pitchFamily="18" charset="0"/>
              </a:rPr>
              <a:t>.</a:t>
            </a:r>
          </a:p>
          <a:p>
            <a:pPr lvl="0" algn="just" fontAlgn="base">
              <a:spcBef>
                <a:spcPct val="0"/>
              </a:spcBef>
              <a:spcAft>
                <a:spcPct val="0"/>
              </a:spcAft>
            </a:pPr>
            <a:r>
              <a:rPr lang="en-US" sz="1200" dirty="0">
                <a:latin typeface="Times New Roman" panose="02020603050405020304" pitchFamily="18" charset="0"/>
              </a:rPr>
              <a:t>         </a:t>
            </a:r>
            <a:r>
              <a:rPr lang="en-US" sz="1200" dirty="0" err="1">
                <a:latin typeface="Times New Roman" panose="02020603050405020304" pitchFamily="18" charset="0"/>
              </a:rPr>
              <a:t>Положение</a:t>
            </a:r>
            <a:r>
              <a:rPr lang="en-US" sz="1200" dirty="0">
                <a:latin typeface="Times New Roman" panose="02020603050405020304" pitchFamily="18" charset="0"/>
              </a:rPr>
              <a:t> о </a:t>
            </a:r>
            <a:r>
              <a:rPr lang="en-US" sz="1200" dirty="0" err="1">
                <a:latin typeface="Times New Roman" panose="02020603050405020304" pitchFamily="18" charset="0"/>
              </a:rPr>
              <a:t>публичных</a:t>
            </a:r>
            <a:r>
              <a:rPr lang="en-US" sz="1200" dirty="0">
                <a:latin typeface="Times New Roman" panose="02020603050405020304" pitchFamily="18" charset="0"/>
              </a:rPr>
              <a:t> </a:t>
            </a:r>
            <a:r>
              <a:rPr lang="en-US" sz="1200" dirty="0" err="1">
                <a:latin typeface="Times New Roman" panose="02020603050405020304" pitchFamily="18" charset="0"/>
              </a:rPr>
              <a:t>слушаниях</a:t>
            </a:r>
            <a:r>
              <a:rPr lang="en-US" sz="1200" dirty="0">
                <a:latin typeface="Times New Roman" panose="02020603050405020304" pitchFamily="18" charset="0"/>
              </a:rPr>
              <a:t> в Яковлевском </a:t>
            </a:r>
            <a:r>
              <a:rPr lang="en-US" sz="1200" dirty="0" err="1">
                <a:latin typeface="Times New Roman" panose="02020603050405020304" pitchFamily="18" charset="0"/>
              </a:rPr>
              <a:t>муниципальном</a:t>
            </a:r>
            <a:r>
              <a:rPr lang="en-US" sz="1200" dirty="0">
                <a:latin typeface="Times New Roman" panose="02020603050405020304" pitchFamily="18" charset="0"/>
              </a:rPr>
              <a:t> </a:t>
            </a:r>
            <a:r>
              <a:rPr lang="en-US" sz="1200" dirty="0" err="1">
                <a:latin typeface="Times New Roman" panose="02020603050405020304" pitchFamily="18" charset="0"/>
              </a:rPr>
              <a:t>районе</a:t>
            </a:r>
            <a:r>
              <a:rPr lang="en-US" sz="1200" dirty="0">
                <a:latin typeface="Times New Roman" panose="02020603050405020304" pitchFamily="18" charset="0"/>
              </a:rPr>
              <a:t> </a:t>
            </a:r>
            <a:r>
              <a:rPr lang="en-US" sz="1200" dirty="0" err="1">
                <a:latin typeface="Times New Roman" panose="02020603050405020304" pitchFamily="18" charset="0"/>
              </a:rPr>
              <a:t>утверждено</a:t>
            </a:r>
            <a:r>
              <a:rPr lang="en-US" sz="1200" dirty="0">
                <a:latin typeface="Times New Roman" panose="02020603050405020304" pitchFamily="18" charset="0"/>
              </a:rPr>
              <a:t> </a:t>
            </a:r>
            <a:r>
              <a:rPr lang="en-US" sz="1200" dirty="0" err="1">
                <a:latin typeface="Times New Roman" panose="02020603050405020304" pitchFamily="18" charset="0"/>
              </a:rPr>
              <a:t>решением</a:t>
            </a:r>
            <a:r>
              <a:rPr lang="en-US" sz="1200" dirty="0">
                <a:latin typeface="Times New Roman" panose="02020603050405020304" pitchFamily="18" charset="0"/>
              </a:rPr>
              <a:t> </a:t>
            </a:r>
            <a:r>
              <a:rPr lang="en-US" sz="1200" dirty="0" err="1">
                <a:latin typeface="Times New Roman" panose="02020603050405020304" pitchFamily="18" charset="0"/>
              </a:rPr>
              <a:t>Думы</a:t>
            </a:r>
            <a:r>
              <a:rPr lang="en-US" sz="1200" dirty="0">
                <a:latin typeface="Times New Roman" panose="02020603050405020304" pitchFamily="18" charset="0"/>
              </a:rPr>
              <a:t> Яковлевского </a:t>
            </a:r>
            <a:r>
              <a:rPr lang="en-US" sz="1200" dirty="0" err="1">
                <a:latin typeface="Times New Roman" panose="02020603050405020304" pitchFamily="18" charset="0"/>
              </a:rPr>
              <a:t>муниципального</a:t>
            </a:r>
            <a:r>
              <a:rPr lang="en-US" sz="1200" dirty="0">
                <a:latin typeface="Times New Roman" panose="02020603050405020304" pitchFamily="18" charset="0"/>
              </a:rPr>
              <a:t> </a:t>
            </a:r>
            <a:r>
              <a:rPr lang="en-US" sz="1200" dirty="0" err="1">
                <a:latin typeface="Times New Roman" panose="02020603050405020304" pitchFamily="18" charset="0"/>
              </a:rPr>
              <a:t>района</a:t>
            </a:r>
            <a:r>
              <a:rPr lang="en-US" sz="1200" dirty="0">
                <a:latin typeface="Times New Roman" panose="02020603050405020304" pitchFamily="18" charset="0"/>
              </a:rPr>
              <a:t> </a:t>
            </a:r>
            <a:r>
              <a:rPr lang="en-US" sz="1200" dirty="0" err="1">
                <a:latin typeface="Times New Roman" panose="02020603050405020304" pitchFamily="18" charset="0"/>
              </a:rPr>
              <a:t>от</a:t>
            </a:r>
            <a:r>
              <a:rPr lang="en-US" sz="1200" dirty="0">
                <a:latin typeface="Times New Roman" panose="02020603050405020304" pitchFamily="18" charset="0"/>
              </a:rPr>
              <a:t> 27.07.2010 №</a:t>
            </a:r>
            <a:r>
              <a:rPr lang="ru-RU" sz="1200" dirty="0">
                <a:latin typeface="Times New Roman" panose="02020603050405020304" pitchFamily="18" charset="0"/>
              </a:rPr>
              <a:t> </a:t>
            </a:r>
            <a:r>
              <a:rPr lang="en-US" sz="1200" dirty="0">
                <a:latin typeface="Times New Roman" panose="02020603050405020304" pitchFamily="18" charset="0"/>
              </a:rPr>
              <a:t>434-НПА «О </a:t>
            </a:r>
            <a:r>
              <a:rPr lang="en-US" sz="1200" dirty="0" err="1">
                <a:latin typeface="Times New Roman" panose="02020603050405020304" pitchFamily="18" charset="0"/>
              </a:rPr>
              <a:t>Положении</a:t>
            </a:r>
            <a:r>
              <a:rPr lang="en-US" sz="1200" dirty="0">
                <a:latin typeface="Times New Roman" panose="02020603050405020304" pitchFamily="18" charset="0"/>
              </a:rPr>
              <a:t> о </a:t>
            </a:r>
            <a:r>
              <a:rPr lang="en-US" sz="1200" dirty="0" err="1">
                <a:latin typeface="Times New Roman" panose="02020603050405020304" pitchFamily="18" charset="0"/>
              </a:rPr>
              <a:t>порядке</a:t>
            </a:r>
            <a:r>
              <a:rPr lang="en-US" sz="1200" dirty="0">
                <a:latin typeface="Times New Roman" panose="02020603050405020304" pitchFamily="18" charset="0"/>
              </a:rPr>
              <a:t> </a:t>
            </a:r>
            <a:r>
              <a:rPr lang="en-US" sz="1200" dirty="0" err="1">
                <a:latin typeface="Times New Roman" panose="02020603050405020304" pitchFamily="18" charset="0"/>
              </a:rPr>
              <a:t>организации</a:t>
            </a:r>
            <a:r>
              <a:rPr lang="en-US" sz="1200" dirty="0">
                <a:latin typeface="Times New Roman" panose="02020603050405020304" pitchFamily="18" charset="0"/>
              </a:rPr>
              <a:t> и </a:t>
            </a:r>
            <a:r>
              <a:rPr lang="en-US" sz="1200" dirty="0" err="1">
                <a:latin typeface="Times New Roman" panose="02020603050405020304" pitchFamily="18" charset="0"/>
              </a:rPr>
              <a:t>проведения</a:t>
            </a:r>
            <a:r>
              <a:rPr lang="en-US" sz="1200" dirty="0">
                <a:latin typeface="Times New Roman" panose="02020603050405020304" pitchFamily="18" charset="0"/>
              </a:rPr>
              <a:t> </a:t>
            </a:r>
            <a:r>
              <a:rPr lang="en-US" sz="1200" dirty="0" err="1">
                <a:latin typeface="Times New Roman" panose="02020603050405020304" pitchFamily="18" charset="0"/>
              </a:rPr>
              <a:t>публичных</a:t>
            </a:r>
            <a:r>
              <a:rPr lang="en-US" sz="1200" dirty="0">
                <a:latin typeface="Times New Roman" panose="02020603050405020304" pitchFamily="18" charset="0"/>
              </a:rPr>
              <a:t> </a:t>
            </a:r>
            <a:r>
              <a:rPr lang="en-US" sz="1200" dirty="0" err="1">
                <a:latin typeface="Times New Roman" panose="02020603050405020304" pitchFamily="18" charset="0"/>
              </a:rPr>
              <a:t>слушаниях</a:t>
            </a:r>
            <a:r>
              <a:rPr lang="en-US" sz="1200" dirty="0">
                <a:latin typeface="Times New Roman" panose="02020603050405020304" pitchFamily="18" charset="0"/>
              </a:rPr>
              <a:t> в Яковлевском </a:t>
            </a:r>
            <a:r>
              <a:rPr lang="en-US" sz="1200" dirty="0" err="1">
                <a:latin typeface="Times New Roman" panose="02020603050405020304" pitchFamily="18" charset="0"/>
              </a:rPr>
              <a:t>муниципальном</a:t>
            </a:r>
            <a:r>
              <a:rPr lang="en-US" sz="1200" dirty="0">
                <a:latin typeface="Times New Roman" panose="02020603050405020304" pitchFamily="18" charset="0"/>
              </a:rPr>
              <a:t> </a:t>
            </a:r>
            <a:r>
              <a:rPr lang="en-US" sz="1200" dirty="0" err="1">
                <a:latin typeface="Times New Roman" panose="02020603050405020304" pitchFamily="18" charset="0"/>
              </a:rPr>
              <a:t>районе</a:t>
            </a:r>
            <a:r>
              <a:rPr lang="en-US" sz="1200" dirty="0">
                <a:latin typeface="Times New Roman" panose="02020603050405020304" pitchFamily="18" charset="0"/>
              </a:rPr>
              <a:t>»</a:t>
            </a:r>
          </a:p>
          <a:p>
            <a:pPr lvl="0" algn="just" fontAlgn="base">
              <a:spcBef>
                <a:spcPct val="0"/>
              </a:spcBef>
              <a:spcAft>
                <a:spcPct val="0"/>
              </a:spcAft>
            </a:pPr>
            <a:r>
              <a:rPr lang="en-US" sz="1200" dirty="0">
                <a:latin typeface="Times New Roman" panose="02020603050405020304" pitchFamily="18" charset="0"/>
              </a:rPr>
              <a:t>        </a:t>
            </a:r>
            <a:r>
              <a:rPr lang="en-US" sz="1200" dirty="0" err="1">
                <a:latin typeface="Times New Roman" panose="02020603050405020304" pitchFamily="18" charset="0"/>
              </a:rPr>
              <a:t>Информация</a:t>
            </a:r>
            <a:r>
              <a:rPr lang="en-US" sz="1200" dirty="0">
                <a:latin typeface="Times New Roman" panose="02020603050405020304" pitchFamily="18" charset="0"/>
              </a:rPr>
              <a:t> о </a:t>
            </a:r>
            <a:r>
              <a:rPr lang="en-US" sz="1200" dirty="0" err="1">
                <a:latin typeface="Times New Roman" panose="02020603050405020304" pitchFamily="18" charset="0"/>
              </a:rPr>
              <a:t>назначении</a:t>
            </a:r>
            <a:r>
              <a:rPr lang="en-US" sz="1200" dirty="0">
                <a:latin typeface="Times New Roman" panose="02020603050405020304" pitchFamily="18" charset="0"/>
              </a:rPr>
              <a:t> </a:t>
            </a:r>
            <a:r>
              <a:rPr lang="en-US" sz="1200" dirty="0" err="1">
                <a:latin typeface="Times New Roman" panose="02020603050405020304" pitchFamily="18" charset="0"/>
              </a:rPr>
              <a:t>публичных</a:t>
            </a:r>
            <a:r>
              <a:rPr lang="en-US" sz="1200" dirty="0">
                <a:latin typeface="Times New Roman" panose="02020603050405020304" pitchFamily="18" charset="0"/>
              </a:rPr>
              <a:t> </a:t>
            </a:r>
            <a:r>
              <a:rPr lang="en-US" sz="1200" dirty="0" err="1">
                <a:latin typeface="Times New Roman" panose="02020603050405020304" pitchFamily="18" charset="0"/>
              </a:rPr>
              <a:t>слушаний</a:t>
            </a:r>
            <a:r>
              <a:rPr lang="en-US" sz="1200" dirty="0">
                <a:latin typeface="Times New Roman" panose="02020603050405020304" pitchFamily="18" charset="0"/>
              </a:rPr>
              <a:t>, о </a:t>
            </a:r>
            <a:r>
              <a:rPr lang="en-US" sz="1200" dirty="0" err="1">
                <a:latin typeface="Times New Roman" panose="02020603050405020304" pitchFamily="18" charset="0"/>
              </a:rPr>
              <a:t>форме</a:t>
            </a:r>
            <a:r>
              <a:rPr lang="en-US" sz="1200" dirty="0">
                <a:latin typeface="Times New Roman" panose="02020603050405020304" pitchFamily="18" charset="0"/>
              </a:rPr>
              <a:t>, </a:t>
            </a:r>
            <a:r>
              <a:rPr lang="en-US" sz="1200" dirty="0" err="1">
                <a:latin typeface="Times New Roman" panose="02020603050405020304" pitchFamily="18" charset="0"/>
              </a:rPr>
              <a:t>времени</a:t>
            </a:r>
            <a:r>
              <a:rPr lang="en-US" sz="1200" dirty="0">
                <a:latin typeface="Times New Roman" panose="02020603050405020304" pitchFamily="18" charset="0"/>
              </a:rPr>
              <a:t>, </a:t>
            </a:r>
            <a:r>
              <a:rPr lang="en-US" sz="1200" dirty="0" err="1">
                <a:latin typeface="Times New Roman" panose="02020603050405020304" pitchFamily="18" charset="0"/>
              </a:rPr>
              <a:t>месте</a:t>
            </a:r>
            <a:r>
              <a:rPr lang="en-US" sz="1200" dirty="0">
                <a:latin typeface="Times New Roman" panose="02020603050405020304" pitchFamily="18" charset="0"/>
              </a:rPr>
              <a:t> и </a:t>
            </a:r>
            <a:r>
              <a:rPr lang="en-US" sz="1200" dirty="0" err="1">
                <a:latin typeface="Times New Roman" panose="02020603050405020304" pitchFamily="18" charset="0"/>
              </a:rPr>
              <a:t>теме</a:t>
            </a:r>
            <a:r>
              <a:rPr lang="en-US" sz="1200" dirty="0">
                <a:latin typeface="Times New Roman" panose="02020603050405020304" pitchFamily="18" charset="0"/>
              </a:rPr>
              <a:t> </a:t>
            </a:r>
            <a:r>
              <a:rPr lang="en-US" sz="1200" dirty="0" err="1">
                <a:latin typeface="Times New Roman" panose="02020603050405020304" pitchFamily="18" charset="0"/>
              </a:rPr>
              <a:t>слушания</a:t>
            </a:r>
            <a:r>
              <a:rPr lang="en-US" sz="1200" dirty="0">
                <a:latin typeface="Times New Roman" panose="02020603050405020304" pitchFamily="18" charset="0"/>
              </a:rPr>
              <a:t>, </a:t>
            </a:r>
            <a:r>
              <a:rPr lang="en-US" sz="1200" dirty="0" err="1">
                <a:latin typeface="Times New Roman" panose="02020603050405020304" pitchFamily="18" charset="0"/>
              </a:rPr>
              <a:t>об</a:t>
            </a:r>
            <a:r>
              <a:rPr lang="en-US" sz="1200" dirty="0">
                <a:latin typeface="Times New Roman" panose="02020603050405020304" pitchFamily="18" charset="0"/>
              </a:rPr>
              <a:t> </a:t>
            </a:r>
            <a:r>
              <a:rPr lang="en-US" sz="1200" dirty="0" err="1">
                <a:latin typeface="Times New Roman" panose="02020603050405020304" pitchFamily="18" charset="0"/>
              </a:rPr>
              <a:t>инициаторе</a:t>
            </a:r>
            <a:r>
              <a:rPr lang="en-US" sz="1200" dirty="0">
                <a:latin typeface="Times New Roman" panose="02020603050405020304" pitchFamily="18" charset="0"/>
              </a:rPr>
              <a:t> </a:t>
            </a:r>
            <a:r>
              <a:rPr lang="en-US" sz="1200" dirty="0" err="1">
                <a:latin typeface="Times New Roman" panose="02020603050405020304" pitchFamily="18" charset="0"/>
              </a:rPr>
              <a:t>слушания</a:t>
            </a:r>
            <a:r>
              <a:rPr lang="en-US" sz="1200" dirty="0">
                <a:latin typeface="Times New Roman" panose="02020603050405020304" pitchFamily="18" charset="0"/>
              </a:rPr>
              <a:t>, а </a:t>
            </a:r>
            <a:r>
              <a:rPr lang="en-US" sz="1200" dirty="0" err="1">
                <a:latin typeface="Times New Roman" panose="02020603050405020304" pitchFamily="18" charset="0"/>
              </a:rPr>
              <a:t>также</a:t>
            </a:r>
            <a:r>
              <a:rPr lang="en-US" sz="1200" dirty="0">
                <a:latin typeface="Times New Roman" panose="02020603050405020304" pitchFamily="18" charset="0"/>
              </a:rPr>
              <a:t> о </a:t>
            </a:r>
            <a:r>
              <a:rPr lang="en-US" sz="1200" dirty="0" err="1">
                <a:latin typeface="Times New Roman" panose="02020603050405020304" pitchFamily="18" charset="0"/>
              </a:rPr>
              <a:t>порядке</a:t>
            </a:r>
            <a:r>
              <a:rPr lang="en-US" sz="1200" dirty="0">
                <a:latin typeface="Times New Roman" panose="02020603050405020304" pitchFamily="18" charset="0"/>
              </a:rPr>
              <a:t> </a:t>
            </a:r>
            <a:r>
              <a:rPr lang="en-US" sz="1200" dirty="0" err="1">
                <a:latin typeface="Times New Roman" panose="02020603050405020304" pitchFamily="18" charset="0"/>
              </a:rPr>
              <a:t>ознакомления</a:t>
            </a:r>
            <a:r>
              <a:rPr lang="en-US" sz="1200" dirty="0">
                <a:latin typeface="Times New Roman" panose="02020603050405020304" pitchFamily="18" charset="0"/>
              </a:rPr>
              <a:t> с </a:t>
            </a:r>
            <a:r>
              <a:rPr lang="en-US" sz="1200" dirty="0" err="1">
                <a:latin typeface="Times New Roman" panose="02020603050405020304" pitchFamily="18" charset="0"/>
              </a:rPr>
              <a:t>проектом</a:t>
            </a:r>
            <a:r>
              <a:rPr lang="en-US" sz="1200" dirty="0">
                <a:latin typeface="Times New Roman" panose="02020603050405020304" pitchFamily="18" charset="0"/>
              </a:rPr>
              <a:t> </a:t>
            </a:r>
            <a:r>
              <a:rPr lang="en-US" sz="1200" dirty="0" err="1">
                <a:latin typeface="Times New Roman" panose="02020603050405020304" pitchFamily="18" charset="0"/>
              </a:rPr>
              <a:t>муниципального</a:t>
            </a:r>
            <a:r>
              <a:rPr lang="en-US" sz="1200" dirty="0">
                <a:latin typeface="Times New Roman" panose="02020603050405020304" pitchFamily="18" charset="0"/>
              </a:rPr>
              <a:t> </a:t>
            </a:r>
            <a:r>
              <a:rPr lang="en-US" sz="1200" dirty="0" err="1">
                <a:latin typeface="Times New Roman" panose="02020603050405020304" pitchFamily="18" charset="0"/>
              </a:rPr>
              <a:t>правового</a:t>
            </a:r>
            <a:r>
              <a:rPr lang="en-US" sz="1200" dirty="0">
                <a:latin typeface="Times New Roman" panose="02020603050405020304" pitchFamily="18" charset="0"/>
              </a:rPr>
              <a:t> </a:t>
            </a:r>
            <a:r>
              <a:rPr lang="en-US" sz="1200" dirty="0" err="1">
                <a:latin typeface="Times New Roman" panose="02020603050405020304" pitchFamily="18" charset="0"/>
              </a:rPr>
              <a:t>акта</a:t>
            </a:r>
            <a:r>
              <a:rPr lang="en-US" sz="1200" dirty="0">
                <a:latin typeface="Times New Roman" panose="02020603050405020304" pitchFamily="18" charset="0"/>
              </a:rPr>
              <a:t>, </a:t>
            </a:r>
            <a:r>
              <a:rPr lang="en-US" sz="1200" dirty="0" err="1">
                <a:latin typeface="Times New Roman" panose="02020603050405020304" pitchFamily="18" charset="0"/>
              </a:rPr>
              <a:t>предполагаемого</a:t>
            </a:r>
            <a:r>
              <a:rPr lang="en-US" sz="1200" dirty="0">
                <a:latin typeface="Times New Roman" panose="02020603050405020304" pitchFamily="18" charset="0"/>
              </a:rPr>
              <a:t> к </a:t>
            </a:r>
            <a:r>
              <a:rPr lang="en-US" sz="1200" dirty="0" err="1">
                <a:latin typeface="Times New Roman" panose="02020603050405020304" pitchFamily="18" charset="0"/>
              </a:rPr>
              <a:t>обсуждению</a:t>
            </a:r>
            <a:r>
              <a:rPr lang="en-US" sz="1200" dirty="0">
                <a:latin typeface="Times New Roman" panose="02020603050405020304" pitchFamily="18" charset="0"/>
              </a:rPr>
              <a:t> </a:t>
            </a:r>
            <a:r>
              <a:rPr lang="en-US" sz="1200" dirty="0" err="1">
                <a:latin typeface="Times New Roman" panose="02020603050405020304" pitchFamily="18" charset="0"/>
              </a:rPr>
              <a:t>на</a:t>
            </a:r>
            <a:r>
              <a:rPr lang="en-US" sz="1200" dirty="0">
                <a:latin typeface="Times New Roman" panose="02020603050405020304" pitchFamily="18" charset="0"/>
              </a:rPr>
              <a:t> </a:t>
            </a:r>
            <a:r>
              <a:rPr lang="en-US" sz="1200" dirty="0" err="1">
                <a:latin typeface="Times New Roman" panose="02020603050405020304" pitchFamily="18" charset="0"/>
              </a:rPr>
              <a:t>слушаниях</a:t>
            </a:r>
            <a:r>
              <a:rPr lang="en-US" sz="1200" dirty="0">
                <a:latin typeface="Times New Roman" panose="02020603050405020304" pitchFamily="18" charset="0"/>
              </a:rPr>
              <a:t>, </a:t>
            </a:r>
            <a:r>
              <a:rPr lang="en-US" sz="1200" dirty="0" err="1">
                <a:latin typeface="Times New Roman" panose="02020603050405020304" pitchFamily="18" charset="0"/>
              </a:rPr>
              <a:t>подлежит</a:t>
            </a:r>
            <a:r>
              <a:rPr lang="en-US" sz="1200" dirty="0">
                <a:latin typeface="Times New Roman" panose="02020603050405020304" pitchFamily="18" charset="0"/>
              </a:rPr>
              <a:t> </a:t>
            </a:r>
            <a:r>
              <a:rPr lang="en-US" sz="1200" dirty="0" err="1">
                <a:latin typeface="Times New Roman" panose="02020603050405020304" pitchFamily="18" charset="0"/>
              </a:rPr>
              <a:t>обязательному</a:t>
            </a:r>
            <a:r>
              <a:rPr lang="en-US" sz="1200" dirty="0">
                <a:latin typeface="Times New Roman" panose="02020603050405020304" pitchFamily="18" charset="0"/>
              </a:rPr>
              <a:t> </a:t>
            </a:r>
            <a:r>
              <a:rPr lang="en-US" sz="1200" dirty="0" err="1">
                <a:latin typeface="Times New Roman" panose="02020603050405020304" pitchFamily="18" charset="0"/>
              </a:rPr>
              <a:t>опубликованию</a:t>
            </a:r>
            <a:r>
              <a:rPr lang="en-US" sz="1200" dirty="0">
                <a:latin typeface="Times New Roman" panose="02020603050405020304" pitchFamily="18" charset="0"/>
              </a:rPr>
              <a:t> в </a:t>
            </a:r>
            <a:r>
              <a:rPr lang="en-US" sz="1200" dirty="0" err="1">
                <a:latin typeface="Times New Roman" panose="02020603050405020304" pitchFamily="18" charset="0"/>
              </a:rPr>
              <a:t>средствах</a:t>
            </a:r>
            <a:r>
              <a:rPr lang="en-US" sz="1200" dirty="0">
                <a:latin typeface="Times New Roman" panose="02020603050405020304" pitchFamily="18" charset="0"/>
              </a:rPr>
              <a:t> </a:t>
            </a:r>
            <a:r>
              <a:rPr lang="en-US" sz="1200" dirty="0" err="1">
                <a:latin typeface="Times New Roman" panose="02020603050405020304" pitchFamily="18" charset="0"/>
              </a:rPr>
              <a:t>массовой</a:t>
            </a:r>
            <a:r>
              <a:rPr lang="en-US" sz="1200" dirty="0">
                <a:latin typeface="Times New Roman" panose="02020603050405020304" pitchFamily="18" charset="0"/>
              </a:rPr>
              <a:t> </a:t>
            </a:r>
            <a:r>
              <a:rPr lang="en-US" sz="1200" dirty="0" err="1">
                <a:latin typeface="Times New Roman" panose="02020603050405020304" pitchFamily="18" charset="0"/>
              </a:rPr>
              <a:t>информации</a:t>
            </a:r>
            <a:r>
              <a:rPr lang="en-US" sz="1200" dirty="0">
                <a:latin typeface="Times New Roman" panose="02020603050405020304" pitchFamily="18" charset="0"/>
              </a:rPr>
              <a:t> </a:t>
            </a:r>
            <a:r>
              <a:rPr lang="en-US" sz="1200" dirty="0" err="1">
                <a:latin typeface="Times New Roman" panose="02020603050405020304" pitchFamily="18" charset="0"/>
              </a:rPr>
              <a:t>не</a:t>
            </a:r>
            <a:r>
              <a:rPr lang="en-US" sz="1200" dirty="0">
                <a:latin typeface="Times New Roman" panose="02020603050405020304" pitchFamily="18" charset="0"/>
              </a:rPr>
              <a:t> </a:t>
            </a:r>
            <a:r>
              <a:rPr lang="en-US" sz="1200" dirty="0" err="1">
                <a:latin typeface="Times New Roman" panose="02020603050405020304" pitchFamily="18" charset="0"/>
              </a:rPr>
              <a:t>позднее</a:t>
            </a:r>
            <a:r>
              <a:rPr lang="en-US" sz="1200" dirty="0">
                <a:latin typeface="Times New Roman" panose="02020603050405020304" pitchFamily="18" charset="0"/>
              </a:rPr>
              <a:t>, </a:t>
            </a:r>
            <a:r>
              <a:rPr lang="en-US" sz="1200" dirty="0" err="1">
                <a:latin typeface="Times New Roman" panose="02020603050405020304" pitchFamily="18" charset="0"/>
              </a:rPr>
              <a:t>чем</a:t>
            </a:r>
            <a:r>
              <a:rPr lang="en-US" sz="1200" dirty="0">
                <a:latin typeface="Times New Roman" panose="02020603050405020304" pitchFamily="18" charset="0"/>
              </a:rPr>
              <a:t> </a:t>
            </a:r>
            <a:r>
              <a:rPr lang="en-US" sz="1200" dirty="0" err="1">
                <a:latin typeface="Times New Roman" panose="02020603050405020304" pitchFamily="18" charset="0"/>
              </a:rPr>
              <a:t>за</a:t>
            </a:r>
            <a:r>
              <a:rPr lang="en-US" sz="1200" dirty="0">
                <a:latin typeface="Times New Roman" panose="02020603050405020304" pitchFamily="18" charset="0"/>
              </a:rPr>
              <a:t> 15 </a:t>
            </a:r>
            <a:r>
              <a:rPr lang="en-US" sz="1200" dirty="0" err="1">
                <a:latin typeface="Times New Roman" panose="02020603050405020304" pitchFamily="18" charset="0"/>
              </a:rPr>
              <a:t>календарных</a:t>
            </a:r>
            <a:r>
              <a:rPr lang="en-US" sz="1200" dirty="0">
                <a:latin typeface="Times New Roman" panose="02020603050405020304" pitchFamily="18" charset="0"/>
              </a:rPr>
              <a:t> </a:t>
            </a:r>
            <a:r>
              <a:rPr lang="en-US" sz="1200" dirty="0" err="1">
                <a:latin typeface="Times New Roman" panose="02020603050405020304" pitchFamily="18" charset="0"/>
              </a:rPr>
              <a:t>дней</a:t>
            </a:r>
            <a:r>
              <a:rPr lang="en-US" sz="1200" dirty="0">
                <a:latin typeface="Times New Roman" panose="02020603050405020304" pitchFamily="18" charset="0"/>
              </a:rPr>
              <a:t> </a:t>
            </a:r>
            <a:r>
              <a:rPr lang="en-US" sz="1200" dirty="0" err="1">
                <a:latin typeface="Times New Roman" panose="02020603050405020304" pitchFamily="18" charset="0"/>
              </a:rPr>
              <a:t>до</a:t>
            </a:r>
            <a:r>
              <a:rPr lang="en-US" sz="1200" dirty="0">
                <a:latin typeface="Times New Roman" panose="02020603050405020304" pitchFamily="18" charset="0"/>
              </a:rPr>
              <a:t> </a:t>
            </a:r>
            <a:r>
              <a:rPr lang="en-US" sz="1200" dirty="0" err="1">
                <a:latin typeface="Times New Roman" panose="02020603050405020304" pitchFamily="18" charset="0"/>
              </a:rPr>
              <a:t>даты</a:t>
            </a:r>
            <a:r>
              <a:rPr lang="en-US" sz="1200" dirty="0">
                <a:latin typeface="Times New Roman" panose="02020603050405020304" pitchFamily="18" charset="0"/>
              </a:rPr>
              <a:t> </a:t>
            </a:r>
            <a:r>
              <a:rPr lang="en-US" sz="1200" dirty="0" err="1">
                <a:latin typeface="Times New Roman" panose="02020603050405020304" pitchFamily="18" charset="0"/>
              </a:rPr>
              <a:t>проведения</a:t>
            </a:r>
            <a:r>
              <a:rPr lang="en-US" sz="1200" dirty="0">
                <a:latin typeface="Times New Roman" panose="02020603050405020304" pitchFamily="18" charset="0"/>
              </a:rPr>
              <a:t> </a:t>
            </a:r>
            <a:r>
              <a:rPr lang="en-US" sz="1200" dirty="0" err="1">
                <a:latin typeface="Times New Roman" panose="02020603050405020304" pitchFamily="18" charset="0"/>
              </a:rPr>
              <a:t>публичных</a:t>
            </a:r>
            <a:r>
              <a:rPr lang="en-US" sz="1200" dirty="0">
                <a:latin typeface="Times New Roman" panose="02020603050405020304" pitchFamily="18" charset="0"/>
              </a:rPr>
              <a:t> </a:t>
            </a:r>
            <a:r>
              <a:rPr lang="en-US" sz="1200" dirty="0" err="1">
                <a:latin typeface="Times New Roman" panose="02020603050405020304" pitchFamily="18" charset="0"/>
              </a:rPr>
              <a:t>слушаний</a:t>
            </a:r>
            <a:r>
              <a:rPr lang="en-US" sz="1200" dirty="0">
                <a:latin typeface="Times New Roman" panose="02020603050405020304" pitchFamily="18" charset="0"/>
              </a:rPr>
              <a:t>.</a:t>
            </a:r>
          </a:p>
          <a:p>
            <a:pPr lvl="0" algn="just" fontAlgn="base">
              <a:spcBef>
                <a:spcPct val="0"/>
              </a:spcBef>
              <a:spcAft>
                <a:spcPct val="0"/>
              </a:spcAft>
            </a:pPr>
            <a:r>
              <a:rPr lang="en-US" sz="1200" dirty="0">
                <a:latin typeface="Times New Roman" panose="02020603050405020304" pitchFamily="18" charset="0"/>
              </a:rPr>
              <a:t>       </a:t>
            </a:r>
            <a:r>
              <a:rPr lang="en-US" sz="1200" dirty="0" err="1">
                <a:latin typeface="Times New Roman" panose="02020603050405020304" pitchFamily="18" charset="0"/>
              </a:rPr>
              <a:t>Жители</a:t>
            </a:r>
            <a:r>
              <a:rPr lang="en-US" sz="1200" dirty="0">
                <a:latin typeface="Times New Roman" panose="02020603050405020304" pitchFamily="18" charset="0"/>
              </a:rPr>
              <a:t> Яковлевского </a:t>
            </a:r>
            <a:r>
              <a:rPr lang="en-US" sz="1200" dirty="0" err="1">
                <a:latin typeface="Times New Roman" panose="02020603050405020304" pitchFamily="18" charset="0"/>
              </a:rPr>
              <a:t>муниципального</a:t>
            </a:r>
            <a:r>
              <a:rPr lang="en-US" sz="1200" dirty="0">
                <a:latin typeface="Times New Roman" panose="02020603050405020304" pitchFamily="18" charset="0"/>
              </a:rPr>
              <a:t> </a:t>
            </a:r>
            <a:r>
              <a:rPr lang="en-US" sz="1200" dirty="0" err="1">
                <a:latin typeface="Times New Roman" panose="02020603050405020304" pitchFamily="18" charset="0"/>
              </a:rPr>
              <a:t>района</a:t>
            </a:r>
            <a:r>
              <a:rPr lang="en-US" sz="1200" dirty="0">
                <a:latin typeface="Times New Roman" panose="02020603050405020304" pitchFamily="18" charset="0"/>
              </a:rPr>
              <a:t> </a:t>
            </a:r>
            <a:r>
              <a:rPr lang="en-US" sz="1200" dirty="0" err="1">
                <a:latin typeface="Times New Roman" panose="02020603050405020304" pitchFamily="18" charset="0"/>
              </a:rPr>
              <a:t>могут</a:t>
            </a:r>
            <a:r>
              <a:rPr lang="en-US" sz="1200" dirty="0">
                <a:latin typeface="Times New Roman" panose="02020603050405020304" pitchFamily="18" charset="0"/>
              </a:rPr>
              <a:t> </a:t>
            </a:r>
            <a:r>
              <a:rPr lang="en-US" sz="1200" dirty="0" err="1">
                <a:latin typeface="Times New Roman" panose="02020603050405020304" pitchFamily="18" charset="0"/>
              </a:rPr>
              <a:t>вносить</a:t>
            </a:r>
            <a:r>
              <a:rPr lang="en-US" sz="1200" dirty="0">
                <a:latin typeface="Times New Roman" panose="02020603050405020304" pitchFamily="18" charset="0"/>
              </a:rPr>
              <a:t> в </a:t>
            </a:r>
            <a:r>
              <a:rPr lang="en-US" sz="1200" dirty="0" err="1">
                <a:latin typeface="Times New Roman" panose="02020603050405020304" pitchFamily="18" charset="0"/>
              </a:rPr>
              <a:t>письменной</a:t>
            </a:r>
            <a:r>
              <a:rPr lang="en-US" sz="1200" dirty="0">
                <a:latin typeface="Times New Roman" panose="02020603050405020304" pitchFamily="18" charset="0"/>
              </a:rPr>
              <a:t> </a:t>
            </a:r>
            <a:r>
              <a:rPr lang="en-US" sz="1200" dirty="0" err="1">
                <a:latin typeface="Times New Roman" panose="02020603050405020304" pitchFamily="18" charset="0"/>
              </a:rPr>
              <a:t>форме</a:t>
            </a:r>
            <a:r>
              <a:rPr lang="en-US" sz="1200" dirty="0">
                <a:latin typeface="Times New Roman" panose="02020603050405020304" pitchFamily="18" charset="0"/>
              </a:rPr>
              <a:t> </a:t>
            </a:r>
            <a:r>
              <a:rPr lang="en-US" sz="1200" dirty="0" err="1">
                <a:latin typeface="Times New Roman" panose="02020603050405020304" pitchFamily="18" charset="0"/>
              </a:rPr>
              <a:t>свои</a:t>
            </a:r>
            <a:r>
              <a:rPr lang="en-US" sz="1200" dirty="0">
                <a:latin typeface="Times New Roman" panose="02020603050405020304" pitchFamily="18" charset="0"/>
              </a:rPr>
              <a:t> </a:t>
            </a:r>
            <a:r>
              <a:rPr lang="en-US" sz="1200" dirty="0" err="1">
                <a:latin typeface="Times New Roman" panose="02020603050405020304" pitchFamily="18" charset="0"/>
              </a:rPr>
              <a:t>рекомендации</a:t>
            </a:r>
            <a:r>
              <a:rPr lang="en-US" sz="1200" dirty="0">
                <a:latin typeface="Times New Roman" panose="02020603050405020304" pitchFamily="18" charset="0"/>
              </a:rPr>
              <a:t> </a:t>
            </a:r>
            <a:r>
              <a:rPr lang="en-US" sz="1200" dirty="0" err="1">
                <a:latin typeface="Times New Roman" panose="02020603050405020304" pitchFamily="18" charset="0"/>
              </a:rPr>
              <a:t>по</a:t>
            </a:r>
            <a:r>
              <a:rPr lang="en-US" sz="1200" dirty="0">
                <a:latin typeface="Times New Roman" panose="02020603050405020304" pitchFamily="18" charset="0"/>
              </a:rPr>
              <a:t> </a:t>
            </a:r>
            <a:r>
              <a:rPr lang="en-US" sz="1200" dirty="0" err="1">
                <a:latin typeface="Times New Roman" panose="02020603050405020304" pitchFamily="18" charset="0"/>
              </a:rPr>
              <a:t>вопросу</a:t>
            </a:r>
            <a:r>
              <a:rPr lang="en-US" sz="1200" dirty="0">
                <a:latin typeface="Times New Roman" panose="02020603050405020304" pitchFamily="18" charset="0"/>
              </a:rPr>
              <a:t> </a:t>
            </a:r>
            <a:r>
              <a:rPr lang="en-US" sz="1200" dirty="0" err="1">
                <a:latin typeface="Times New Roman" panose="02020603050405020304" pitchFamily="18" charset="0"/>
              </a:rPr>
              <a:t>публичных</a:t>
            </a:r>
            <a:r>
              <a:rPr lang="en-US" sz="1200" dirty="0">
                <a:latin typeface="Times New Roman" panose="02020603050405020304" pitchFamily="18" charset="0"/>
              </a:rPr>
              <a:t> </a:t>
            </a:r>
            <a:r>
              <a:rPr lang="en-US" sz="1200" dirty="0" err="1">
                <a:latin typeface="Times New Roman" panose="02020603050405020304" pitchFamily="18" charset="0"/>
              </a:rPr>
              <a:t>слушаний</a:t>
            </a:r>
            <a:r>
              <a:rPr lang="en-US" sz="1200" dirty="0">
                <a:latin typeface="Times New Roman" panose="02020603050405020304" pitchFamily="18" charset="0"/>
              </a:rPr>
              <a:t> в </a:t>
            </a:r>
            <a:r>
              <a:rPr lang="en-US" sz="1200" dirty="0" err="1">
                <a:latin typeface="Times New Roman" panose="02020603050405020304" pitchFamily="18" charset="0"/>
              </a:rPr>
              <a:t>орган</a:t>
            </a:r>
            <a:r>
              <a:rPr lang="en-US" sz="1200" dirty="0">
                <a:latin typeface="Times New Roman" panose="02020603050405020304" pitchFamily="18" charset="0"/>
              </a:rPr>
              <a:t> </a:t>
            </a:r>
            <a:r>
              <a:rPr lang="en-US" sz="1200" dirty="0" err="1">
                <a:latin typeface="Times New Roman" panose="02020603050405020304" pitchFamily="18" charset="0"/>
              </a:rPr>
              <a:t>местного</a:t>
            </a:r>
            <a:r>
              <a:rPr lang="en-US" sz="1200" dirty="0">
                <a:latin typeface="Times New Roman" panose="02020603050405020304" pitchFamily="18" charset="0"/>
              </a:rPr>
              <a:t> </a:t>
            </a:r>
            <a:r>
              <a:rPr lang="en-US" sz="1200" dirty="0" err="1">
                <a:latin typeface="Times New Roman" panose="02020603050405020304" pitchFamily="18" charset="0"/>
              </a:rPr>
              <a:t>самоуправления</a:t>
            </a:r>
            <a:r>
              <a:rPr lang="en-US" sz="1200" dirty="0">
                <a:latin typeface="Times New Roman" panose="02020603050405020304" pitchFamily="18" charset="0"/>
              </a:rPr>
              <a:t>, </a:t>
            </a:r>
            <a:r>
              <a:rPr lang="en-US" sz="1200" dirty="0" err="1">
                <a:latin typeface="Times New Roman" panose="02020603050405020304" pitchFamily="18" charset="0"/>
              </a:rPr>
              <a:t>назначивший</a:t>
            </a:r>
            <a:r>
              <a:rPr lang="en-US" sz="1200" dirty="0">
                <a:latin typeface="Times New Roman" panose="02020603050405020304" pitchFamily="18" charset="0"/>
              </a:rPr>
              <a:t> </a:t>
            </a:r>
            <a:r>
              <a:rPr lang="en-US" sz="1200" dirty="0" err="1">
                <a:latin typeface="Times New Roman" panose="02020603050405020304" pitchFamily="18" charset="0"/>
              </a:rPr>
              <a:t>слушания</a:t>
            </a:r>
            <a:r>
              <a:rPr lang="en-US" sz="1200" dirty="0">
                <a:latin typeface="Times New Roman" panose="02020603050405020304" pitchFamily="18" charset="0"/>
              </a:rPr>
              <a:t>.</a:t>
            </a:r>
          </a:p>
          <a:p>
            <a:pPr lvl="0" algn="just" fontAlgn="base">
              <a:spcBef>
                <a:spcPct val="0"/>
              </a:spcBef>
              <a:spcAft>
                <a:spcPct val="0"/>
              </a:spcAft>
            </a:pPr>
            <a:r>
              <a:rPr lang="en-US" sz="1200" dirty="0">
                <a:latin typeface="Times New Roman" panose="02020603050405020304" pitchFamily="18" charset="0"/>
              </a:rPr>
              <a:t>       Участниками </a:t>
            </a:r>
            <a:r>
              <a:rPr lang="en-US" sz="1200" dirty="0" err="1">
                <a:latin typeface="Times New Roman" panose="02020603050405020304" pitchFamily="18" charset="0"/>
              </a:rPr>
              <a:t>публичных</a:t>
            </a:r>
            <a:r>
              <a:rPr lang="en-US" sz="1200" dirty="0">
                <a:latin typeface="Times New Roman" panose="02020603050405020304" pitchFamily="18" charset="0"/>
              </a:rPr>
              <a:t> </a:t>
            </a:r>
            <a:r>
              <a:rPr lang="en-US" sz="1200" dirty="0" err="1">
                <a:latin typeface="Times New Roman" panose="02020603050405020304" pitchFamily="18" charset="0"/>
              </a:rPr>
              <a:t>слушаний</a:t>
            </a:r>
            <a:r>
              <a:rPr lang="en-US" sz="1200" dirty="0">
                <a:latin typeface="Times New Roman" panose="02020603050405020304" pitchFamily="18" charset="0"/>
              </a:rPr>
              <a:t>, </a:t>
            </a:r>
            <a:r>
              <a:rPr lang="en-US" sz="1200" dirty="0" err="1">
                <a:latin typeface="Times New Roman" panose="02020603050405020304" pitchFamily="18" charset="0"/>
              </a:rPr>
              <a:t>получающими</a:t>
            </a:r>
            <a:r>
              <a:rPr lang="en-US" sz="1200" dirty="0">
                <a:latin typeface="Times New Roman" panose="02020603050405020304" pitchFamily="18" charset="0"/>
              </a:rPr>
              <a:t> </a:t>
            </a:r>
            <a:r>
              <a:rPr lang="en-US" sz="1200" dirty="0" err="1">
                <a:latin typeface="Times New Roman" panose="02020603050405020304" pitchFamily="18" charset="0"/>
              </a:rPr>
              <a:t>безусловное</a:t>
            </a:r>
            <a:r>
              <a:rPr lang="en-US" sz="1200" dirty="0">
                <a:latin typeface="Times New Roman" panose="02020603050405020304" pitchFamily="18" charset="0"/>
              </a:rPr>
              <a:t> </a:t>
            </a:r>
            <a:r>
              <a:rPr lang="en-US" sz="1200" dirty="0" err="1">
                <a:latin typeface="Times New Roman" panose="02020603050405020304" pitchFamily="18" charset="0"/>
              </a:rPr>
              <a:t>право</a:t>
            </a:r>
            <a:r>
              <a:rPr lang="en-US" sz="1200" dirty="0">
                <a:latin typeface="Times New Roman" panose="02020603050405020304" pitchFamily="18" charset="0"/>
              </a:rPr>
              <a:t> </a:t>
            </a:r>
            <a:r>
              <a:rPr lang="en-US" sz="1200" dirty="0" err="1">
                <a:latin typeface="Times New Roman" panose="02020603050405020304" pitchFamily="18" charset="0"/>
              </a:rPr>
              <a:t>на</a:t>
            </a:r>
            <a:r>
              <a:rPr lang="en-US" sz="1200" dirty="0">
                <a:latin typeface="Times New Roman" panose="02020603050405020304" pitchFamily="18" charset="0"/>
              </a:rPr>
              <a:t> </a:t>
            </a:r>
            <a:r>
              <a:rPr lang="en-US" sz="1200" dirty="0" err="1">
                <a:latin typeface="Times New Roman" panose="02020603050405020304" pitchFamily="18" charset="0"/>
              </a:rPr>
              <a:t>выступление</a:t>
            </a:r>
            <a:r>
              <a:rPr lang="en-US" sz="1200" dirty="0">
                <a:latin typeface="Times New Roman" panose="02020603050405020304" pitchFamily="18" charset="0"/>
              </a:rPr>
              <a:t> </a:t>
            </a:r>
            <a:r>
              <a:rPr lang="en-US" sz="1200" dirty="0" err="1">
                <a:latin typeface="Times New Roman" panose="02020603050405020304" pitchFamily="18" charset="0"/>
              </a:rPr>
              <a:t>для</a:t>
            </a:r>
            <a:r>
              <a:rPr lang="en-US" sz="1200" dirty="0">
                <a:latin typeface="Times New Roman" panose="02020603050405020304" pitchFamily="18" charset="0"/>
              </a:rPr>
              <a:t> </a:t>
            </a:r>
            <a:r>
              <a:rPr lang="en-US" sz="1200" dirty="0" err="1">
                <a:latin typeface="Times New Roman" panose="02020603050405020304" pitchFamily="18" charset="0"/>
              </a:rPr>
              <a:t>аргументации</a:t>
            </a:r>
            <a:r>
              <a:rPr lang="en-US" sz="1200" dirty="0">
                <a:latin typeface="Times New Roman" panose="02020603050405020304" pitchFamily="18" charset="0"/>
              </a:rPr>
              <a:t> </a:t>
            </a:r>
            <a:r>
              <a:rPr lang="en-US" sz="1200" dirty="0" err="1">
                <a:latin typeface="Times New Roman" panose="02020603050405020304" pitchFamily="18" charset="0"/>
              </a:rPr>
              <a:t>своих</a:t>
            </a:r>
            <a:r>
              <a:rPr lang="en-US" sz="1200" dirty="0">
                <a:latin typeface="Times New Roman" panose="02020603050405020304" pitchFamily="18" charset="0"/>
              </a:rPr>
              <a:t> </a:t>
            </a:r>
            <a:r>
              <a:rPr lang="en-US" sz="1200" dirty="0" err="1">
                <a:latin typeface="Times New Roman" panose="02020603050405020304" pitchFamily="18" charset="0"/>
              </a:rPr>
              <a:t>предложений</a:t>
            </a:r>
            <a:r>
              <a:rPr lang="en-US" sz="1200" dirty="0">
                <a:latin typeface="Times New Roman" panose="02020603050405020304" pitchFamily="18" charset="0"/>
              </a:rPr>
              <a:t>, </a:t>
            </a:r>
            <a:r>
              <a:rPr lang="en-US" sz="1200" dirty="0" err="1">
                <a:latin typeface="Times New Roman" panose="02020603050405020304" pitchFamily="18" charset="0"/>
              </a:rPr>
              <a:t>являются</a:t>
            </a:r>
            <a:r>
              <a:rPr lang="en-US" sz="1200" dirty="0">
                <a:latin typeface="Times New Roman" panose="02020603050405020304" pitchFamily="18" charset="0"/>
              </a:rPr>
              <a:t> </a:t>
            </a:r>
            <a:r>
              <a:rPr lang="en-US" sz="1200" dirty="0" err="1">
                <a:latin typeface="Times New Roman" panose="02020603050405020304" pitchFamily="18" charset="0"/>
              </a:rPr>
              <a:t>лица</a:t>
            </a:r>
            <a:r>
              <a:rPr lang="en-US" sz="1200" dirty="0">
                <a:latin typeface="Times New Roman" panose="02020603050405020304" pitchFamily="18" charset="0"/>
              </a:rPr>
              <a:t>, </a:t>
            </a:r>
            <a:r>
              <a:rPr lang="en-US" sz="1200" dirty="0" err="1">
                <a:latin typeface="Times New Roman" panose="02020603050405020304" pitchFamily="18" charset="0"/>
              </a:rPr>
              <a:t>которые</a:t>
            </a:r>
            <a:r>
              <a:rPr lang="en-US" sz="1200" dirty="0">
                <a:latin typeface="Times New Roman" panose="02020603050405020304" pitchFamily="18" charset="0"/>
              </a:rPr>
              <a:t> </a:t>
            </a:r>
            <a:r>
              <a:rPr lang="en-US" sz="1200" dirty="0" err="1">
                <a:latin typeface="Times New Roman" panose="02020603050405020304" pitchFamily="18" charset="0"/>
              </a:rPr>
              <a:t>внесли</a:t>
            </a:r>
            <a:r>
              <a:rPr lang="en-US" sz="1200" dirty="0">
                <a:latin typeface="Times New Roman" panose="02020603050405020304" pitchFamily="18" charset="0"/>
              </a:rPr>
              <a:t> в </a:t>
            </a:r>
            <a:r>
              <a:rPr lang="en-US" sz="1200" dirty="0" err="1">
                <a:latin typeface="Times New Roman" panose="02020603050405020304" pitchFamily="18" charset="0"/>
              </a:rPr>
              <a:t>организационный</a:t>
            </a:r>
            <a:r>
              <a:rPr lang="en-US" sz="1200" dirty="0">
                <a:latin typeface="Times New Roman" panose="02020603050405020304" pitchFamily="18" charset="0"/>
              </a:rPr>
              <a:t> </a:t>
            </a:r>
            <a:r>
              <a:rPr lang="en-US" sz="1200" dirty="0" err="1">
                <a:latin typeface="Times New Roman" panose="02020603050405020304" pitchFamily="18" charset="0"/>
              </a:rPr>
              <a:t>комитет</a:t>
            </a:r>
            <a:r>
              <a:rPr lang="en-US" sz="1200" dirty="0">
                <a:latin typeface="Times New Roman" panose="02020603050405020304" pitchFamily="18" charset="0"/>
              </a:rPr>
              <a:t> в </a:t>
            </a:r>
            <a:r>
              <a:rPr lang="en-US" sz="1200" dirty="0" err="1">
                <a:latin typeface="Times New Roman" panose="02020603050405020304" pitchFamily="18" charset="0"/>
              </a:rPr>
              <a:t>письменной</a:t>
            </a:r>
            <a:r>
              <a:rPr lang="en-US" sz="1200" dirty="0">
                <a:latin typeface="Times New Roman" panose="02020603050405020304" pitchFamily="18" charset="0"/>
              </a:rPr>
              <a:t> </a:t>
            </a:r>
            <a:r>
              <a:rPr lang="en-US" sz="1200" dirty="0" err="1">
                <a:latin typeface="Times New Roman" panose="02020603050405020304" pitchFamily="18" charset="0"/>
              </a:rPr>
              <a:t>форме</a:t>
            </a:r>
            <a:r>
              <a:rPr lang="en-US" sz="1200" dirty="0">
                <a:latin typeface="Times New Roman" panose="02020603050405020304" pitchFamily="18" charset="0"/>
              </a:rPr>
              <a:t> </a:t>
            </a:r>
            <a:r>
              <a:rPr lang="en-US" sz="1200" dirty="0" err="1">
                <a:latin typeface="Times New Roman" panose="02020603050405020304" pitchFamily="18" charset="0"/>
              </a:rPr>
              <a:t>свои</a:t>
            </a:r>
            <a:r>
              <a:rPr lang="en-US" sz="1200" dirty="0">
                <a:latin typeface="Times New Roman" panose="02020603050405020304" pitchFamily="18" charset="0"/>
              </a:rPr>
              <a:t> </a:t>
            </a:r>
            <a:r>
              <a:rPr lang="en-US" sz="1200" dirty="0" err="1">
                <a:latin typeface="Times New Roman" panose="02020603050405020304" pitchFamily="18" charset="0"/>
              </a:rPr>
              <a:t>предложения</a:t>
            </a:r>
            <a:r>
              <a:rPr lang="en-US" sz="1200" dirty="0">
                <a:latin typeface="Times New Roman" panose="02020603050405020304" pitchFamily="18" charset="0"/>
              </a:rPr>
              <a:t> </a:t>
            </a:r>
            <a:r>
              <a:rPr lang="en-US" sz="1200" dirty="0" err="1">
                <a:latin typeface="Times New Roman" panose="02020603050405020304" pitchFamily="18" charset="0"/>
              </a:rPr>
              <a:t>по</a:t>
            </a:r>
            <a:r>
              <a:rPr lang="en-US" sz="1200" dirty="0">
                <a:latin typeface="Times New Roman" panose="02020603050405020304" pitchFamily="18" charset="0"/>
              </a:rPr>
              <a:t> </a:t>
            </a:r>
            <a:r>
              <a:rPr lang="en-US" sz="1200" dirty="0" err="1">
                <a:latin typeface="Times New Roman" panose="02020603050405020304" pitchFamily="18" charset="0"/>
              </a:rPr>
              <a:t>вопросам</a:t>
            </a:r>
            <a:r>
              <a:rPr lang="en-US" sz="1200" dirty="0">
                <a:latin typeface="Times New Roman" panose="02020603050405020304" pitchFamily="18" charset="0"/>
              </a:rPr>
              <a:t> </a:t>
            </a:r>
            <a:r>
              <a:rPr lang="en-US" sz="1200" dirty="0" err="1">
                <a:latin typeface="Times New Roman" panose="02020603050405020304" pitchFamily="18" charset="0"/>
              </a:rPr>
              <a:t>публичных</a:t>
            </a:r>
            <a:r>
              <a:rPr lang="en-US" sz="1200" dirty="0">
                <a:latin typeface="Times New Roman" panose="02020603050405020304" pitchFamily="18" charset="0"/>
              </a:rPr>
              <a:t> </a:t>
            </a:r>
            <a:r>
              <a:rPr lang="en-US" sz="1200" dirty="0" err="1">
                <a:latin typeface="Times New Roman" panose="02020603050405020304" pitchFamily="18" charset="0"/>
              </a:rPr>
              <a:t>слушаний</a:t>
            </a:r>
            <a:r>
              <a:rPr lang="en-US" sz="1200" dirty="0">
                <a:latin typeface="Times New Roman" panose="02020603050405020304" pitchFamily="18" charset="0"/>
              </a:rPr>
              <a:t> </a:t>
            </a:r>
            <a:r>
              <a:rPr lang="en-US" sz="1200" dirty="0" err="1">
                <a:latin typeface="Times New Roman" panose="02020603050405020304" pitchFamily="18" charset="0"/>
              </a:rPr>
              <a:t>не</a:t>
            </a:r>
            <a:r>
              <a:rPr lang="en-US" sz="1200" dirty="0">
                <a:latin typeface="Times New Roman" panose="02020603050405020304" pitchFamily="18" charset="0"/>
              </a:rPr>
              <a:t> </a:t>
            </a:r>
            <a:r>
              <a:rPr lang="en-US" sz="1200" dirty="0" err="1">
                <a:latin typeface="Times New Roman" panose="02020603050405020304" pitchFamily="18" charset="0"/>
              </a:rPr>
              <a:t>позднее</a:t>
            </a:r>
            <a:r>
              <a:rPr lang="en-US" sz="1200" dirty="0">
                <a:latin typeface="Times New Roman" panose="02020603050405020304" pitchFamily="18" charset="0"/>
              </a:rPr>
              <a:t> 3 </a:t>
            </a:r>
            <a:r>
              <a:rPr lang="en-US" sz="1200" dirty="0" err="1">
                <a:latin typeface="Times New Roman" panose="02020603050405020304" pitchFamily="18" charset="0"/>
              </a:rPr>
              <a:t>рабочих</a:t>
            </a:r>
            <a:r>
              <a:rPr lang="en-US" sz="1200" dirty="0">
                <a:latin typeface="Times New Roman" panose="02020603050405020304" pitchFamily="18" charset="0"/>
              </a:rPr>
              <a:t> </a:t>
            </a:r>
            <a:r>
              <a:rPr lang="en-US" sz="1200" dirty="0" err="1">
                <a:latin typeface="Times New Roman" panose="02020603050405020304" pitchFamily="18" charset="0"/>
              </a:rPr>
              <a:t>дней</a:t>
            </a:r>
            <a:r>
              <a:rPr lang="en-US" sz="1200" dirty="0">
                <a:latin typeface="Times New Roman" panose="02020603050405020304" pitchFamily="18" charset="0"/>
              </a:rPr>
              <a:t> </a:t>
            </a:r>
            <a:r>
              <a:rPr lang="en-US" sz="1200" dirty="0" err="1">
                <a:latin typeface="Times New Roman" panose="02020603050405020304" pitchFamily="18" charset="0"/>
              </a:rPr>
              <a:t>до</a:t>
            </a:r>
            <a:r>
              <a:rPr lang="en-US" sz="1200" dirty="0">
                <a:latin typeface="Times New Roman" panose="02020603050405020304" pitchFamily="18" charset="0"/>
              </a:rPr>
              <a:t> </a:t>
            </a:r>
            <a:r>
              <a:rPr lang="en-US" sz="1200" dirty="0" err="1">
                <a:latin typeface="Times New Roman" panose="02020603050405020304" pitchFamily="18" charset="0"/>
              </a:rPr>
              <a:t>даты</a:t>
            </a:r>
            <a:r>
              <a:rPr lang="en-US" sz="1200" dirty="0">
                <a:latin typeface="Times New Roman" panose="02020603050405020304" pitchFamily="18" charset="0"/>
              </a:rPr>
              <a:t> </a:t>
            </a:r>
            <a:r>
              <a:rPr lang="en-US" sz="1200" dirty="0" err="1">
                <a:latin typeface="Times New Roman" panose="02020603050405020304" pitchFamily="18" charset="0"/>
              </a:rPr>
              <a:t>проведения</a:t>
            </a:r>
            <a:r>
              <a:rPr lang="en-US" sz="1200" dirty="0">
                <a:latin typeface="Times New Roman" panose="02020603050405020304" pitchFamily="18" charset="0"/>
              </a:rPr>
              <a:t> </a:t>
            </a:r>
            <a:r>
              <a:rPr lang="en-US" sz="1200" dirty="0" err="1">
                <a:latin typeface="Times New Roman" panose="02020603050405020304" pitchFamily="18" charset="0"/>
              </a:rPr>
              <a:t>публичных</a:t>
            </a:r>
            <a:r>
              <a:rPr lang="en-US" sz="1200" dirty="0">
                <a:latin typeface="Times New Roman" panose="02020603050405020304" pitchFamily="18" charset="0"/>
              </a:rPr>
              <a:t> </a:t>
            </a:r>
            <a:r>
              <a:rPr lang="en-US" sz="1200" dirty="0" err="1">
                <a:latin typeface="Times New Roman" panose="02020603050405020304" pitchFamily="18" charset="0"/>
              </a:rPr>
              <a:t>слушаний</a:t>
            </a:r>
            <a:r>
              <a:rPr lang="en-US" sz="1200" dirty="0">
                <a:latin typeface="Times New Roman" panose="02020603050405020304" pitchFamily="18" charset="0"/>
              </a:rPr>
              <a:t>.</a:t>
            </a:r>
          </a:p>
          <a:p>
            <a:pPr lvl="0" algn="just" fontAlgn="base">
              <a:spcBef>
                <a:spcPct val="0"/>
              </a:spcBef>
              <a:spcAft>
                <a:spcPct val="0"/>
              </a:spcAft>
            </a:pPr>
            <a:r>
              <a:rPr lang="en-US" sz="1200" dirty="0">
                <a:latin typeface="Times New Roman" panose="02020603050405020304" pitchFamily="18" charset="0"/>
              </a:rPr>
              <a:t>       </a:t>
            </a:r>
            <a:r>
              <a:rPr lang="en-US" sz="1200" dirty="0" err="1">
                <a:latin typeface="Times New Roman" panose="02020603050405020304" pitchFamily="18" charset="0"/>
              </a:rPr>
              <a:t>Участники</a:t>
            </a:r>
            <a:r>
              <a:rPr lang="en-US" sz="1200" dirty="0">
                <a:latin typeface="Times New Roman" panose="02020603050405020304" pitchFamily="18" charset="0"/>
              </a:rPr>
              <a:t> </a:t>
            </a:r>
            <a:r>
              <a:rPr lang="en-US" sz="1200" dirty="0" err="1">
                <a:latin typeface="Times New Roman" panose="02020603050405020304" pitchFamily="18" charset="0"/>
              </a:rPr>
              <a:t>публичных</a:t>
            </a:r>
            <a:r>
              <a:rPr lang="en-US" sz="1200" dirty="0">
                <a:latin typeface="Times New Roman" panose="02020603050405020304" pitchFamily="18" charset="0"/>
              </a:rPr>
              <a:t> </a:t>
            </a:r>
            <a:r>
              <a:rPr lang="en-US" sz="1200" dirty="0" err="1">
                <a:latin typeface="Times New Roman" panose="02020603050405020304" pitchFamily="18" charset="0"/>
              </a:rPr>
              <a:t>слушаний</a:t>
            </a:r>
            <a:r>
              <a:rPr lang="en-US" sz="1200" dirty="0">
                <a:latin typeface="Times New Roman" panose="02020603050405020304" pitchFamily="18" charset="0"/>
              </a:rPr>
              <a:t>, </a:t>
            </a:r>
            <a:r>
              <a:rPr lang="en-US" sz="1200" dirty="0" err="1">
                <a:latin typeface="Times New Roman" panose="02020603050405020304" pitchFamily="18" charset="0"/>
              </a:rPr>
              <a:t>не</a:t>
            </a:r>
            <a:r>
              <a:rPr lang="en-US" sz="1200" dirty="0">
                <a:latin typeface="Times New Roman" panose="02020603050405020304" pitchFamily="18" charset="0"/>
              </a:rPr>
              <a:t> </a:t>
            </a:r>
            <a:r>
              <a:rPr lang="en-US" sz="1200" dirty="0" err="1">
                <a:latin typeface="Times New Roman" panose="02020603050405020304" pitchFamily="18" charset="0"/>
              </a:rPr>
              <a:t>внесшие</a:t>
            </a:r>
            <a:r>
              <a:rPr lang="en-US" sz="1200" dirty="0">
                <a:latin typeface="Times New Roman" panose="02020603050405020304" pitchFamily="18" charset="0"/>
              </a:rPr>
              <a:t> в </a:t>
            </a:r>
            <a:r>
              <a:rPr lang="en-US" sz="1200" dirty="0" err="1">
                <a:latin typeface="Times New Roman" panose="02020603050405020304" pitchFamily="18" charset="0"/>
              </a:rPr>
              <a:t>установленный</a:t>
            </a:r>
            <a:r>
              <a:rPr lang="en-US" sz="1200" dirty="0">
                <a:latin typeface="Times New Roman" panose="02020603050405020304" pitchFamily="18" charset="0"/>
              </a:rPr>
              <a:t> </a:t>
            </a:r>
            <a:r>
              <a:rPr lang="en-US" sz="1200" dirty="0" err="1">
                <a:latin typeface="Times New Roman" panose="02020603050405020304" pitchFamily="18" charset="0"/>
              </a:rPr>
              <a:t>срок</a:t>
            </a:r>
            <a:r>
              <a:rPr lang="en-US" sz="1200" dirty="0">
                <a:latin typeface="Times New Roman" panose="02020603050405020304" pitchFamily="18" charset="0"/>
              </a:rPr>
              <a:t> в </a:t>
            </a:r>
            <a:r>
              <a:rPr lang="en-US" sz="1200" dirty="0" err="1">
                <a:latin typeface="Times New Roman" panose="02020603050405020304" pitchFamily="18" charset="0"/>
              </a:rPr>
              <a:t>оргкомитет</a:t>
            </a:r>
            <a:r>
              <a:rPr lang="en-US" sz="1200" dirty="0">
                <a:latin typeface="Times New Roman" panose="02020603050405020304" pitchFamily="18" charset="0"/>
              </a:rPr>
              <a:t> </a:t>
            </a:r>
            <a:r>
              <a:rPr lang="en-US" sz="1200" dirty="0" err="1">
                <a:latin typeface="Times New Roman" panose="02020603050405020304" pitchFamily="18" charset="0"/>
              </a:rPr>
              <a:t>свои</a:t>
            </a:r>
            <a:r>
              <a:rPr lang="en-US" sz="1200" dirty="0">
                <a:latin typeface="Times New Roman" panose="02020603050405020304" pitchFamily="18" charset="0"/>
              </a:rPr>
              <a:t> </a:t>
            </a:r>
            <a:r>
              <a:rPr lang="en-US" sz="1200" dirty="0" err="1">
                <a:latin typeface="Times New Roman" panose="02020603050405020304" pitchFamily="18" charset="0"/>
              </a:rPr>
              <a:t>предложения</a:t>
            </a:r>
            <a:r>
              <a:rPr lang="en-US" sz="1200" dirty="0">
                <a:latin typeface="Times New Roman" panose="02020603050405020304" pitchFamily="18" charset="0"/>
              </a:rPr>
              <a:t> в </a:t>
            </a:r>
            <a:r>
              <a:rPr lang="en-US" sz="1200" dirty="0" err="1">
                <a:latin typeface="Times New Roman" panose="02020603050405020304" pitchFamily="18" charset="0"/>
              </a:rPr>
              <a:t>письменной</a:t>
            </a:r>
            <a:r>
              <a:rPr lang="en-US" sz="1200" dirty="0">
                <a:latin typeface="Times New Roman" panose="02020603050405020304" pitchFamily="18" charset="0"/>
              </a:rPr>
              <a:t> </a:t>
            </a:r>
            <a:r>
              <a:rPr lang="en-US" sz="1200" dirty="0" err="1">
                <a:latin typeface="Times New Roman" panose="02020603050405020304" pitchFamily="18" charset="0"/>
              </a:rPr>
              <a:t>форме</a:t>
            </a:r>
            <a:r>
              <a:rPr lang="en-US" sz="1200" dirty="0">
                <a:latin typeface="Times New Roman" panose="02020603050405020304" pitchFamily="18" charset="0"/>
              </a:rPr>
              <a:t>, </a:t>
            </a:r>
            <a:r>
              <a:rPr lang="en-US" sz="1200" dirty="0" err="1">
                <a:latin typeface="Times New Roman" panose="02020603050405020304" pitchFamily="18" charset="0"/>
              </a:rPr>
              <a:t>могут</a:t>
            </a:r>
            <a:r>
              <a:rPr lang="en-US" sz="1200" dirty="0">
                <a:latin typeface="Times New Roman" panose="02020603050405020304" pitchFamily="18" charset="0"/>
              </a:rPr>
              <a:t> </a:t>
            </a:r>
            <a:r>
              <a:rPr lang="en-US" sz="1200" dirty="0" err="1">
                <a:latin typeface="Times New Roman" panose="02020603050405020304" pitchFamily="18" charset="0"/>
              </a:rPr>
              <a:t>выступить</a:t>
            </a:r>
            <a:r>
              <a:rPr lang="en-US" sz="1200" dirty="0">
                <a:latin typeface="Times New Roman" panose="02020603050405020304" pitchFamily="18" charset="0"/>
              </a:rPr>
              <a:t> </a:t>
            </a:r>
            <a:r>
              <a:rPr lang="en-US" sz="1200" dirty="0" err="1">
                <a:latin typeface="Times New Roman" panose="02020603050405020304" pitchFamily="18" charset="0"/>
              </a:rPr>
              <a:t>на</a:t>
            </a:r>
            <a:r>
              <a:rPr lang="en-US" sz="1200" dirty="0">
                <a:latin typeface="Times New Roman" panose="02020603050405020304" pitchFamily="18" charset="0"/>
              </a:rPr>
              <a:t> </a:t>
            </a:r>
            <a:r>
              <a:rPr lang="en-US" sz="1200" dirty="0" err="1">
                <a:latin typeface="Times New Roman" panose="02020603050405020304" pitchFamily="18" charset="0"/>
              </a:rPr>
              <a:t>публичных</a:t>
            </a:r>
            <a:r>
              <a:rPr lang="en-US" sz="1200" dirty="0">
                <a:latin typeface="Times New Roman" panose="02020603050405020304" pitchFamily="18" charset="0"/>
              </a:rPr>
              <a:t> </a:t>
            </a:r>
            <a:r>
              <a:rPr lang="en-US" sz="1200" dirty="0" err="1">
                <a:latin typeface="Times New Roman" panose="02020603050405020304" pitchFamily="18" charset="0"/>
              </a:rPr>
              <a:t>слушаниях</a:t>
            </a:r>
            <a:r>
              <a:rPr lang="en-US" sz="1200" dirty="0">
                <a:latin typeface="Times New Roman" panose="02020603050405020304" pitchFamily="18" charset="0"/>
              </a:rPr>
              <a:t> </a:t>
            </a:r>
            <a:r>
              <a:rPr lang="en-US" sz="1200" dirty="0" err="1">
                <a:latin typeface="Times New Roman" panose="02020603050405020304" pitchFamily="18" charset="0"/>
              </a:rPr>
              <a:t>по</a:t>
            </a:r>
            <a:r>
              <a:rPr lang="en-US" sz="1200" dirty="0">
                <a:latin typeface="Times New Roman" panose="02020603050405020304" pitchFamily="18" charset="0"/>
              </a:rPr>
              <a:t> </a:t>
            </a:r>
            <a:r>
              <a:rPr lang="en-US" sz="1200" dirty="0" err="1">
                <a:latin typeface="Times New Roman" panose="02020603050405020304" pitchFamily="18" charset="0"/>
              </a:rPr>
              <a:t>своей</a:t>
            </a:r>
            <a:r>
              <a:rPr lang="en-US" sz="1200" dirty="0">
                <a:latin typeface="Times New Roman" panose="02020603050405020304" pitchFamily="18" charset="0"/>
              </a:rPr>
              <a:t> </a:t>
            </a:r>
            <a:r>
              <a:rPr lang="en-US" sz="1200" dirty="0" err="1">
                <a:latin typeface="Times New Roman" panose="02020603050405020304" pitchFamily="18" charset="0"/>
              </a:rPr>
              <a:t>просьбе</a:t>
            </a:r>
            <a:r>
              <a:rPr lang="en-US" sz="1200" dirty="0">
                <a:latin typeface="Times New Roman" panose="02020603050405020304" pitchFamily="18" charset="0"/>
              </a:rPr>
              <a:t> и </a:t>
            </a:r>
            <a:r>
              <a:rPr lang="en-US" sz="1200" dirty="0" err="1">
                <a:latin typeface="Times New Roman" panose="02020603050405020304" pitchFamily="18" charset="0"/>
              </a:rPr>
              <a:t>решению</a:t>
            </a:r>
            <a:r>
              <a:rPr lang="en-US" sz="1200" dirty="0">
                <a:latin typeface="Times New Roman" panose="02020603050405020304" pitchFamily="18" charset="0"/>
              </a:rPr>
              <a:t> </a:t>
            </a:r>
            <a:r>
              <a:rPr lang="en-US" sz="1200" dirty="0" err="1">
                <a:latin typeface="Times New Roman" panose="02020603050405020304" pitchFamily="18" charset="0"/>
              </a:rPr>
              <a:t>председательствующего</a:t>
            </a:r>
            <a:r>
              <a:rPr lang="en-US" sz="1200" dirty="0">
                <a:latin typeface="Times New Roman" panose="02020603050405020304" pitchFamily="18" charset="0"/>
              </a:rPr>
              <a:t> </a:t>
            </a:r>
            <a:r>
              <a:rPr lang="en-US" sz="1200" dirty="0" err="1">
                <a:latin typeface="Times New Roman" panose="02020603050405020304" pitchFamily="18" charset="0"/>
              </a:rPr>
              <a:t>на</a:t>
            </a:r>
            <a:r>
              <a:rPr lang="en-US" sz="1200" dirty="0">
                <a:latin typeface="Times New Roman" panose="02020603050405020304" pitchFamily="18" charset="0"/>
              </a:rPr>
              <a:t> </a:t>
            </a:r>
            <a:r>
              <a:rPr lang="en-US" sz="1200" dirty="0" err="1">
                <a:latin typeface="Times New Roman" panose="02020603050405020304" pitchFamily="18" charset="0"/>
              </a:rPr>
              <a:t>публичных</a:t>
            </a:r>
            <a:r>
              <a:rPr lang="en-US" sz="1200" dirty="0">
                <a:latin typeface="Times New Roman" panose="02020603050405020304" pitchFamily="18" charset="0"/>
              </a:rPr>
              <a:t> </a:t>
            </a:r>
            <a:r>
              <a:rPr lang="en-US" sz="1200" dirty="0" err="1">
                <a:latin typeface="Times New Roman" panose="02020603050405020304" pitchFamily="18" charset="0"/>
              </a:rPr>
              <a:t>слушаниях</a:t>
            </a:r>
            <a:r>
              <a:rPr lang="en-US" sz="1200" dirty="0">
                <a:latin typeface="Times New Roman" panose="02020603050405020304" pitchFamily="18" charset="0"/>
              </a:rPr>
              <a:t>.</a:t>
            </a:r>
            <a:endParaRPr lang="ru-RU" altLang="en-US" sz="1200" dirty="0">
              <a:latin typeface="Arial" panose="020B0604020202020204" pitchFamily="34" charset="0"/>
            </a:endParaRPr>
          </a:p>
        </p:txBody>
      </p:sp>
      <p:sp>
        <p:nvSpPr>
          <p:cNvPr id="7" name="Прямоугольник 6"/>
          <p:cNvSpPr/>
          <p:nvPr/>
        </p:nvSpPr>
        <p:spPr>
          <a:xfrm>
            <a:off x="467544" y="3861048"/>
            <a:ext cx="8208912" cy="2954655"/>
          </a:xfrm>
          <a:prstGeom prst="rect">
            <a:avLst/>
          </a:prstGeom>
        </p:spPr>
        <p:txBody>
          <a:bodyPr wrap="square">
            <a:spAutoFit/>
          </a:bodyPr>
          <a:lstStyle/>
          <a:p>
            <a:pPr lvl="0" indent="449580" algn="just" fontAlgn="base">
              <a:spcBef>
                <a:spcPct val="0"/>
              </a:spcBef>
              <a:spcAft>
                <a:spcPct val="0"/>
              </a:spcAft>
            </a:pPr>
            <a:r>
              <a:rPr lang="en-US" sz="1200" dirty="0">
                <a:latin typeface="Times New Roman" panose="02020603050405020304" pitchFamily="18" charset="0"/>
              </a:rPr>
              <a:t>Любой </a:t>
            </a:r>
            <a:r>
              <a:rPr lang="en-US" sz="1200" dirty="0" err="1">
                <a:latin typeface="Times New Roman" panose="02020603050405020304" pitchFamily="18" charset="0"/>
              </a:rPr>
              <a:t>из</a:t>
            </a:r>
            <a:r>
              <a:rPr lang="en-US" sz="1200" dirty="0">
                <a:latin typeface="Times New Roman" panose="02020603050405020304" pitchFamily="18" charset="0"/>
              </a:rPr>
              <a:t> </a:t>
            </a:r>
            <a:r>
              <a:rPr lang="en-US" sz="1200" dirty="0" err="1">
                <a:latin typeface="Times New Roman" panose="02020603050405020304" pitchFamily="18" charset="0"/>
              </a:rPr>
              <a:t>жителей</a:t>
            </a:r>
            <a:r>
              <a:rPr lang="en-US" sz="1200" dirty="0">
                <a:latin typeface="Times New Roman" panose="02020603050405020304" pitchFamily="18" charset="0"/>
              </a:rPr>
              <a:t> </a:t>
            </a:r>
            <a:r>
              <a:rPr lang="en-US" sz="1200" dirty="0" err="1">
                <a:latin typeface="Times New Roman" panose="02020603050405020304" pitchFamily="18" charset="0"/>
              </a:rPr>
              <a:t>района</a:t>
            </a:r>
            <a:r>
              <a:rPr lang="en-US" sz="1200" dirty="0">
                <a:latin typeface="Times New Roman" panose="02020603050405020304" pitchFamily="18" charset="0"/>
              </a:rPr>
              <a:t>, </a:t>
            </a:r>
            <a:r>
              <a:rPr lang="en-US" sz="1200" dirty="0" err="1">
                <a:latin typeface="Times New Roman" panose="02020603050405020304" pitchFamily="18" charset="0"/>
              </a:rPr>
              <a:t>участвующий</a:t>
            </a:r>
            <a:r>
              <a:rPr lang="en-US" sz="1200" dirty="0">
                <a:latin typeface="Times New Roman" panose="02020603050405020304" pitchFamily="18" charset="0"/>
              </a:rPr>
              <a:t> в </a:t>
            </a:r>
            <a:r>
              <a:rPr lang="en-US" sz="1200" dirty="0" err="1">
                <a:latin typeface="Times New Roman" panose="02020603050405020304" pitchFamily="18" charset="0"/>
              </a:rPr>
              <a:t>публичных</a:t>
            </a:r>
            <a:r>
              <a:rPr lang="en-US" sz="1200" dirty="0">
                <a:latin typeface="Times New Roman" panose="02020603050405020304" pitchFamily="18" charset="0"/>
              </a:rPr>
              <a:t> </a:t>
            </a:r>
            <a:r>
              <a:rPr lang="en-US" sz="1200" dirty="0" err="1">
                <a:latin typeface="Times New Roman" panose="02020603050405020304" pitchFamily="18" charset="0"/>
              </a:rPr>
              <a:t>слушаниях</a:t>
            </a:r>
            <a:r>
              <a:rPr lang="en-US" sz="1200" dirty="0">
                <a:latin typeface="Times New Roman" panose="02020603050405020304" pitchFamily="18" charset="0"/>
              </a:rPr>
              <a:t>, </a:t>
            </a:r>
            <a:r>
              <a:rPr lang="en-US" sz="1200" dirty="0" err="1">
                <a:latin typeface="Times New Roman" panose="02020603050405020304" pitchFamily="18" charset="0"/>
              </a:rPr>
              <a:t>вправе</a:t>
            </a:r>
            <a:r>
              <a:rPr lang="en-US" sz="1200" dirty="0">
                <a:latin typeface="Times New Roman" panose="02020603050405020304" pitchFamily="18" charset="0"/>
              </a:rPr>
              <a:t> </a:t>
            </a:r>
            <a:r>
              <a:rPr lang="en-US" sz="1200" dirty="0" err="1">
                <a:latin typeface="Times New Roman" panose="02020603050405020304" pitchFamily="18" charset="0"/>
              </a:rPr>
              <a:t>просить</a:t>
            </a:r>
            <a:r>
              <a:rPr lang="en-US" sz="1200" dirty="0">
                <a:latin typeface="Times New Roman" panose="02020603050405020304" pitchFamily="18" charset="0"/>
              </a:rPr>
              <a:t> у </a:t>
            </a:r>
            <a:r>
              <a:rPr lang="en-US" sz="1200" dirty="0" err="1">
                <a:latin typeface="Times New Roman" panose="02020603050405020304" pitchFamily="18" charset="0"/>
              </a:rPr>
              <a:t>председательствующего</a:t>
            </a:r>
            <a:r>
              <a:rPr lang="en-US" sz="1200" dirty="0">
                <a:latin typeface="Times New Roman" panose="02020603050405020304" pitchFamily="18" charset="0"/>
              </a:rPr>
              <a:t> </a:t>
            </a:r>
            <a:r>
              <a:rPr lang="en-US" sz="1200" dirty="0" err="1">
                <a:latin typeface="Times New Roman" panose="02020603050405020304" pitchFamily="18" charset="0"/>
              </a:rPr>
              <a:t>предоставить</a:t>
            </a:r>
            <a:r>
              <a:rPr lang="en-US" sz="1200" dirty="0">
                <a:latin typeface="Times New Roman" panose="02020603050405020304" pitchFamily="18" charset="0"/>
              </a:rPr>
              <a:t> </a:t>
            </a:r>
            <a:r>
              <a:rPr lang="en-US" sz="1200" dirty="0" err="1">
                <a:latin typeface="Times New Roman" panose="02020603050405020304" pitchFamily="18" charset="0"/>
              </a:rPr>
              <a:t>ему</a:t>
            </a:r>
            <a:r>
              <a:rPr lang="en-US" sz="1200" dirty="0">
                <a:latin typeface="Times New Roman" panose="02020603050405020304" pitchFamily="18" charset="0"/>
              </a:rPr>
              <a:t> </a:t>
            </a:r>
            <a:r>
              <a:rPr lang="en-US" sz="1200" dirty="0" err="1">
                <a:latin typeface="Times New Roman" panose="02020603050405020304" pitchFamily="18" charset="0"/>
              </a:rPr>
              <a:t>время</a:t>
            </a:r>
            <a:r>
              <a:rPr lang="en-US" sz="1200" dirty="0">
                <a:latin typeface="Times New Roman" panose="02020603050405020304" pitchFamily="18" charset="0"/>
              </a:rPr>
              <a:t> </a:t>
            </a:r>
            <a:r>
              <a:rPr lang="en-US" sz="1200" dirty="0" err="1">
                <a:latin typeface="Times New Roman" panose="02020603050405020304" pitchFamily="18" charset="0"/>
              </a:rPr>
              <a:t>для</a:t>
            </a:r>
            <a:r>
              <a:rPr lang="en-US" sz="1200" dirty="0">
                <a:latin typeface="Times New Roman" panose="02020603050405020304" pitchFamily="18" charset="0"/>
              </a:rPr>
              <a:t> </a:t>
            </a:r>
            <a:r>
              <a:rPr lang="en-US" sz="1200" dirty="0" err="1">
                <a:latin typeface="Times New Roman" panose="02020603050405020304" pitchFamily="18" charset="0"/>
              </a:rPr>
              <a:t>выступления</a:t>
            </a:r>
            <a:r>
              <a:rPr lang="en-US" sz="1200" dirty="0">
                <a:latin typeface="Times New Roman" panose="02020603050405020304" pitchFamily="18" charset="0"/>
              </a:rPr>
              <a:t>.</a:t>
            </a:r>
          </a:p>
          <a:p>
            <a:pPr lvl="0" indent="449580" algn="just" fontAlgn="base">
              <a:spcBef>
                <a:spcPct val="0"/>
              </a:spcBef>
              <a:spcAft>
                <a:spcPct val="0"/>
              </a:spcAft>
            </a:pPr>
            <a:r>
              <a:rPr lang="en-US" sz="1200" dirty="0">
                <a:latin typeface="Times New Roman" panose="02020603050405020304" pitchFamily="18" charset="0"/>
              </a:rPr>
              <a:t>        </a:t>
            </a:r>
            <a:r>
              <a:rPr lang="en-US" sz="1200" dirty="0" err="1">
                <a:latin typeface="Times New Roman" panose="02020603050405020304" pitchFamily="18" charset="0"/>
              </a:rPr>
              <a:t>Публичные</a:t>
            </a:r>
            <a:r>
              <a:rPr lang="en-US" sz="1200" dirty="0">
                <a:latin typeface="Times New Roman" panose="02020603050405020304" pitchFamily="18" charset="0"/>
              </a:rPr>
              <a:t> </a:t>
            </a:r>
            <a:r>
              <a:rPr lang="en-US" sz="1200" dirty="0" err="1">
                <a:latin typeface="Times New Roman" panose="02020603050405020304" pitchFamily="18" charset="0"/>
              </a:rPr>
              <a:t>слушания</a:t>
            </a:r>
            <a:r>
              <a:rPr lang="en-US" sz="1200" dirty="0">
                <a:latin typeface="Times New Roman" panose="02020603050405020304" pitchFamily="18" charset="0"/>
              </a:rPr>
              <a:t> </a:t>
            </a:r>
            <a:r>
              <a:rPr lang="en-US" sz="1200" dirty="0" err="1">
                <a:latin typeface="Times New Roman" panose="02020603050405020304" pitchFamily="18" charset="0"/>
              </a:rPr>
              <a:t>проводятся</a:t>
            </a:r>
            <a:r>
              <a:rPr lang="en-US" sz="1200" dirty="0">
                <a:latin typeface="Times New Roman" panose="02020603050405020304" pitchFamily="18" charset="0"/>
              </a:rPr>
              <a:t> в </a:t>
            </a:r>
            <a:r>
              <a:rPr lang="en-US" sz="1200" dirty="0" err="1">
                <a:latin typeface="Times New Roman" panose="02020603050405020304" pitchFamily="18" charset="0"/>
              </a:rPr>
              <a:t>форме</a:t>
            </a:r>
            <a:r>
              <a:rPr lang="en-US" sz="1200" dirty="0">
                <a:latin typeface="Times New Roman" panose="02020603050405020304" pitchFamily="18" charset="0"/>
              </a:rPr>
              <a:t> </a:t>
            </a:r>
            <a:r>
              <a:rPr lang="en-US" sz="1200" dirty="0" err="1">
                <a:latin typeface="Times New Roman" panose="02020603050405020304" pitchFamily="18" charset="0"/>
              </a:rPr>
              <a:t>собрания</a:t>
            </a:r>
            <a:r>
              <a:rPr lang="en-US" sz="1200" dirty="0">
                <a:latin typeface="Times New Roman" panose="02020603050405020304" pitchFamily="18" charset="0"/>
              </a:rPr>
              <a:t> </a:t>
            </a:r>
            <a:r>
              <a:rPr lang="en-US" sz="1200" dirty="0" err="1">
                <a:latin typeface="Times New Roman" panose="02020603050405020304" pitchFamily="18" charset="0"/>
              </a:rPr>
              <a:t>жителей</a:t>
            </a:r>
            <a:r>
              <a:rPr lang="en-US" sz="1200" dirty="0">
                <a:latin typeface="Times New Roman" panose="02020603050405020304" pitchFamily="18" charset="0"/>
              </a:rPr>
              <a:t> </a:t>
            </a:r>
            <a:r>
              <a:rPr lang="en-US" sz="1200" dirty="0" err="1">
                <a:latin typeface="Times New Roman" panose="02020603050405020304" pitchFamily="18" charset="0"/>
              </a:rPr>
              <a:t>района</a:t>
            </a:r>
            <a:r>
              <a:rPr lang="en-US" sz="1200" dirty="0">
                <a:latin typeface="Times New Roman" panose="02020603050405020304" pitchFamily="18" charset="0"/>
              </a:rPr>
              <a:t>.</a:t>
            </a:r>
          </a:p>
          <a:p>
            <a:pPr lvl="0" indent="449580" algn="just" fontAlgn="base">
              <a:spcBef>
                <a:spcPct val="0"/>
              </a:spcBef>
              <a:spcAft>
                <a:spcPct val="0"/>
              </a:spcAft>
            </a:pPr>
            <a:r>
              <a:rPr lang="en-US" sz="1200" dirty="0">
                <a:latin typeface="Times New Roman" panose="02020603050405020304" pitchFamily="18" charset="0"/>
              </a:rPr>
              <a:t>        </a:t>
            </a:r>
            <a:r>
              <a:rPr lang="en-US" sz="1200" dirty="0" err="1">
                <a:latin typeface="Times New Roman" panose="02020603050405020304" pitchFamily="18" charset="0"/>
              </a:rPr>
              <a:t>По</a:t>
            </a:r>
            <a:r>
              <a:rPr lang="en-US" sz="1200" dirty="0">
                <a:latin typeface="Times New Roman" panose="02020603050405020304" pitchFamily="18" charset="0"/>
              </a:rPr>
              <a:t> </a:t>
            </a:r>
            <a:r>
              <a:rPr lang="en-US" sz="1200" dirty="0" err="1">
                <a:latin typeface="Times New Roman" panose="02020603050405020304" pitchFamily="18" charset="0"/>
              </a:rPr>
              <a:t>результатам</a:t>
            </a:r>
            <a:r>
              <a:rPr lang="en-US" sz="1200" dirty="0">
                <a:latin typeface="Times New Roman" panose="02020603050405020304" pitchFamily="18" charset="0"/>
              </a:rPr>
              <a:t> </a:t>
            </a:r>
            <a:r>
              <a:rPr lang="en-US" sz="1200" dirty="0" err="1">
                <a:latin typeface="Times New Roman" panose="02020603050405020304" pitchFamily="18" charset="0"/>
              </a:rPr>
              <a:t>проведения</a:t>
            </a:r>
            <a:r>
              <a:rPr lang="en-US" sz="1200" dirty="0">
                <a:latin typeface="Times New Roman" panose="02020603050405020304" pitchFamily="18" charset="0"/>
              </a:rPr>
              <a:t> </a:t>
            </a:r>
            <a:r>
              <a:rPr lang="en-US" sz="1200" dirty="0" err="1">
                <a:latin typeface="Times New Roman" panose="02020603050405020304" pitchFamily="18" charset="0"/>
              </a:rPr>
              <a:t>публичных</a:t>
            </a:r>
            <a:r>
              <a:rPr lang="en-US" sz="1200" dirty="0">
                <a:latin typeface="Times New Roman" panose="02020603050405020304" pitchFamily="18" charset="0"/>
              </a:rPr>
              <a:t> </a:t>
            </a:r>
            <a:r>
              <a:rPr lang="en-US" sz="1200" dirty="0" err="1">
                <a:latin typeface="Times New Roman" panose="02020603050405020304" pitchFamily="18" charset="0"/>
              </a:rPr>
              <a:t>слушаний</a:t>
            </a:r>
            <a:r>
              <a:rPr lang="en-US" sz="1200" dirty="0">
                <a:latin typeface="Times New Roman" panose="02020603050405020304" pitchFamily="18" charset="0"/>
              </a:rPr>
              <a:t> </a:t>
            </a:r>
            <a:r>
              <a:rPr lang="en-US" sz="1200" dirty="0" err="1">
                <a:latin typeface="Times New Roman" panose="02020603050405020304" pitchFamily="18" charset="0"/>
              </a:rPr>
              <a:t>принимается</a:t>
            </a:r>
            <a:r>
              <a:rPr lang="en-US" sz="1200" dirty="0">
                <a:latin typeface="Times New Roman" panose="02020603050405020304" pitchFamily="18" charset="0"/>
              </a:rPr>
              <a:t> </a:t>
            </a:r>
            <a:r>
              <a:rPr lang="en-US" sz="1200" dirty="0" err="1">
                <a:latin typeface="Times New Roman" panose="02020603050405020304" pitchFamily="18" charset="0"/>
              </a:rPr>
              <a:t>итоговый</a:t>
            </a:r>
            <a:r>
              <a:rPr lang="en-US" sz="1200" dirty="0">
                <a:latin typeface="Times New Roman" panose="02020603050405020304" pitchFamily="18" charset="0"/>
              </a:rPr>
              <a:t> </a:t>
            </a:r>
            <a:r>
              <a:rPr lang="en-US" sz="1200" dirty="0" err="1">
                <a:latin typeface="Times New Roman" panose="02020603050405020304" pitchFamily="18" charset="0"/>
              </a:rPr>
              <a:t>документ</a:t>
            </a:r>
            <a:r>
              <a:rPr lang="en-US" sz="1200" dirty="0">
                <a:latin typeface="Times New Roman" panose="02020603050405020304" pitchFamily="18" charset="0"/>
              </a:rPr>
              <a:t> в </a:t>
            </a:r>
            <a:r>
              <a:rPr lang="en-US" sz="1200" dirty="0" err="1">
                <a:latin typeface="Times New Roman" panose="02020603050405020304" pitchFamily="18" charset="0"/>
              </a:rPr>
              <a:t>форме</a:t>
            </a:r>
            <a:r>
              <a:rPr lang="en-US" sz="1200" dirty="0">
                <a:latin typeface="Times New Roman" panose="02020603050405020304" pitchFamily="18" charset="0"/>
              </a:rPr>
              <a:t> </a:t>
            </a:r>
            <a:r>
              <a:rPr lang="en-US" sz="1200" dirty="0" err="1">
                <a:latin typeface="Times New Roman" panose="02020603050405020304" pitchFamily="18" charset="0"/>
              </a:rPr>
              <a:t>решения</a:t>
            </a:r>
            <a:r>
              <a:rPr lang="en-US" sz="1200" dirty="0">
                <a:latin typeface="Times New Roman" panose="02020603050405020304" pitchFamily="18" charset="0"/>
              </a:rPr>
              <a:t> </a:t>
            </a:r>
            <a:r>
              <a:rPr lang="en-US" sz="1200" dirty="0" err="1">
                <a:latin typeface="Times New Roman" panose="02020603050405020304" pitchFamily="18" charset="0"/>
              </a:rPr>
              <a:t>публичных</a:t>
            </a:r>
            <a:r>
              <a:rPr lang="en-US" sz="1200" dirty="0">
                <a:latin typeface="Times New Roman" panose="02020603050405020304" pitchFamily="18" charset="0"/>
              </a:rPr>
              <a:t> </a:t>
            </a:r>
            <a:r>
              <a:rPr lang="en-US" sz="1200" dirty="0" err="1">
                <a:latin typeface="Times New Roman" panose="02020603050405020304" pitchFamily="18" charset="0"/>
              </a:rPr>
              <a:t>слушаний</a:t>
            </a:r>
            <a:r>
              <a:rPr lang="en-US" sz="1200" dirty="0">
                <a:latin typeface="Times New Roman" panose="02020603050405020304" pitchFamily="18" charset="0"/>
              </a:rPr>
              <a:t>, </a:t>
            </a:r>
            <a:r>
              <a:rPr lang="en-US" sz="1200" dirty="0" err="1">
                <a:latin typeface="Times New Roman" panose="02020603050405020304" pitchFamily="18" charset="0"/>
              </a:rPr>
              <a:t>содержащий</a:t>
            </a:r>
            <a:r>
              <a:rPr lang="en-US" sz="1200" dirty="0">
                <a:latin typeface="Times New Roman" panose="02020603050405020304" pitchFamily="18" charset="0"/>
              </a:rPr>
              <a:t> </a:t>
            </a:r>
            <a:r>
              <a:rPr lang="en-US" sz="1200" dirty="0" err="1">
                <a:latin typeface="Times New Roman" panose="02020603050405020304" pitchFamily="18" charset="0"/>
              </a:rPr>
              <a:t>рекомендации</a:t>
            </a:r>
            <a:r>
              <a:rPr lang="en-US" sz="1200" dirty="0">
                <a:latin typeface="Times New Roman" panose="02020603050405020304" pitchFamily="18" charset="0"/>
              </a:rPr>
              <a:t> </a:t>
            </a:r>
            <a:r>
              <a:rPr lang="en-US" sz="1200" dirty="0" err="1">
                <a:latin typeface="Times New Roman" panose="02020603050405020304" pitchFamily="18" charset="0"/>
              </a:rPr>
              <a:t>соответствующему</a:t>
            </a:r>
            <a:r>
              <a:rPr lang="en-US" sz="1200" dirty="0">
                <a:latin typeface="Times New Roman" panose="02020603050405020304" pitchFamily="18" charset="0"/>
              </a:rPr>
              <a:t> </a:t>
            </a:r>
            <a:r>
              <a:rPr lang="en-US" sz="1200" dirty="0" err="1">
                <a:latin typeface="Times New Roman" panose="02020603050405020304" pitchFamily="18" charset="0"/>
              </a:rPr>
              <a:t>органу</a:t>
            </a:r>
            <a:r>
              <a:rPr lang="en-US" sz="1200" dirty="0">
                <a:latin typeface="Times New Roman" panose="02020603050405020304" pitchFamily="18" charset="0"/>
              </a:rPr>
              <a:t> </a:t>
            </a:r>
            <a:r>
              <a:rPr lang="en-US" sz="1200" dirty="0" err="1">
                <a:latin typeface="Times New Roman" panose="02020603050405020304" pitchFamily="18" charset="0"/>
              </a:rPr>
              <a:t>местного</a:t>
            </a:r>
            <a:r>
              <a:rPr lang="en-US" sz="1200" dirty="0">
                <a:latin typeface="Times New Roman" panose="02020603050405020304" pitchFamily="18" charset="0"/>
              </a:rPr>
              <a:t> </a:t>
            </a:r>
            <a:r>
              <a:rPr lang="en-US" sz="1200" dirty="0" err="1">
                <a:latin typeface="Times New Roman" panose="02020603050405020304" pitchFamily="18" charset="0"/>
              </a:rPr>
              <a:t>самоуправления</a:t>
            </a:r>
            <a:r>
              <a:rPr lang="en-US" sz="1200" dirty="0">
                <a:latin typeface="Times New Roman" panose="02020603050405020304" pitchFamily="18" charset="0"/>
              </a:rPr>
              <a:t> </a:t>
            </a:r>
            <a:r>
              <a:rPr lang="en-US" sz="1200" dirty="0" err="1">
                <a:latin typeface="Times New Roman" panose="02020603050405020304" pitchFamily="18" charset="0"/>
              </a:rPr>
              <a:t>по</a:t>
            </a:r>
            <a:r>
              <a:rPr lang="en-US" sz="1200" dirty="0">
                <a:latin typeface="Times New Roman" panose="02020603050405020304" pitchFamily="18" charset="0"/>
              </a:rPr>
              <a:t> </a:t>
            </a:r>
            <a:r>
              <a:rPr lang="en-US" sz="1200" dirty="0" err="1">
                <a:latin typeface="Times New Roman" panose="02020603050405020304" pitchFamily="18" charset="0"/>
              </a:rPr>
              <a:t>принятию</a:t>
            </a:r>
            <a:r>
              <a:rPr lang="en-US" sz="1200" dirty="0">
                <a:latin typeface="Times New Roman" panose="02020603050405020304" pitchFamily="18" charset="0"/>
              </a:rPr>
              <a:t> </a:t>
            </a:r>
            <a:r>
              <a:rPr lang="en-US" sz="1200" dirty="0" err="1">
                <a:latin typeface="Times New Roman" panose="02020603050405020304" pitchFamily="18" charset="0"/>
              </a:rPr>
              <a:t>решения</a:t>
            </a:r>
            <a:r>
              <a:rPr lang="en-US" sz="1200" dirty="0">
                <a:latin typeface="Times New Roman" panose="02020603050405020304" pitchFamily="18" charset="0"/>
              </a:rPr>
              <a:t> </a:t>
            </a:r>
            <a:r>
              <a:rPr lang="en-US" sz="1200" dirty="0" err="1">
                <a:latin typeface="Times New Roman" panose="02020603050405020304" pitchFamily="18" charset="0"/>
              </a:rPr>
              <a:t>по</a:t>
            </a:r>
            <a:r>
              <a:rPr lang="en-US" sz="1200" dirty="0">
                <a:latin typeface="Times New Roman" panose="02020603050405020304" pitchFamily="18" charset="0"/>
              </a:rPr>
              <a:t> </a:t>
            </a:r>
            <a:r>
              <a:rPr lang="en-US" sz="1200" dirty="0" err="1">
                <a:latin typeface="Times New Roman" panose="02020603050405020304" pitchFamily="18" charset="0"/>
              </a:rPr>
              <a:t>обсуждаемому</a:t>
            </a:r>
            <a:r>
              <a:rPr lang="en-US" sz="1200" dirty="0">
                <a:latin typeface="Times New Roman" panose="02020603050405020304" pitchFamily="18" charset="0"/>
              </a:rPr>
              <a:t> </a:t>
            </a:r>
            <a:r>
              <a:rPr lang="en-US" sz="1200" dirty="0" err="1">
                <a:latin typeface="Times New Roman" panose="02020603050405020304" pitchFamily="18" charset="0"/>
              </a:rPr>
              <a:t>вопросу</a:t>
            </a:r>
            <a:r>
              <a:rPr lang="en-US" sz="1200" dirty="0">
                <a:latin typeface="Times New Roman" panose="02020603050405020304" pitchFamily="18" charset="0"/>
              </a:rPr>
              <a:t>.    </a:t>
            </a:r>
            <a:r>
              <a:rPr lang="en-US" sz="1200" dirty="0" err="1">
                <a:latin typeface="Times New Roman" panose="02020603050405020304" pitchFamily="18" charset="0"/>
              </a:rPr>
              <a:t>Рекомендации</a:t>
            </a:r>
            <a:r>
              <a:rPr lang="en-US" sz="1200" dirty="0">
                <a:latin typeface="Times New Roman" panose="02020603050405020304" pitchFamily="18" charset="0"/>
              </a:rPr>
              <a:t> </a:t>
            </a:r>
            <a:r>
              <a:rPr lang="en-US" sz="1200" dirty="0" err="1">
                <a:latin typeface="Times New Roman" panose="02020603050405020304" pitchFamily="18" charset="0"/>
              </a:rPr>
              <a:t>могут</a:t>
            </a:r>
            <a:r>
              <a:rPr lang="en-US" sz="1200" dirty="0">
                <a:latin typeface="Times New Roman" panose="02020603050405020304" pitchFamily="18" charset="0"/>
              </a:rPr>
              <a:t> </a:t>
            </a:r>
            <a:r>
              <a:rPr lang="en-US" sz="1200" dirty="0" err="1">
                <a:latin typeface="Times New Roman" panose="02020603050405020304" pitchFamily="18" charset="0"/>
              </a:rPr>
              <a:t>содержать</a:t>
            </a:r>
            <a:r>
              <a:rPr lang="en-US" sz="1200" dirty="0">
                <a:latin typeface="Times New Roman" panose="02020603050405020304" pitchFamily="18" charset="0"/>
              </a:rPr>
              <a:t> </a:t>
            </a:r>
            <a:r>
              <a:rPr lang="en-US" sz="1200" dirty="0" err="1">
                <a:latin typeface="Times New Roman" panose="02020603050405020304" pitchFamily="18" charset="0"/>
              </a:rPr>
              <a:t>изложение</a:t>
            </a:r>
            <a:r>
              <a:rPr lang="en-US" sz="1200" dirty="0">
                <a:latin typeface="Times New Roman" panose="02020603050405020304" pitchFamily="18" charset="0"/>
              </a:rPr>
              <a:t> </a:t>
            </a:r>
            <a:r>
              <a:rPr lang="en-US" sz="1200" dirty="0" err="1">
                <a:latin typeface="Times New Roman" panose="02020603050405020304" pitchFamily="18" charset="0"/>
              </a:rPr>
              <a:t>альтернативных</a:t>
            </a:r>
            <a:r>
              <a:rPr lang="en-US" sz="1200" dirty="0">
                <a:latin typeface="Times New Roman" panose="02020603050405020304" pitchFamily="18" charset="0"/>
              </a:rPr>
              <a:t> </a:t>
            </a:r>
            <a:r>
              <a:rPr lang="en-US" sz="1200" dirty="0" err="1">
                <a:latin typeface="Times New Roman" panose="02020603050405020304" pitchFamily="18" charset="0"/>
              </a:rPr>
              <a:t>точек</a:t>
            </a:r>
            <a:r>
              <a:rPr lang="en-US" sz="1200" dirty="0">
                <a:latin typeface="Times New Roman" panose="02020603050405020304" pitchFamily="18" charset="0"/>
              </a:rPr>
              <a:t> </a:t>
            </a:r>
            <a:r>
              <a:rPr lang="en-US" sz="1200" dirty="0" err="1">
                <a:latin typeface="Times New Roman" panose="02020603050405020304" pitchFamily="18" charset="0"/>
              </a:rPr>
              <a:t>зрения</a:t>
            </a:r>
            <a:r>
              <a:rPr lang="en-US" sz="1200" dirty="0">
                <a:latin typeface="Times New Roman" panose="02020603050405020304" pitchFamily="18" charset="0"/>
              </a:rPr>
              <a:t>.</a:t>
            </a:r>
          </a:p>
          <a:p>
            <a:pPr lvl="0" indent="449580" algn="just" fontAlgn="base">
              <a:spcBef>
                <a:spcPct val="0"/>
              </a:spcBef>
              <a:spcAft>
                <a:spcPct val="0"/>
              </a:spcAft>
            </a:pPr>
            <a:r>
              <a:rPr lang="en-US" sz="1200" dirty="0">
                <a:latin typeface="Times New Roman" panose="02020603050405020304" pitchFamily="18" charset="0"/>
              </a:rPr>
              <a:t>       </a:t>
            </a:r>
            <a:r>
              <a:rPr lang="en-US" sz="1200" dirty="0" err="1">
                <a:latin typeface="Times New Roman" panose="02020603050405020304" pitchFamily="18" charset="0"/>
              </a:rPr>
              <a:t>Помимо</a:t>
            </a:r>
            <a:r>
              <a:rPr lang="en-US" sz="1200" dirty="0">
                <a:latin typeface="Times New Roman" panose="02020603050405020304" pitchFamily="18" charset="0"/>
              </a:rPr>
              <a:t> </a:t>
            </a:r>
            <a:r>
              <a:rPr lang="en-US" sz="1200" dirty="0" err="1">
                <a:latin typeface="Times New Roman" panose="02020603050405020304" pitchFamily="18" charset="0"/>
              </a:rPr>
              <a:t>итогового</a:t>
            </a:r>
            <a:r>
              <a:rPr lang="en-US" sz="1200" dirty="0">
                <a:latin typeface="Times New Roman" panose="02020603050405020304" pitchFamily="18" charset="0"/>
              </a:rPr>
              <a:t> </a:t>
            </a:r>
            <a:r>
              <a:rPr lang="en-US" sz="1200" dirty="0" err="1">
                <a:latin typeface="Times New Roman" panose="02020603050405020304" pitchFamily="18" charset="0"/>
              </a:rPr>
              <a:t>документа</a:t>
            </a:r>
            <a:r>
              <a:rPr lang="en-US" sz="1200" dirty="0">
                <a:latin typeface="Times New Roman" panose="02020603050405020304" pitchFamily="18" charset="0"/>
              </a:rPr>
              <a:t> </a:t>
            </a:r>
            <a:r>
              <a:rPr lang="en-US" sz="1200" dirty="0" err="1">
                <a:latin typeface="Times New Roman" panose="02020603050405020304" pitchFamily="18" charset="0"/>
              </a:rPr>
              <a:t>на</a:t>
            </a:r>
            <a:r>
              <a:rPr lang="en-US" sz="1200" dirty="0">
                <a:latin typeface="Times New Roman" panose="02020603050405020304" pitchFamily="18" charset="0"/>
              </a:rPr>
              <a:t> </a:t>
            </a:r>
            <a:r>
              <a:rPr lang="en-US" sz="1200" dirty="0" err="1">
                <a:latin typeface="Times New Roman" panose="02020603050405020304" pitchFamily="18" charset="0"/>
              </a:rPr>
              <a:t>публичных</a:t>
            </a:r>
            <a:r>
              <a:rPr lang="en-US" sz="1200" dirty="0">
                <a:latin typeface="Times New Roman" panose="02020603050405020304" pitchFamily="18" charset="0"/>
              </a:rPr>
              <a:t> </a:t>
            </a:r>
            <a:r>
              <a:rPr lang="en-US" sz="1200" dirty="0" err="1">
                <a:latin typeface="Times New Roman" panose="02020603050405020304" pitchFamily="18" charset="0"/>
              </a:rPr>
              <a:t>слушаниях</a:t>
            </a:r>
            <a:r>
              <a:rPr lang="en-US" sz="1200" dirty="0">
                <a:latin typeface="Times New Roman" panose="02020603050405020304" pitchFamily="18" charset="0"/>
              </a:rPr>
              <a:t> </a:t>
            </a:r>
            <a:r>
              <a:rPr lang="en-US" sz="1200" dirty="0" err="1">
                <a:latin typeface="Times New Roman" panose="02020603050405020304" pitchFamily="18" charset="0"/>
              </a:rPr>
              <a:t>могут</a:t>
            </a:r>
            <a:r>
              <a:rPr lang="en-US" sz="1200" dirty="0">
                <a:latin typeface="Times New Roman" panose="02020603050405020304" pitchFamily="18" charset="0"/>
              </a:rPr>
              <a:t> </a:t>
            </a:r>
            <a:r>
              <a:rPr lang="en-US" sz="1200" dirty="0" err="1">
                <a:latin typeface="Times New Roman" panose="02020603050405020304" pitchFamily="18" charset="0"/>
              </a:rPr>
              <a:t>также</a:t>
            </a:r>
            <a:r>
              <a:rPr lang="en-US" sz="1200" dirty="0">
                <a:latin typeface="Times New Roman" panose="02020603050405020304" pitchFamily="18" charset="0"/>
              </a:rPr>
              <a:t> </a:t>
            </a:r>
            <a:r>
              <a:rPr lang="en-US" sz="1200" dirty="0" err="1">
                <a:latin typeface="Times New Roman" panose="02020603050405020304" pitchFamily="18" charset="0"/>
              </a:rPr>
              <a:t>приниматься</a:t>
            </a:r>
            <a:r>
              <a:rPr lang="en-US" sz="1200" dirty="0">
                <a:latin typeface="Times New Roman" panose="02020603050405020304" pitchFamily="18" charset="0"/>
              </a:rPr>
              <a:t>:</a:t>
            </a:r>
          </a:p>
          <a:p>
            <a:pPr lvl="0" indent="449580" algn="just" fontAlgn="base">
              <a:spcBef>
                <a:spcPct val="0"/>
              </a:spcBef>
              <a:spcAft>
                <a:spcPct val="0"/>
              </a:spcAft>
            </a:pPr>
            <a:r>
              <a:rPr lang="en-US" sz="1200" dirty="0">
                <a:latin typeface="Times New Roman" panose="02020603050405020304" pitchFamily="18" charset="0"/>
              </a:rPr>
              <a:t>- </a:t>
            </a:r>
            <a:r>
              <a:rPr lang="en-US" sz="1200" dirty="0" err="1">
                <a:latin typeface="Times New Roman" panose="02020603050405020304" pitchFamily="18" charset="0"/>
              </a:rPr>
              <a:t>обращения</a:t>
            </a:r>
            <a:r>
              <a:rPr lang="en-US" sz="1200" dirty="0">
                <a:latin typeface="Times New Roman" panose="02020603050405020304" pitchFamily="18" charset="0"/>
              </a:rPr>
              <a:t> к </a:t>
            </a:r>
            <a:r>
              <a:rPr lang="en-US" sz="1200" dirty="0" err="1">
                <a:latin typeface="Times New Roman" panose="02020603050405020304" pitchFamily="18" charset="0"/>
              </a:rPr>
              <a:t>жителям</a:t>
            </a:r>
            <a:r>
              <a:rPr lang="en-US" sz="1200" dirty="0">
                <a:latin typeface="Times New Roman" panose="02020603050405020304" pitchFamily="18" charset="0"/>
              </a:rPr>
              <a:t> </a:t>
            </a:r>
            <a:r>
              <a:rPr lang="en-US" sz="1200" dirty="0" err="1">
                <a:latin typeface="Times New Roman" panose="02020603050405020304" pitchFamily="18" charset="0"/>
              </a:rPr>
              <a:t>района</a:t>
            </a:r>
            <a:r>
              <a:rPr lang="en-US" sz="1200" dirty="0">
                <a:latin typeface="Times New Roman" panose="02020603050405020304" pitchFamily="18" charset="0"/>
              </a:rPr>
              <a:t>;</a:t>
            </a:r>
          </a:p>
          <a:p>
            <a:pPr lvl="0" indent="449580" algn="just" fontAlgn="base">
              <a:spcBef>
                <a:spcPct val="0"/>
              </a:spcBef>
              <a:spcAft>
                <a:spcPct val="0"/>
              </a:spcAft>
            </a:pPr>
            <a:r>
              <a:rPr lang="en-US" sz="1200" dirty="0">
                <a:latin typeface="Times New Roman" panose="02020603050405020304" pitchFamily="18" charset="0"/>
              </a:rPr>
              <a:t>- </a:t>
            </a:r>
            <a:r>
              <a:rPr lang="en-US" sz="1200" dirty="0" err="1">
                <a:latin typeface="Times New Roman" panose="02020603050405020304" pitchFamily="18" charset="0"/>
              </a:rPr>
              <a:t>обращения</a:t>
            </a:r>
            <a:r>
              <a:rPr lang="en-US" sz="1200" dirty="0">
                <a:latin typeface="Times New Roman" panose="02020603050405020304" pitchFamily="18" charset="0"/>
              </a:rPr>
              <a:t> в </a:t>
            </a:r>
            <a:r>
              <a:rPr lang="en-US" sz="1200" dirty="0" err="1">
                <a:latin typeface="Times New Roman" panose="02020603050405020304" pitchFamily="18" charset="0"/>
              </a:rPr>
              <a:t>органы</a:t>
            </a:r>
            <a:r>
              <a:rPr lang="en-US" sz="1200" dirty="0">
                <a:latin typeface="Times New Roman" panose="02020603050405020304" pitchFamily="18" charset="0"/>
              </a:rPr>
              <a:t> </a:t>
            </a:r>
            <a:r>
              <a:rPr lang="en-US" sz="1200" dirty="0" err="1">
                <a:latin typeface="Times New Roman" panose="02020603050405020304" pitchFamily="18" charset="0"/>
              </a:rPr>
              <a:t>государственной</a:t>
            </a:r>
            <a:r>
              <a:rPr lang="en-US" sz="1200" dirty="0">
                <a:latin typeface="Times New Roman" panose="02020603050405020304" pitchFamily="18" charset="0"/>
              </a:rPr>
              <a:t> </a:t>
            </a:r>
            <a:r>
              <a:rPr lang="en-US" sz="1200" dirty="0" err="1">
                <a:latin typeface="Times New Roman" panose="02020603050405020304" pitchFamily="18" charset="0"/>
              </a:rPr>
              <a:t>власти</a:t>
            </a:r>
            <a:r>
              <a:rPr lang="en-US" sz="1200" dirty="0">
                <a:latin typeface="Times New Roman" panose="02020603050405020304" pitchFamily="18" charset="0"/>
              </a:rPr>
              <a:t> и </a:t>
            </a:r>
            <a:r>
              <a:rPr lang="en-US" sz="1200" dirty="0" err="1">
                <a:latin typeface="Times New Roman" panose="02020603050405020304" pitchFamily="18" charset="0"/>
              </a:rPr>
              <a:t>органы</a:t>
            </a:r>
            <a:r>
              <a:rPr lang="en-US" sz="1200" dirty="0">
                <a:latin typeface="Times New Roman" panose="02020603050405020304" pitchFamily="18" charset="0"/>
              </a:rPr>
              <a:t> </a:t>
            </a:r>
            <a:r>
              <a:rPr lang="en-US" sz="1200" dirty="0" err="1">
                <a:latin typeface="Times New Roman" panose="02020603050405020304" pitchFamily="18" charset="0"/>
              </a:rPr>
              <a:t>местного</a:t>
            </a:r>
            <a:r>
              <a:rPr lang="en-US" sz="1200" dirty="0">
                <a:latin typeface="Times New Roman" panose="02020603050405020304" pitchFamily="18" charset="0"/>
              </a:rPr>
              <a:t> </a:t>
            </a:r>
            <a:r>
              <a:rPr lang="en-US" sz="1200" dirty="0" err="1">
                <a:latin typeface="Times New Roman" panose="02020603050405020304" pitchFamily="18" charset="0"/>
              </a:rPr>
              <a:t>самоуправления</a:t>
            </a:r>
            <a:r>
              <a:rPr lang="en-US" sz="1200" dirty="0">
                <a:latin typeface="Times New Roman" panose="02020603050405020304" pitchFamily="18" charset="0"/>
              </a:rPr>
              <a:t> </a:t>
            </a:r>
            <a:r>
              <a:rPr lang="en-US" sz="1200" dirty="0" err="1">
                <a:latin typeface="Times New Roman" panose="02020603050405020304" pitchFamily="18" charset="0"/>
              </a:rPr>
              <a:t>иных</a:t>
            </a:r>
            <a:r>
              <a:rPr lang="en-US" sz="1200" dirty="0">
                <a:latin typeface="Times New Roman" panose="02020603050405020304" pitchFamily="18" charset="0"/>
              </a:rPr>
              <a:t> </a:t>
            </a:r>
            <a:r>
              <a:rPr lang="en-US" sz="1200" dirty="0" err="1">
                <a:latin typeface="Times New Roman" panose="02020603050405020304" pitchFamily="18" charset="0"/>
              </a:rPr>
              <a:t>муниципальных</a:t>
            </a:r>
            <a:r>
              <a:rPr lang="en-US" sz="1200" dirty="0">
                <a:latin typeface="Times New Roman" panose="02020603050405020304" pitchFamily="18" charset="0"/>
              </a:rPr>
              <a:t> </a:t>
            </a:r>
            <a:r>
              <a:rPr lang="en-US" sz="1200" dirty="0" err="1">
                <a:latin typeface="Times New Roman" panose="02020603050405020304" pitchFamily="18" charset="0"/>
              </a:rPr>
              <a:t>образований</a:t>
            </a:r>
            <a:r>
              <a:rPr lang="en-US" sz="1200" dirty="0">
                <a:latin typeface="Times New Roman" panose="02020603050405020304" pitchFamily="18" charset="0"/>
              </a:rPr>
              <a:t>;</a:t>
            </a:r>
          </a:p>
          <a:p>
            <a:pPr lvl="0" indent="449580" algn="just" fontAlgn="base">
              <a:spcBef>
                <a:spcPct val="0"/>
              </a:spcBef>
              <a:spcAft>
                <a:spcPct val="0"/>
              </a:spcAft>
            </a:pPr>
            <a:r>
              <a:rPr lang="en-US" sz="1200" dirty="0">
                <a:latin typeface="Times New Roman" panose="02020603050405020304" pitchFamily="18" charset="0"/>
              </a:rPr>
              <a:t>- </a:t>
            </a:r>
            <a:r>
              <a:rPr lang="en-US" sz="1200" dirty="0" err="1">
                <a:latin typeface="Times New Roman" panose="02020603050405020304" pitchFamily="18" charset="0"/>
              </a:rPr>
              <a:t>рекомендации</a:t>
            </a:r>
            <a:r>
              <a:rPr lang="en-US" sz="1200" dirty="0">
                <a:latin typeface="Times New Roman" panose="02020603050405020304" pitchFamily="18" charset="0"/>
              </a:rPr>
              <a:t> </a:t>
            </a:r>
            <a:r>
              <a:rPr lang="en-US" sz="1200" dirty="0" err="1">
                <a:latin typeface="Times New Roman" panose="02020603050405020304" pitchFamily="18" charset="0"/>
              </a:rPr>
              <a:t>предприятиям</a:t>
            </a:r>
            <a:r>
              <a:rPr lang="en-US" sz="1200" dirty="0">
                <a:latin typeface="Times New Roman" panose="02020603050405020304" pitchFamily="18" charset="0"/>
              </a:rPr>
              <a:t>, </a:t>
            </a:r>
            <a:r>
              <a:rPr lang="en-US" sz="1200" dirty="0" err="1">
                <a:latin typeface="Times New Roman" panose="02020603050405020304" pitchFamily="18" charset="0"/>
              </a:rPr>
              <a:t>учреждениям</a:t>
            </a:r>
            <a:r>
              <a:rPr lang="en-US" sz="1200" dirty="0">
                <a:latin typeface="Times New Roman" panose="02020603050405020304" pitchFamily="18" charset="0"/>
              </a:rPr>
              <a:t> и </a:t>
            </a:r>
            <a:r>
              <a:rPr lang="en-US" sz="1200" dirty="0" err="1">
                <a:latin typeface="Times New Roman" panose="02020603050405020304" pitchFamily="18" charset="0"/>
              </a:rPr>
              <a:t>организациям</a:t>
            </a:r>
            <a:r>
              <a:rPr lang="en-US" sz="1200" dirty="0">
                <a:latin typeface="Times New Roman" panose="02020603050405020304" pitchFamily="18" charset="0"/>
              </a:rPr>
              <a:t>, </a:t>
            </a:r>
            <a:r>
              <a:rPr lang="en-US" sz="1200" dirty="0" err="1">
                <a:latin typeface="Times New Roman" panose="02020603050405020304" pitchFamily="18" charset="0"/>
              </a:rPr>
              <a:t>расположенным</a:t>
            </a:r>
            <a:r>
              <a:rPr lang="en-US" sz="1200" dirty="0">
                <a:latin typeface="Times New Roman" panose="02020603050405020304" pitchFamily="18" charset="0"/>
              </a:rPr>
              <a:t> </a:t>
            </a:r>
            <a:r>
              <a:rPr lang="en-US" sz="1200" dirty="0" err="1">
                <a:latin typeface="Times New Roman" panose="02020603050405020304" pitchFamily="18" charset="0"/>
              </a:rPr>
              <a:t>на</a:t>
            </a:r>
            <a:r>
              <a:rPr lang="en-US" sz="1200" dirty="0">
                <a:latin typeface="Times New Roman" panose="02020603050405020304" pitchFamily="18" charset="0"/>
              </a:rPr>
              <a:t> </a:t>
            </a:r>
            <a:r>
              <a:rPr lang="en-US" sz="1200" dirty="0" err="1">
                <a:latin typeface="Times New Roman" panose="02020603050405020304" pitchFamily="18" charset="0"/>
              </a:rPr>
              <a:t>территории</a:t>
            </a:r>
            <a:r>
              <a:rPr lang="en-US" sz="1200" dirty="0">
                <a:latin typeface="Times New Roman" panose="02020603050405020304" pitchFamily="18" charset="0"/>
              </a:rPr>
              <a:t> </a:t>
            </a:r>
            <a:r>
              <a:rPr lang="en-US" sz="1200" dirty="0" err="1">
                <a:latin typeface="Times New Roman" panose="02020603050405020304" pitchFamily="18" charset="0"/>
              </a:rPr>
              <a:t>района</a:t>
            </a:r>
            <a:r>
              <a:rPr lang="en-US" sz="1200" dirty="0">
                <a:latin typeface="Times New Roman" panose="02020603050405020304" pitchFamily="18" charset="0"/>
              </a:rPr>
              <a:t>.</a:t>
            </a:r>
          </a:p>
          <a:p>
            <a:pPr lvl="0" indent="449580" algn="just" fontAlgn="base">
              <a:spcBef>
                <a:spcPct val="0"/>
              </a:spcBef>
              <a:spcAft>
                <a:spcPct val="0"/>
              </a:spcAft>
            </a:pPr>
            <a:r>
              <a:rPr lang="en-US" sz="1200" dirty="0">
                <a:latin typeface="Times New Roman" panose="02020603050405020304" pitchFamily="18" charset="0"/>
              </a:rPr>
              <a:t>  </a:t>
            </a:r>
            <a:r>
              <a:rPr lang="en-US" sz="1200" dirty="0" err="1" smtClean="0">
                <a:latin typeface="Times New Roman" panose="02020603050405020304" pitchFamily="18" charset="0"/>
              </a:rPr>
              <a:t>Публичные</a:t>
            </a:r>
            <a:r>
              <a:rPr lang="en-US" sz="1200" dirty="0" smtClean="0">
                <a:latin typeface="Times New Roman" panose="02020603050405020304" pitchFamily="18" charset="0"/>
              </a:rPr>
              <a:t> </a:t>
            </a:r>
            <a:r>
              <a:rPr lang="en-US" sz="1200" dirty="0" err="1">
                <a:latin typeface="Times New Roman" panose="02020603050405020304" pitchFamily="18" charset="0"/>
              </a:rPr>
              <a:t>слушания</a:t>
            </a:r>
            <a:r>
              <a:rPr lang="en-US" sz="1200" dirty="0">
                <a:latin typeface="Times New Roman" panose="02020603050405020304" pitchFamily="18" charset="0"/>
              </a:rPr>
              <a:t> </a:t>
            </a:r>
            <a:r>
              <a:rPr lang="en-US" sz="1200" dirty="0" err="1">
                <a:latin typeface="Times New Roman" panose="02020603050405020304" pitchFamily="18" charset="0"/>
              </a:rPr>
              <a:t>считаются</a:t>
            </a:r>
            <a:r>
              <a:rPr lang="en-US" sz="1200" dirty="0">
                <a:latin typeface="Times New Roman" panose="02020603050405020304" pitchFamily="18" charset="0"/>
              </a:rPr>
              <a:t> </a:t>
            </a:r>
            <a:r>
              <a:rPr lang="en-US" sz="1200" dirty="0" err="1">
                <a:latin typeface="Times New Roman" panose="02020603050405020304" pitchFamily="18" charset="0"/>
              </a:rPr>
              <a:t>несостоявшимися</a:t>
            </a:r>
            <a:r>
              <a:rPr lang="en-US" sz="1200" dirty="0">
                <a:latin typeface="Times New Roman" panose="02020603050405020304" pitchFamily="18" charset="0"/>
              </a:rPr>
              <a:t>, </a:t>
            </a:r>
            <a:r>
              <a:rPr lang="en-US" sz="1200" dirty="0" err="1">
                <a:latin typeface="Times New Roman" panose="02020603050405020304" pitchFamily="18" charset="0"/>
              </a:rPr>
              <a:t>если</a:t>
            </a:r>
            <a:r>
              <a:rPr lang="en-US" sz="1200" dirty="0">
                <a:latin typeface="Times New Roman" panose="02020603050405020304" pitchFamily="18" charset="0"/>
              </a:rPr>
              <a:t> в </a:t>
            </a:r>
            <a:r>
              <a:rPr lang="en-US" sz="1200" dirty="0" err="1">
                <a:latin typeface="Times New Roman" panose="02020603050405020304" pitchFamily="18" charset="0"/>
              </a:rPr>
              <a:t>них</a:t>
            </a:r>
            <a:r>
              <a:rPr lang="en-US" sz="1200" dirty="0">
                <a:latin typeface="Times New Roman" panose="02020603050405020304" pitchFamily="18" charset="0"/>
              </a:rPr>
              <a:t> </a:t>
            </a:r>
            <a:r>
              <a:rPr lang="en-US" sz="1200" dirty="0" err="1">
                <a:latin typeface="Times New Roman" panose="02020603050405020304" pitchFamily="18" charset="0"/>
              </a:rPr>
              <a:t>не</a:t>
            </a:r>
            <a:r>
              <a:rPr lang="en-US" sz="1200" dirty="0">
                <a:latin typeface="Times New Roman" panose="02020603050405020304" pitchFamily="18" charset="0"/>
              </a:rPr>
              <a:t> </a:t>
            </a:r>
            <a:r>
              <a:rPr lang="en-US" sz="1200" dirty="0" err="1">
                <a:latin typeface="Times New Roman" panose="02020603050405020304" pitchFamily="18" charset="0"/>
              </a:rPr>
              <a:t>принял</a:t>
            </a:r>
            <a:r>
              <a:rPr lang="en-US" sz="1200" dirty="0">
                <a:latin typeface="Times New Roman" panose="02020603050405020304" pitchFamily="18" charset="0"/>
              </a:rPr>
              <a:t> </a:t>
            </a:r>
            <a:r>
              <a:rPr lang="en-US" sz="1200" dirty="0" err="1">
                <a:latin typeface="Times New Roman" panose="02020603050405020304" pitchFamily="18" charset="0"/>
              </a:rPr>
              <a:t>участие</a:t>
            </a:r>
            <a:r>
              <a:rPr lang="en-US" sz="1200" dirty="0">
                <a:latin typeface="Times New Roman" panose="02020603050405020304" pitchFamily="18" charset="0"/>
              </a:rPr>
              <a:t> </a:t>
            </a:r>
            <a:r>
              <a:rPr lang="en-US" sz="1200" dirty="0" err="1">
                <a:latin typeface="Times New Roman" panose="02020603050405020304" pitchFamily="18" charset="0"/>
              </a:rPr>
              <a:t>ни</a:t>
            </a:r>
            <a:r>
              <a:rPr lang="en-US" sz="1200" dirty="0">
                <a:latin typeface="Times New Roman" panose="02020603050405020304" pitchFamily="18" charset="0"/>
              </a:rPr>
              <a:t> </a:t>
            </a:r>
            <a:r>
              <a:rPr lang="en-US" sz="1200" dirty="0" err="1">
                <a:latin typeface="Times New Roman" panose="02020603050405020304" pitchFamily="18" charset="0"/>
              </a:rPr>
              <a:t>один</a:t>
            </a:r>
            <a:r>
              <a:rPr lang="en-US" sz="1200" dirty="0">
                <a:latin typeface="Times New Roman" panose="02020603050405020304" pitchFamily="18" charset="0"/>
              </a:rPr>
              <a:t> </a:t>
            </a:r>
            <a:r>
              <a:rPr lang="en-US" sz="1200" dirty="0" err="1">
                <a:latin typeface="Times New Roman" panose="02020603050405020304" pitchFamily="18" charset="0"/>
              </a:rPr>
              <a:t>житель</a:t>
            </a:r>
            <a:r>
              <a:rPr lang="en-US" sz="1200" dirty="0">
                <a:latin typeface="Times New Roman" panose="02020603050405020304" pitchFamily="18" charset="0"/>
              </a:rPr>
              <a:t> Яковлевского </a:t>
            </a:r>
            <a:r>
              <a:rPr lang="en-US" sz="1200" dirty="0" err="1">
                <a:latin typeface="Times New Roman" panose="02020603050405020304" pitchFamily="18" charset="0"/>
              </a:rPr>
              <a:t>муниципального</a:t>
            </a:r>
            <a:r>
              <a:rPr lang="en-US" sz="1200" dirty="0">
                <a:latin typeface="Times New Roman" panose="02020603050405020304" pitchFamily="18" charset="0"/>
              </a:rPr>
              <a:t> </a:t>
            </a:r>
            <a:r>
              <a:rPr lang="en-US" sz="1200" dirty="0" err="1" smtClean="0">
                <a:latin typeface="Times New Roman" panose="02020603050405020304" pitchFamily="18" charset="0"/>
              </a:rPr>
              <a:t>района</a:t>
            </a:r>
            <a:r>
              <a:rPr lang="en-US" sz="1200" dirty="0" smtClean="0">
                <a:latin typeface="Times New Roman" panose="02020603050405020304" pitchFamily="18" charset="0"/>
              </a:rPr>
              <a:t>.</a:t>
            </a:r>
          </a:p>
          <a:p>
            <a:pPr lvl="0" indent="449580" algn="just" fontAlgn="base">
              <a:spcBef>
                <a:spcPct val="0"/>
              </a:spcBef>
              <a:spcAft>
                <a:spcPct val="0"/>
              </a:spcAft>
            </a:pPr>
            <a:r>
              <a:rPr lang="en-US" sz="1200" dirty="0" smtClean="0">
                <a:latin typeface="Times New Roman" panose="02020603050405020304" pitchFamily="18" charset="0"/>
              </a:rPr>
              <a:t>    </a:t>
            </a:r>
            <a:r>
              <a:rPr lang="en-US" sz="1200" dirty="0" err="1" smtClean="0">
                <a:latin typeface="Times New Roman" panose="02020603050405020304" pitchFamily="18" charset="0"/>
              </a:rPr>
              <a:t>Решение</a:t>
            </a:r>
            <a:r>
              <a:rPr lang="en-US" sz="1200" dirty="0" smtClean="0">
                <a:latin typeface="Times New Roman" panose="02020603050405020304" pitchFamily="18" charset="0"/>
              </a:rPr>
              <a:t> </a:t>
            </a:r>
            <a:r>
              <a:rPr lang="en-US" sz="1200" dirty="0" err="1" smtClean="0">
                <a:latin typeface="Times New Roman" panose="02020603050405020304" pitchFamily="18" charset="0"/>
              </a:rPr>
              <a:t>публичных</a:t>
            </a:r>
            <a:r>
              <a:rPr lang="en-US" sz="1200" dirty="0" smtClean="0">
                <a:latin typeface="Times New Roman" panose="02020603050405020304" pitchFamily="18" charset="0"/>
              </a:rPr>
              <a:t> </a:t>
            </a:r>
            <a:r>
              <a:rPr lang="en-US" sz="1200" dirty="0" err="1" smtClean="0">
                <a:latin typeface="Times New Roman" panose="02020603050405020304" pitchFamily="18" charset="0"/>
              </a:rPr>
              <a:t>слушаний</a:t>
            </a:r>
            <a:r>
              <a:rPr lang="en-US" sz="1200" dirty="0" smtClean="0">
                <a:latin typeface="Times New Roman" panose="02020603050405020304" pitchFamily="18" charset="0"/>
              </a:rPr>
              <a:t> </a:t>
            </a:r>
            <a:r>
              <a:rPr lang="en-US" sz="1200" dirty="0" err="1" smtClean="0">
                <a:latin typeface="Times New Roman" panose="02020603050405020304" pitchFamily="18" charset="0"/>
              </a:rPr>
              <a:t>подлежит</a:t>
            </a:r>
            <a:r>
              <a:rPr lang="en-US" sz="1200" dirty="0" smtClean="0">
                <a:latin typeface="Times New Roman" panose="02020603050405020304" pitchFamily="18" charset="0"/>
              </a:rPr>
              <a:t> </a:t>
            </a:r>
            <a:r>
              <a:rPr lang="en-US" sz="1200" dirty="0" err="1" smtClean="0">
                <a:latin typeface="Times New Roman" panose="02020603050405020304" pitchFamily="18" charset="0"/>
              </a:rPr>
              <a:t>обязательному</a:t>
            </a:r>
            <a:r>
              <a:rPr lang="en-US" sz="1200" dirty="0" smtClean="0">
                <a:latin typeface="Times New Roman" panose="02020603050405020304" pitchFamily="18" charset="0"/>
              </a:rPr>
              <a:t> </a:t>
            </a:r>
            <a:r>
              <a:rPr lang="en-US" sz="1200" dirty="0" err="1" smtClean="0">
                <a:latin typeface="Times New Roman" panose="02020603050405020304" pitchFamily="18" charset="0"/>
              </a:rPr>
              <a:t>опубликованию</a:t>
            </a:r>
            <a:r>
              <a:rPr lang="en-US" sz="1200" dirty="0" smtClean="0">
                <a:latin typeface="Times New Roman" panose="02020603050405020304" pitchFamily="18" charset="0"/>
              </a:rPr>
              <a:t> в </a:t>
            </a:r>
            <a:r>
              <a:rPr lang="en-US" sz="1200" dirty="0" err="1" smtClean="0">
                <a:latin typeface="Times New Roman" panose="02020603050405020304" pitchFamily="18" charset="0"/>
              </a:rPr>
              <a:t>районной</a:t>
            </a:r>
            <a:r>
              <a:rPr lang="en-US" sz="1200" dirty="0" smtClean="0">
                <a:latin typeface="Times New Roman" panose="02020603050405020304" pitchFamily="18" charset="0"/>
              </a:rPr>
              <a:t> </a:t>
            </a:r>
            <a:r>
              <a:rPr lang="en-US" sz="1200" dirty="0" err="1" smtClean="0">
                <a:latin typeface="Times New Roman" panose="02020603050405020304" pitchFamily="18" charset="0"/>
              </a:rPr>
              <a:t>газете</a:t>
            </a:r>
            <a:r>
              <a:rPr lang="en-US" sz="1200" dirty="0" smtClean="0">
                <a:latin typeface="Times New Roman" panose="02020603050405020304" pitchFamily="18" charset="0"/>
              </a:rPr>
              <a:t> «</a:t>
            </a:r>
            <a:r>
              <a:rPr lang="en-US" sz="1200" dirty="0" err="1" smtClean="0">
                <a:latin typeface="Times New Roman" panose="02020603050405020304" pitchFamily="18" charset="0"/>
              </a:rPr>
              <a:t>Сельский</a:t>
            </a:r>
            <a:r>
              <a:rPr lang="en-US" sz="1200" dirty="0" smtClean="0">
                <a:latin typeface="Times New Roman" panose="02020603050405020304" pitchFamily="18" charset="0"/>
              </a:rPr>
              <a:t> </a:t>
            </a:r>
            <a:r>
              <a:rPr lang="en-US" sz="1200" dirty="0" err="1" smtClean="0">
                <a:latin typeface="Times New Roman" panose="02020603050405020304" pitchFamily="18" charset="0"/>
              </a:rPr>
              <a:t>труженик</a:t>
            </a:r>
            <a:r>
              <a:rPr lang="en-US" sz="1200" dirty="0" smtClean="0">
                <a:latin typeface="Times New Roman" panose="02020603050405020304" pitchFamily="18" charset="0"/>
              </a:rPr>
              <a:t>»</a:t>
            </a:r>
          </a:p>
          <a:p>
            <a:pPr lvl="0" indent="449580" algn="just" fontAlgn="base">
              <a:spcBef>
                <a:spcPct val="0"/>
              </a:spcBef>
              <a:spcAft>
                <a:spcPct val="0"/>
              </a:spcAft>
            </a:pPr>
            <a:r>
              <a:rPr lang="en-US" dirty="0" smtClean="0">
                <a:solidFill>
                  <a:prstClr val="black"/>
                </a:solidFill>
                <a:latin typeface="Times New Roman" panose="02020603050405020304" pitchFamily="18" charset="0"/>
              </a:rPr>
              <a:t> </a:t>
            </a:r>
            <a:endParaRPr lang="en-US" sz="1600"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4736666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07704" y="1340768"/>
            <a:ext cx="5472608" cy="4524315"/>
          </a:xfrm>
          <a:prstGeom prst="rect">
            <a:avLst/>
          </a:prstGeom>
          <a:noFill/>
          <a:ln w="19050">
            <a:solidFill>
              <a:schemeClr val="bg2">
                <a:lumMod val="60000"/>
                <a:lumOff val="40000"/>
              </a:schemeClr>
            </a:solidFill>
          </a:ln>
        </p:spPr>
        <p:txBody>
          <a:bodyPr wrap="square" rtlCol="0">
            <a:spAutoFit/>
          </a:bodyPr>
          <a:lstStyle/>
          <a:p>
            <a:pPr algn="ctr"/>
            <a:r>
              <a:rPr lang="ru-RU" sz="3600" dirty="0" smtClean="0"/>
              <a:t>Финансовое управление Администрации Яковлевского муниципального района с. Яковлевка. Пер. Почтовый. д. 7</a:t>
            </a:r>
          </a:p>
          <a:p>
            <a:pPr algn="ctr"/>
            <a:r>
              <a:rPr lang="ru-RU" sz="3600" dirty="0" smtClean="0"/>
              <a:t>8 (42371)91-3-01</a:t>
            </a:r>
          </a:p>
          <a:p>
            <a:pPr algn="ctr"/>
            <a:r>
              <a:rPr lang="ru-RU" sz="3600" dirty="0" smtClean="0"/>
              <a:t>эл.адрес: </a:t>
            </a:r>
            <a:r>
              <a:rPr lang="en-US" sz="3600" dirty="0" smtClean="0"/>
              <a:t>fin710@mail</a:t>
            </a:r>
            <a:r>
              <a:rPr lang="ru-RU" sz="3600" dirty="0" smtClean="0"/>
              <a:t>.</a:t>
            </a:r>
            <a:r>
              <a:rPr lang="en-US" sz="3600" dirty="0" smtClean="0"/>
              <a:t>ru</a:t>
            </a:r>
            <a:endParaRPr lang="ru-RU" sz="3600" dirty="0"/>
          </a:p>
        </p:txBody>
      </p:sp>
    </p:spTree>
    <p:extLst>
      <p:ext uri="{BB962C8B-B14F-4D97-AF65-F5344CB8AC3E}">
        <p14:creationId xmlns:p14="http://schemas.microsoft.com/office/powerpoint/2010/main" val="2939527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9992" y="-99392"/>
            <a:ext cx="3672408" cy="1080120"/>
          </a:xfrm>
        </p:spPr>
        <p:txBody>
          <a:bodyPr>
            <a:normAutofit/>
          </a:bodyPr>
          <a:lstStyle/>
          <a:p>
            <a:pPr lvl="0" algn="ctr" fontAlgn="base">
              <a:spcAft>
                <a:spcPct val="0"/>
              </a:spcAft>
              <a:defRPr/>
            </a:pPr>
            <a:r>
              <a:rPr lang="ru-RU" sz="1200" b="1" dirty="0">
                <a:solidFill>
                  <a:schemeClr val="bg1"/>
                </a:solidFill>
                <a:latin typeface="Times New Roman" pitchFamily="18" charset="0"/>
                <a:ea typeface="+mn-ea"/>
                <a:cs typeface="Times New Roman" pitchFamily="18" charset="0"/>
              </a:rPr>
              <a:t>Структура налоговых и неналоговых  доходов  бюджета Яковлевского муниципального района </a:t>
            </a:r>
            <a:r>
              <a:rPr lang="ru-RU" sz="1200" b="1" dirty="0" smtClean="0">
                <a:solidFill>
                  <a:schemeClr val="bg1"/>
                </a:solidFill>
                <a:latin typeface="Times New Roman" pitchFamily="18" charset="0"/>
                <a:ea typeface="+mn-ea"/>
                <a:cs typeface="Times New Roman" pitchFamily="18" charset="0"/>
              </a:rPr>
              <a:t>за  2023 </a:t>
            </a:r>
            <a:r>
              <a:rPr lang="ru-RU" sz="1000" b="1" dirty="0">
                <a:solidFill>
                  <a:schemeClr val="bg1"/>
                </a:solidFill>
                <a:effectLst>
                  <a:outerShdw blurRad="38100" dist="38100" dir="2700000" algn="tl">
                    <a:srgbClr val="C0C0C0"/>
                  </a:outerShdw>
                </a:effectLst>
                <a:latin typeface="Times New Roman" pitchFamily="18" charset="0"/>
                <a:ea typeface="+mn-ea"/>
                <a:cs typeface="Times New Roman" pitchFamily="18" charset="0"/>
              </a:rPr>
              <a:t>год</a:t>
            </a:r>
            <a:br>
              <a:rPr lang="ru-RU" sz="1000" b="1" dirty="0">
                <a:solidFill>
                  <a:schemeClr val="bg1"/>
                </a:solidFill>
                <a:effectLst>
                  <a:outerShdw blurRad="38100" dist="38100" dir="2700000" algn="tl">
                    <a:srgbClr val="C0C0C0"/>
                  </a:outerShdw>
                </a:effectLst>
                <a:latin typeface="Times New Roman" pitchFamily="18" charset="0"/>
                <a:ea typeface="+mn-ea"/>
                <a:cs typeface="Times New Roman" pitchFamily="18" charset="0"/>
              </a:rPr>
            </a:br>
            <a:endParaRPr lang="ru-RU" sz="2400" dirty="0">
              <a:solidFill>
                <a:schemeClr val="bg1"/>
              </a:solidFill>
              <a:latin typeface="Times New Roman" pitchFamily="18" charset="0"/>
              <a:cs typeface="Times New Roman" pitchFamily="18" charset="0"/>
            </a:endParaRPr>
          </a:p>
        </p:txBody>
      </p:sp>
      <p:graphicFrame>
        <p:nvGraphicFramePr>
          <p:cNvPr id="4" name="Диаграмма 3"/>
          <p:cNvGraphicFramePr/>
          <p:nvPr>
            <p:extLst>
              <p:ext uri="{D42A27DB-BD31-4B8C-83A1-F6EECF244321}">
                <p14:modId xmlns:p14="http://schemas.microsoft.com/office/powerpoint/2010/main" val="1142420562"/>
              </p:ext>
            </p:extLst>
          </p:nvPr>
        </p:nvGraphicFramePr>
        <p:xfrm>
          <a:off x="755576" y="1196752"/>
          <a:ext cx="7776864"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8943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a:xfrm>
            <a:off x="4644009" y="44624"/>
            <a:ext cx="3486980" cy="504056"/>
          </a:xfrm>
        </p:spPr>
        <p:txBody>
          <a:bodyPr/>
          <a:lstStyle/>
          <a:p>
            <a:pPr algn="ctr"/>
            <a:endParaRPr lang="ru-RU" sz="1400" b="1" dirty="0" smtClean="0">
              <a:latin typeface="Times New Roman" pitchFamily="18" charset="0"/>
              <a:cs typeface="Times New Roman" pitchFamily="18" charset="0"/>
            </a:endParaRPr>
          </a:p>
          <a:p>
            <a:pPr algn="ctr"/>
            <a:r>
              <a:rPr lang="ru-RU" sz="1400" b="1" dirty="0" smtClean="0">
                <a:latin typeface="Times New Roman" pitchFamily="18" charset="0"/>
                <a:cs typeface="Times New Roman" pitchFamily="18" charset="0"/>
              </a:rPr>
              <a:t>Сведения </a:t>
            </a:r>
            <a:r>
              <a:rPr lang="ru-RU" sz="1400" b="1" dirty="0">
                <a:latin typeface="Times New Roman" pitchFamily="18" charset="0"/>
                <a:cs typeface="Times New Roman" pitchFamily="18" charset="0"/>
              </a:rPr>
              <a:t>о межбюджетных трансфертах из  краевого бюджета</a:t>
            </a:r>
          </a:p>
          <a:p>
            <a:pPr algn="ctr"/>
            <a:endParaRPr lang="en-US" sz="1400" b="1" dirty="0">
              <a:latin typeface="Times New Roman" pitchFamily="18" charset="0"/>
              <a:cs typeface="Times New Roman" pitchFamily="18" charset="0"/>
            </a:endParaRPr>
          </a:p>
        </p:txBody>
      </p:sp>
      <p:graphicFrame>
        <p:nvGraphicFramePr>
          <p:cNvPr id="7" name="object 66"/>
          <p:cNvGraphicFramePr>
            <a:graphicFrameLocks noGrp="1"/>
          </p:cNvGraphicFramePr>
          <p:nvPr>
            <p:extLst>
              <p:ext uri="{D42A27DB-BD31-4B8C-83A1-F6EECF244321}">
                <p14:modId xmlns:p14="http://schemas.microsoft.com/office/powerpoint/2010/main" val="1350792213"/>
              </p:ext>
            </p:extLst>
          </p:nvPr>
        </p:nvGraphicFramePr>
        <p:xfrm>
          <a:off x="467546" y="764705"/>
          <a:ext cx="8208911" cy="5797257"/>
        </p:xfrm>
        <a:graphic>
          <a:graphicData uri="http://schemas.openxmlformats.org/drawingml/2006/table">
            <a:tbl>
              <a:tblPr firstRow="1" bandRow="1">
                <a:tableStyleId>{2D5ABB26-0587-4C30-8999-92F81FD0307C}</a:tableStyleId>
              </a:tblPr>
              <a:tblGrid>
                <a:gridCol w="5536244"/>
                <a:gridCol w="1431787"/>
                <a:gridCol w="1240880"/>
              </a:tblGrid>
              <a:tr h="576063">
                <a:tc>
                  <a:txBody>
                    <a:bodyPr/>
                    <a:lstStyle/>
                    <a:p>
                      <a:pPr>
                        <a:lnSpc>
                          <a:spcPct val="100000"/>
                        </a:lnSpc>
                      </a:pPr>
                      <a:endParaRPr sz="1000" dirty="0">
                        <a:latin typeface="Times New Roman" panose="02020603050405020304"/>
                        <a:cs typeface="Times New Roman" panose="02020603050405020304"/>
                      </a:endParaRPr>
                    </a:p>
                  </a:txBody>
                  <a:tcPr marL="0" marR="0" marT="0" marB="0">
                    <a:solidFill>
                      <a:schemeClr val="bg2">
                        <a:lumMod val="40000"/>
                        <a:lumOff val="60000"/>
                      </a:schemeClr>
                    </a:solidFill>
                  </a:tcPr>
                </a:tc>
                <a:tc>
                  <a:txBody>
                    <a:bodyPr/>
                    <a:lstStyle/>
                    <a:p>
                      <a:pPr marL="328295" algn="ctr">
                        <a:lnSpc>
                          <a:spcPts val="1255"/>
                        </a:lnSpc>
                      </a:pPr>
                      <a:endParaRPr lang="ru-RU" sz="1600" b="1" spc="-10" baseline="0" dirty="0" smtClean="0">
                        <a:latin typeface="Times New Roman" panose="02020603050405020304" pitchFamily="18" charset="0"/>
                        <a:cs typeface="Times New Roman" panose="02020603050405020304" pitchFamily="18" charset="0"/>
                      </a:endParaRPr>
                    </a:p>
                    <a:p>
                      <a:pPr marL="327025" indent="-327025" algn="ctr">
                        <a:lnSpc>
                          <a:spcPts val="1255"/>
                        </a:lnSpc>
                      </a:pPr>
                      <a:r>
                        <a:rPr sz="1600" b="1" spc="-10" baseline="0" dirty="0" smtClean="0">
                          <a:latin typeface="Times New Roman" panose="02020603050405020304" pitchFamily="18" charset="0"/>
                          <a:cs typeface="Times New Roman" panose="02020603050405020304" pitchFamily="18" charset="0"/>
                        </a:rPr>
                        <a:t>202</a:t>
                      </a:r>
                      <a:r>
                        <a:rPr lang="ru-RU" sz="1600" b="1" spc="-10" baseline="0" dirty="0" smtClean="0">
                          <a:latin typeface="Times New Roman" panose="02020603050405020304" pitchFamily="18" charset="0"/>
                          <a:cs typeface="Times New Roman" panose="02020603050405020304" pitchFamily="18" charset="0"/>
                        </a:rPr>
                        <a:t>3</a:t>
                      </a:r>
                      <a:endParaRPr lang="ru-RU" sz="1600" b="1" spc="-10" baseline="0" dirty="0">
                        <a:latin typeface="Times New Roman" panose="02020603050405020304" pitchFamily="18" charset="0"/>
                        <a:cs typeface="Times New Roman" panose="02020603050405020304" pitchFamily="18" charset="0"/>
                      </a:endParaRPr>
                    </a:p>
                    <a:p>
                      <a:pPr marL="327025" indent="-327025" algn="ctr">
                        <a:lnSpc>
                          <a:spcPts val="1255"/>
                        </a:lnSpc>
                      </a:pPr>
                      <a:r>
                        <a:rPr sz="1600" b="1" spc="-10" baseline="0" dirty="0" smtClean="0">
                          <a:latin typeface="Times New Roman" panose="02020603050405020304" pitchFamily="18" charset="0"/>
                          <a:cs typeface="Times New Roman" panose="02020603050405020304" pitchFamily="18" charset="0"/>
                        </a:rPr>
                        <a:t>план</a:t>
                      </a:r>
                      <a:endParaRPr sz="1600" b="1" spc="-10" baseline="0" dirty="0">
                        <a:latin typeface="Times New Roman" panose="02020603050405020304" pitchFamily="18" charset="0"/>
                        <a:cs typeface="Times New Roman" panose="02020603050405020304" pitchFamily="18" charset="0"/>
                      </a:endParaRPr>
                    </a:p>
                  </a:txBody>
                  <a:tcPr marL="0" marR="0" marT="0" marB="0">
                    <a:solidFill>
                      <a:schemeClr val="bg2">
                        <a:lumMod val="40000"/>
                        <a:lumOff val="60000"/>
                      </a:schemeClr>
                    </a:solidFill>
                  </a:tcPr>
                </a:tc>
                <a:tc>
                  <a:txBody>
                    <a:bodyPr/>
                    <a:lstStyle/>
                    <a:p>
                      <a:pPr marL="265430">
                        <a:lnSpc>
                          <a:spcPts val="1255"/>
                        </a:lnSpc>
                      </a:pPr>
                      <a:endParaRPr lang="ru-RU" sz="1600" b="1" spc="-10" baseline="0" dirty="0" smtClean="0">
                        <a:latin typeface="Times New Roman" panose="02020603050405020304" pitchFamily="18" charset="0"/>
                        <a:cs typeface="Times New Roman" panose="02020603050405020304" pitchFamily="18" charset="0"/>
                      </a:endParaRPr>
                    </a:p>
                    <a:p>
                      <a:pPr marL="265430">
                        <a:lnSpc>
                          <a:spcPts val="1255"/>
                        </a:lnSpc>
                      </a:pPr>
                      <a:r>
                        <a:rPr sz="1600" b="1" spc="-10" baseline="0" dirty="0" smtClean="0">
                          <a:latin typeface="Times New Roman" panose="02020603050405020304" pitchFamily="18" charset="0"/>
                          <a:cs typeface="Times New Roman" panose="02020603050405020304" pitchFamily="18" charset="0"/>
                        </a:rPr>
                        <a:t>202</a:t>
                      </a:r>
                      <a:r>
                        <a:rPr lang="ru-RU" sz="1600" b="1" spc="-10" baseline="0" dirty="0" smtClean="0">
                          <a:latin typeface="Times New Roman" panose="02020603050405020304" pitchFamily="18" charset="0"/>
                          <a:cs typeface="Times New Roman" panose="02020603050405020304" pitchFamily="18" charset="0"/>
                        </a:rPr>
                        <a:t>3</a:t>
                      </a:r>
                      <a:endParaRPr lang="ru-RU" sz="1600" b="1" spc="-10" baseline="0" dirty="0">
                        <a:latin typeface="Times New Roman" panose="02020603050405020304" pitchFamily="18" charset="0"/>
                        <a:cs typeface="Times New Roman" panose="02020603050405020304" pitchFamily="18" charset="0"/>
                      </a:endParaRPr>
                    </a:p>
                    <a:p>
                      <a:pPr marL="265430">
                        <a:lnSpc>
                          <a:spcPts val="1255"/>
                        </a:lnSpc>
                      </a:pPr>
                      <a:r>
                        <a:rPr lang="ru-RU" sz="1600" b="1" spc="-10" baseline="0" dirty="0" smtClean="0">
                          <a:latin typeface="Times New Roman" panose="02020603050405020304" pitchFamily="18" charset="0"/>
                          <a:cs typeface="Times New Roman" panose="02020603050405020304" pitchFamily="18" charset="0"/>
                        </a:rPr>
                        <a:t>ф</a:t>
                      </a:r>
                      <a:r>
                        <a:rPr sz="1600" b="1" spc="-10" baseline="0" dirty="0" smtClean="0">
                          <a:latin typeface="Times New Roman" panose="02020603050405020304" pitchFamily="18" charset="0"/>
                          <a:cs typeface="Times New Roman" panose="02020603050405020304" pitchFamily="18" charset="0"/>
                        </a:rPr>
                        <a:t>акт</a:t>
                      </a:r>
                      <a:endParaRPr sz="1600" b="1" spc="-10" baseline="0" dirty="0">
                        <a:latin typeface="Times New Roman" panose="02020603050405020304" pitchFamily="18" charset="0"/>
                        <a:cs typeface="Times New Roman" panose="02020603050405020304" pitchFamily="18" charset="0"/>
                      </a:endParaRPr>
                    </a:p>
                  </a:txBody>
                  <a:tcPr marL="0" marR="0" marT="0" marB="0">
                    <a:solidFill>
                      <a:schemeClr val="bg2">
                        <a:lumMod val="40000"/>
                        <a:lumOff val="60000"/>
                      </a:schemeClr>
                    </a:solidFill>
                  </a:tcPr>
                </a:tc>
              </a:tr>
              <a:tr h="688290">
                <a:tc>
                  <a:txBody>
                    <a:bodyPr/>
                    <a:lstStyle/>
                    <a:p>
                      <a:pPr marL="63500">
                        <a:lnSpc>
                          <a:spcPct val="100000"/>
                        </a:lnSpc>
                        <a:spcBef>
                          <a:spcPts val="365"/>
                        </a:spcBef>
                      </a:pPr>
                      <a:r>
                        <a:rPr sz="1400" b="1" spc="-10" dirty="0">
                          <a:latin typeface="Times New Roman" panose="02020603050405020304" pitchFamily="18" charset="0"/>
                          <a:cs typeface="Times New Roman" panose="02020603050405020304" pitchFamily="18" charset="0"/>
                        </a:rPr>
                        <a:t>МЕЖБЮДЖЕТНЫЕ ТРАНСФЕРТЫ, ВСЕГО </a:t>
                      </a:r>
                      <a:endParaRPr sz="1400" spc="-10" dirty="0">
                        <a:latin typeface="Times New Roman" panose="02020603050405020304" pitchFamily="18" charset="0"/>
                        <a:cs typeface="Times New Roman" panose="02020603050405020304" pitchFamily="18" charset="0"/>
                      </a:endParaRPr>
                    </a:p>
                  </a:txBody>
                  <a:tcPr marL="0" marR="0" marT="42789" marB="0">
                    <a:solidFill>
                      <a:srgbClr val="92D050"/>
                    </a:solidFill>
                  </a:tcPr>
                </a:tc>
                <a:tc>
                  <a:txBody>
                    <a:bodyPr/>
                    <a:lstStyle/>
                    <a:p>
                      <a:pPr marL="122555">
                        <a:lnSpc>
                          <a:spcPct val="100000"/>
                        </a:lnSpc>
                        <a:spcBef>
                          <a:spcPts val="455"/>
                        </a:spcBef>
                      </a:pPr>
                      <a:r>
                        <a:rPr lang="ru-RU" sz="1400" b="1" dirty="0" smtClean="0">
                          <a:latin typeface="Times New Roman" panose="02020603050405020304" pitchFamily="18" charset="0"/>
                          <a:cs typeface="Times New Roman" panose="02020603050405020304" pitchFamily="18" charset="0"/>
                        </a:rPr>
                        <a:t>322 160,82</a:t>
                      </a:r>
                      <a:endParaRPr sz="1400" dirty="0">
                        <a:latin typeface="Times New Roman" panose="02020603050405020304" pitchFamily="18" charset="0"/>
                        <a:cs typeface="Times New Roman" panose="02020603050405020304" pitchFamily="18" charset="0"/>
                      </a:endParaRPr>
                    </a:p>
                  </a:txBody>
                  <a:tcPr marL="0" marR="0" marT="53340" marB="0">
                    <a:solidFill>
                      <a:srgbClr val="92D050"/>
                    </a:solidFill>
                  </a:tcPr>
                </a:tc>
                <a:tc>
                  <a:txBody>
                    <a:bodyPr/>
                    <a:lstStyle/>
                    <a:p>
                      <a:pPr marL="15240" algn="ctr">
                        <a:lnSpc>
                          <a:spcPct val="100000"/>
                        </a:lnSpc>
                        <a:spcBef>
                          <a:spcPts val="455"/>
                        </a:spcBef>
                      </a:pPr>
                      <a:r>
                        <a:rPr lang="ru-RU" sz="1400" b="1" dirty="0" smtClean="0">
                          <a:latin typeface="Times New Roman" panose="02020603050405020304" pitchFamily="18" charset="0"/>
                          <a:cs typeface="Times New Roman" panose="02020603050405020304" pitchFamily="18" charset="0"/>
                        </a:rPr>
                        <a:t>320 233,23</a:t>
                      </a:r>
                      <a:endParaRPr sz="1400" dirty="0">
                        <a:latin typeface="Times New Roman" panose="02020603050405020304" pitchFamily="18" charset="0"/>
                        <a:cs typeface="Times New Roman" panose="02020603050405020304" pitchFamily="18" charset="0"/>
                      </a:endParaRPr>
                    </a:p>
                  </a:txBody>
                  <a:tcPr marL="0" marR="0" marT="53340" marB="0">
                    <a:solidFill>
                      <a:srgbClr val="92D050"/>
                    </a:solidFill>
                  </a:tcPr>
                </a:tc>
              </a:tr>
              <a:tr h="475443">
                <a:tc>
                  <a:txBody>
                    <a:bodyPr/>
                    <a:lstStyle/>
                    <a:p>
                      <a:pPr marL="63500">
                        <a:lnSpc>
                          <a:spcPct val="100000"/>
                        </a:lnSpc>
                        <a:spcBef>
                          <a:spcPts val="365"/>
                        </a:spcBef>
                      </a:pPr>
                      <a:r>
                        <a:rPr lang="ru-RU" sz="1000" b="0" spc="-10" dirty="0" smtClean="0">
                          <a:latin typeface="Times New Roman" panose="02020603050405020304" pitchFamily="18" charset="0"/>
                          <a:cs typeface="Times New Roman" panose="02020603050405020304" pitchFamily="18" charset="0"/>
                        </a:rPr>
                        <a:t>в том числе:</a:t>
                      </a:r>
                      <a:endParaRPr sz="1000" b="0" spc="-10" dirty="0">
                        <a:latin typeface="Times New Roman" panose="02020603050405020304" pitchFamily="18" charset="0"/>
                        <a:cs typeface="Times New Roman" panose="02020603050405020304" pitchFamily="18" charset="0"/>
                      </a:endParaRPr>
                    </a:p>
                  </a:txBody>
                  <a:tcPr marL="0" marR="0" marT="42789" marB="0">
                    <a:solidFill>
                      <a:schemeClr val="bg1"/>
                    </a:solidFill>
                  </a:tcPr>
                </a:tc>
                <a:tc>
                  <a:txBody>
                    <a:bodyPr/>
                    <a:lstStyle/>
                    <a:p>
                      <a:pPr marL="201930">
                        <a:lnSpc>
                          <a:spcPct val="100000"/>
                        </a:lnSpc>
                        <a:spcBef>
                          <a:spcPts val="455"/>
                        </a:spcBef>
                      </a:pPr>
                      <a:endParaRPr sz="1000" dirty="0">
                        <a:latin typeface="Times New Roman" panose="02020603050405020304" pitchFamily="18" charset="0"/>
                        <a:cs typeface="Times New Roman" panose="02020603050405020304" pitchFamily="18" charset="0"/>
                      </a:endParaRPr>
                    </a:p>
                  </a:txBody>
                  <a:tcPr marL="0" marR="0" marT="53340" marB="0">
                    <a:solidFill>
                      <a:schemeClr val="bg1"/>
                    </a:solidFill>
                  </a:tcPr>
                </a:tc>
                <a:tc>
                  <a:txBody>
                    <a:bodyPr/>
                    <a:lstStyle/>
                    <a:p>
                      <a:pPr marL="14605" algn="ctr">
                        <a:lnSpc>
                          <a:spcPct val="100000"/>
                        </a:lnSpc>
                        <a:spcBef>
                          <a:spcPts val="455"/>
                        </a:spcBef>
                      </a:pPr>
                      <a:endParaRPr sz="1000" b="0" dirty="0">
                        <a:latin typeface="Times New Roman" panose="02020603050405020304" pitchFamily="18" charset="0"/>
                        <a:cs typeface="Times New Roman" panose="02020603050405020304" pitchFamily="18" charset="0"/>
                      </a:endParaRPr>
                    </a:p>
                  </a:txBody>
                  <a:tcPr marL="0" marR="0" marT="53340" marB="0">
                    <a:solidFill>
                      <a:schemeClr val="bg1"/>
                    </a:solidFill>
                  </a:tcPr>
                </a:tc>
              </a:tr>
              <a:tr h="996507">
                <a:tc>
                  <a:txBody>
                    <a:bodyPr/>
                    <a:lstStyle/>
                    <a:p>
                      <a:pPr marL="63500">
                        <a:lnSpc>
                          <a:spcPct val="100000"/>
                        </a:lnSpc>
                        <a:spcBef>
                          <a:spcPts val="365"/>
                        </a:spcBef>
                      </a:pPr>
                      <a:r>
                        <a:rPr sz="1400" b="0" spc="-10" dirty="0">
                          <a:latin typeface="Times New Roman" panose="02020603050405020304" pitchFamily="18" charset="0"/>
                          <a:cs typeface="Times New Roman" panose="02020603050405020304" pitchFamily="18" charset="0"/>
                        </a:rPr>
                        <a:t>Дотации бюджетам бюджетной системы Российской Федерации</a:t>
                      </a:r>
                    </a:p>
                  </a:txBody>
                  <a:tcPr marL="0" marR="0" marT="42789" marB="0">
                    <a:solidFill>
                      <a:schemeClr val="bg2">
                        <a:lumMod val="40000"/>
                        <a:lumOff val="60000"/>
                      </a:schemeClr>
                    </a:solidFill>
                  </a:tcPr>
                </a:tc>
                <a:tc>
                  <a:txBody>
                    <a:bodyPr/>
                    <a:lstStyle/>
                    <a:p>
                      <a:pPr marL="201930">
                        <a:lnSpc>
                          <a:spcPct val="100000"/>
                        </a:lnSpc>
                        <a:spcBef>
                          <a:spcPts val="455"/>
                        </a:spcBef>
                      </a:pPr>
                      <a:r>
                        <a:rPr lang="ru-RU" sz="1200" dirty="0" smtClean="0">
                          <a:latin typeface="Times New Roman" panose="02020603050405020304" pitchFamily="18" charset="0"/>
                          <a:cs typeface="Times New Roman" panose="02020603050405020304" pitchFamily="18" charset="0"/>
                        </a:rPr>
                        <a:t>32</a:t>
                      </a:r>
                      <a:r>
                        <a:rPr lang="ru-RU" sz="1200" baseline="0" dirty="0" smtClean="0">
                          <a:latin typeface="Times New Roman" panose="02020603050405020304" pitchFamily="18" charset="0"/>
                          <a:cs typeface="Times New Roman" panose="02020603050405020304" pitchFamily="18" charset="0"/>
                        </a:rPr>
                        <a:t> 012,98</a:t>
                      </a:r>
                      <a:endParaRPr lang="ru-RU" sz="1200" dirty="0">
                        <a:latin typeface="Times New Roman" panose="02020603050405020304" pitchFamily="18" charset="0"/>
                        <a:cs typeface="Times New Roman" panose="02020603050405020304" pitchFamily="18" charset="0"/>
                      </a:endParaRPr>
                    </a:p>
                  </a:txBody>
                  <a:tcPr marL="0" marR="0" marT="53340" marB="0">
                    <a:solidFill>
                      <a:schemeClr val="bg2">
                        <a:lumMod val="40000"/>
                        <a:lumOff val="60000"/>
                      </a:schemeClr>
                    </a:solidFill>
                  </a:tcPr>
                </a:tc>
                <a:tc>
                  <a:txBody>
                    <a:bodyPr/>
                    <a:lstStyle/>
                    <a:p>
                      <a:pPr marL="14605" algn="ctr">
                        <a:lnSpc>
                          <a:spcPct val="100000"/>
                        </a:lnSpc>
                        <a:spcBef>
                          <a:spcPts val="455"/>
                        </a:spcBef>
                      </a:pPr>
                      <a:r>
                        <a:rPr lang="ru-RU" sz="1200" b="0" dirty="0" smtClean="0">
                          <a:latin typeface="Times New Roman" panose="02020603050405020304" pitchFamily="18" charset="0"/>
                          <a:cs typeface="Times New Roman" panose="02020603050405020304" pitchFamily="18" charset="0"/>
                        </a:rPr>
                        <a:t>32</a:t>
                      </a:r>
                      <a:r>
                        <a:rPr lang="ru-RU" sz="1200" b="0" baseline="0" dirty="0" smtClean="0">
                          <a:latin typeface="Times New Roman" panose="02020603050405020304" pitchFamily="18" charset="0"/>
                          <a:cs typeface="Times New Roman" panose="02020603050405020304" pitchFamily="18" charset="0"/>
                        </a:rPr>
                        <a:t> 012,98</a:t>
                      </a:r>
                      <a:endParaRPr lang="ru-RU" sz="1200" b="0" dirty="0">
                        <a:latin typeface="Times New Roman" panose="02020603050405020304" pitchFamily="18" charset="0"/>
                        <a:cs typeface="Times New Roman" panose="02020603050405020304" pitchFamily="18" charset="0"/>
                      </a:endParaRPr>
                    </a:p>
                  </a:txBody>
                  <a:tcPr marL="0" marR="0" marT="53340" marB="0">
                    <a:solidFill>
                      <a:schemeClr val="bg2">
                        <a:lumMod val="40000"/>
                        <a:lumOff val="60000"/>
                      </a:schemeClr>
                    </a:solidFill>
                  </a:tcPr>
                </a:tc>
              </a:tr>
              <a:tr h="1008112">
                <a:tc>
                  <a:txBody>
                    <a:bodyPr/>
                    <a:lstStyle/>
                    <a:p>
                      <a:pPr marL="63500">
                        <a:lnSpc>
                          <a:spcPct val="100000"/>
                        </a:lnSpc>
                        <a:spcBef>
                          <a:spcPts val="365"/>
                        </a:spcBef>
                      </a:pPr>
                      <a:r>
                        <a:rPr sz="1400" b="0" spc="-10" dirty="0">
                          <a:latin typeface="Times New Roman" panose="02020603050405020304" pitchFamily="18" charset="0"/>
                          <a:cs typeface="Times New Roman" panose="02020603050405020304" pitchFamily="18" charset="0"/>
                        </a:rPr>
                        <a:t>Субсидии бюджетам бюджетной системы Российской </a:t>
                      </a:r>
                      <a:r>
                        <a:rPr sz="1400" b="0" spc="-10" dirty="0" smtClean="0">
                          <a:latin typeface="Times New Roman" panose="02020603050405020304" pitchFamily="18" charset="0"/>
                          <a:cs typeface="Times New Roman" panose="02020603050405020304" pitchFamily="18" charset="0"/>
                        </a:rPr>
                        <a:t>Федерации</a:t>
                      </a:r>
                      <a:r>
                        <a:rPr lang="ru-RU" sz="1400" b="0" spc="-10" dirty="0" smtClean="0">
                          <a:latin typeface="Times New Roman" panose="02020603050405020304" pitchFamily="18" charset="0"/>
                          <a:cs typeface="Times New Roman" panose="02020603050405020304" pitchFamily="18" charset="0"/>
                        </a:rPr>
                        <a:t> (межбюджетные субсидии)</a:t>
                      </a:r>
                      <a:endParaRPr sz="1400" b="0" spc="-10" dirty="0">
                        <a:latin typeface="Times New Roman" panose="02020603050405020304" pitchFamily="18" charset="0"/>
                        <a:cs typeface="Times New Roman" panose="02020603050405020304" pitchFamily="18" charset="0"/>
                      </a:endParaRPr>
                    </a:p>
                  </a:txBody>
                  <a:tcPr marL="0" marR="0" marT="42789" marB="0">
                    <a:solidFill>
                      <a:schemeClr val="bg1"/>
                    </a:solidFill>
                  </a:tcPr>
                </a:tc>
                <a:tc>
                  <a:txBody>
                    <a:bodyPr/>
                    <a:lstStyle/>
                    <a:p>
                      <a:pPr marL="169545">
                        <a:lnSpc>
                          <a:spcPct val="100000"/>
                        </a:lnSpc>
                        <a:spcBef>
                          <a:spcPts val="455"/>
                        </a:spcBef>
                      </a:pPr>
                      <a:r>
                        <a:rPr lang="ru-RU" sz="1200" b="0" dirty="0" smtClean="0">
                          <a:latin typeface="Times New Roman" panose="02020603050405020304" pitchFamily="18" charset="0"/>
                          <a:cs typeface="Times New Roman" panose="02020603050405020304" pitchFamily="18" charset="0"/>
                        </a:rPr>
                        <a:t>62</a:t>
                      </a:r>
                      <a:r>
                        <a:rPr lang="ru-RU" sz="1200" b="0" baseline="0" dirty="0" smtClean="0">
                          <a:latin typeface="Times New Roman" panose="02020603050405020304" pitchFamily="18" charset="0"/>
                          <a:cs typeface="Times New Roman" panose="02020603050405020304" pitchFamily="18" charset="0"/>
                        </a:rPr>
                        <a:t> 352,06</a:t>
                      </a:r>
                      <a:endParaRPr lang="ru-RU" sz="1200" b="0" dirty="0">
                        <a:latin typeface="Times New Roman" panose="02020603050405020304" pitchFamily="18" charset="0"/>
                        <a:cs typeface="Times New Roman" panose="02020603050405020304" pitchFamily="18" charset="0"/>
                      </a:endParaRPr>
                    </a:p>
                  </a:txBody>
                  <a:tcPr marL="0" marR="0" marT="53340" marB="0">
                    <a:solidFill>
                      <a:schemeClr val="bg1"/>
                    </a:solidFill>
                  </a:tcPr>
                </a:tc>
                <a:tc>
                  <a:txBody>
                    <a:bodyPr/>
                    <a:lstStyle/>
                    <a:p>
                      <a:pPr marL="14605" algn="ctr">
                        <a:lnSpc>
                          <a:spcPct val="100000"/>
                        </a:lnSpc>
                        <a:spcBef>
                          <a:spcPts val="455"/>
                        </a:spcBef>
                      </a:pPr>
                      <a:r>
                        <a:rPr lang="ru-RU" sz="1200" b="0" dirty="0" smtClean="0">
                          <a:latin typeface="Times New Roman" panose="02020603050405020304" pitchFamily="18" charset="0"/>
                          <a:cs typeface="Times New Roman" panose="02020603050405020304" pitchFamily="18" charset="0"/>
                        </a:rPr>
                        <a:t>62</a:t>
                      </a:r>
                      <a:r>
                        <a:rPr lang="ru-RU" sz="1200" b="0" baseline="0" dirty="0" smtClean="0">
                          <a:latin typeface="Times New Roman" panose="02020603050405020304" pitchFamily="18" charset="0"/>
                          <a:cs typeface="Times New Roman" panose="02020603050405020304" pitchFamily="18" charset="0"/>
                        </a:rPr>
                        <a:t> 352,06</a:t>
                      </a:r>
                      <a:endParaRPr lang="ru-RU" sz="1200" b="0" dirty="0">
                        <a:latin typeface="Times New Roman" panose="02020603050405020304" pitchFamily="18" charset="0"/>
                        <a:cs typeface="Times New Roman" panose="02020603050405020304" pitchFamily="18" charset="0"/>
                      </a:endParaRPr>
                    </a:p>
                  </a:txBody>
                  <a:tcPr marL="0" marR="0" marT="53340" marB="0">
                    <a:solidFill>
                      <a:schemeClr val="bg1"/>
                    </a:solidFill>
                  </a:tcPr>
                </a:tc>
              </a:tr>
              <a:tr h="1024247">
                <a:tc>
                  <a:txBody>
                    <a:bodyPr/>
                    <a:lstStyle/>
                    <a:p>
                      <a:pPr marL="51435" marR="340995" indent="12065">
                        <a:lnSpc>
                          <a:spcPct val="115000"/>
                        </a:lnSpc>
                        <a:spcBef>
                          <a:spcPts val="255"/>
                        </a:spcBef>
                      </a:pPr>
                      <a:r>
                        <a:rPr lang="ru-RU" sz="1400" spc="-10" dirty="0" smtClean="0">
                          <a:latin typeface="Times New Roman" panose="02020603050405020304" pitchFamily="18" charset="0"/>
                          <a:cs typeface="Times New Roman" panose="02020603050405020304" pitchFamily="18" charset="0"/>
                        </a:rPr>
                        <a:t>Субвенции бюджетам бюджетной системы Российской Федерации</a:t>
                      </a:r>
                      <a:endParaRPr sz="1400" spc="-10" dirty="0">
                        <a:latin typeface="Times New Roman" panose="02020603050405020304" pitchFamily="18" charset="0"/>
                        <a:cs typeface="Times New Roman" panose="02020603050405020304" pitchFamily="18" charset="0"/>
                      </a:endParaRPr>
                    </a:p>
                  </a:txBody>
                  <a:tcPr marL="0" marR="0" marT="29893" marB="0">
                    <a:solidFill>
                      <a:schemeClr val="bg2">
                        <a:lumMod val="40000"/>
                        <a:lumOff val="60000"/>
                      </a:schemeClr>
                    </a:solidFill>
                  </a:tcPr>
                </a:tc>
                <a:tc>
                  <a:txBody>
                    <a:bodyPr/>
                    <a:lstStyle/>
                    <a:p>
                      <a:pPr>
                        <a:lnSpc>
                          <a:spcPct val="100000"/>
                        </a:lnSpc>
                        <a:spcBef>
                          <a:spcPts val="40"/>
                        </a:spcBef>
                      </a:pPr>
                      <a:endParaRPr sz="1200" dirty="0">
                        <a:latin typeface="Times New Roman" panose="02020603050405020304" pitchFamily="18" charset="0"/>
                        <a:cs typeface="Times New Roman" panose="02020603050405020304" pitchFamily="18" charset="0"/>
                      </a:endParaRPr>
                    </a:p>
                    <a:p>
                      <a:pPr marL="233045">
                        <a:lnSpc>
                          <a:spcPct val="100000"/>
                        </a:lnSpc>
                      </a:pPr>
                      <a:r>
                        <a:rPr lang="ru-RU" sz="1200" dirty="0" smtClean="0">
                          <a:latin typeface="Times New Roman" panose="02020603050405020304" pitchFamily="18" charset="0"/>
                          <a:cs typeface="Times New Roman" panose="02020603050405020304" pitchFamily="18" charset="0"/>
                        </a:rPr>
                        <a:t>297</a:t>
                      </a:r>
                      <a:r>
                        <a:rPr lang="ru-RU" sz="1200" baseline="0" dirty="0" smtClean="0">
                          <a:latin typeface="Times New Roman" panose="02020603050405020304" pitchFamily="18" charset="0"/>
                          <a:cs typeface="Times New Roman" panose="02020603050405020304" pitchFamily="18" charset="0"/>
                        </a:rPr>
                        <a:t> 576,98</a:t>
                      </a:r>
                      <a:endParaRPr sz="1200" dirty="0">
                        <a:latin typeface="Times New Roman" panose="02020603050405020304" pitchFamily="18" charset="0"/>
                        <a:cs typeface="Times New Roman" panose="02020603050405020304" pitchFamily="18" charset="0"/>
                      </a:endParaRPr>
                    </a:p>
                  </a:txBody>
                  <a:tcPr marL="0" marR="0" marT="4689" marB="0">
                    <a:solidFill>
                      <a:schemeClr val="bg2">
                        <a:lumMod val="40000"/>
                        <a:lumOff val="60000"/>
                      </a:schemeClr>
                    </a:solidFill>
                  </a:tcPr>
                </a:tc>
                <a:tc>
                  <a:txBody>
                    <a:bodyPr/>
                    <a:lstStyle/>
                    <a:p>
                      <a:pPr>
                        <a:lnSpc>
                          <a:spcPct val="100000"/>
                        </a:lnSpc>
                        <a:spcBef>
                          <a:spcPts val="15"/>
                        </a:spcBef>
                      </a:pPr>
                      <a:endParaRPr sz="1200" dirty="0">
                        <a:latin typeface="Times New Roman" panose="02020603050405020304" pitchFamily="18" charset="0"/>
                        <a:cs typeface="Times New Roman" panose="02020603050405020304" pitchFamily="18" charset="0"/>
                      </a:endParaRPr>
                    </a:p>
                    <a:p>
                      <a:pPr marL="16510" algn="ctr">
                        <a:lnSpc>
                          <a:spcPct val="100000"/>
                        </a:lnSpc>
                        <a:spcBef>
                          <a:spcPts val="5"/>
                        </a:spcBef>
                      </a:pPr>
                      <a:r>
                        <a:rPr lang="ru-RU" sz="1200" dirty="0" smtClean="0">
                          <a:latin typeface="Times New Roman" panose="02020603050405020304" pitchFamily="18" charset="0"/>
                          <a:cs typeface="Times New Roman" panose="02020603050405020304" pitchFamily="18" charset="0"/>
                        </a:rPr>
                        <a:t>291</a:t>
                      </a:r>
                      <a:r>
                        <a:rPr lang="ru-RU" sz="1200" baseline="0" dirty="0" smtClean="0">
                          <a:latin typeface="Times New Roman" panose="02020603050405020304" pitchFamily="18" charset="0"/>
                          <a:cs typeface="Times New Roman" panose="02020603050405020304" pitchFamily="18" charset="0"/>
                        </a:rPr>
                        <a:t> 341,29</a:t>
                      </a:r>
                      <a:endParaRPr sz="1200" dirty="0">
                        <a:latin typeface="Times New Roman" panose="02020603050405020304" pitchFamily="18" charset="0"/>
                        <a:cs typeface="Times New Roman" panose="02020603050405020304" pitchFamily="18" charset="0"/>
                      </a:endParaRPr>
                    </a:p>
                  </a:txBody>
                  <a:tcPr marL="0" marR="0" marT="1758" marB="0">
                    <a:solidFill>
                      <a:schemeClr val="bg2">
                        <a:lumMod val="40000"/>
                        <a:lumOff val="60000"/>
                      </a:schemeClr>
                    </a:solidFill>
                  </a:tcPr>
                </a:tc>
              </a:tr>
              <a:tr h="1028595">
                <a:tc>
                  <a:txBody>
                    <a:bodyPr/>
                    <a:lstStyle/>
                    <a:p>
                      <a:pPr marL="51435" marR="114935">
                        <a:lnSpc>
                          <a:spcPct val="115000"/>
                        </a:lnSpc>
                        <a:spcBef>
                          <a:spcPts val="260"/>
                        </a:spcBef>
                      </a:pPr>
                      <a:r>
                        <a:rPr lang="ru-RU" sz="1400" spc="-10" dirty="0" smtClean="0">
                          <a:latin typeface="Times New Roman" panose="02020603050405020304" pitchFamily="18" charset="0"/>
                          <a:cs typeface="Times New Roman" panose="02020603050405020304" pitchFamily="18" charset="0"/>
                        </a:rPr>
                        <a:t>Иные межбюджетные трансферты</a:t>
                      </a:r>
                      <a:endParaRPr sz="1400" spc="-10" dirty="0">
                        <a:latin typeface="Times New Roman" panose="02020603050405020304" pitchFamily="18" charset="0"/>
                        <a:cs typeface="Times New Roman" panose="02020603050405020304" pitchFamily="18" charset="0"/>
                      </a:endParaRPr>
                    </a:p>
                  </a:txBody>
                  <a:tcPr marL="0" marR="0" marT="30480" marB="0">
                    <a:solidFill>
                      <a:schemeClr val="bg1"/>
                    </a:solidFill>
                  </a:tcPr>
                </a:tc>
                <a:tc>
                  <a:txBody>
                    <a:bodyPr/>
                    <a:lstStyle/>
                    <a:p>
                      <a:pPr>
                        <a:lnSpc>
                          <a:spcPct val="100000"/>
                        </a:lnSpc>
                        <a:spcBef>
                          <a:spcPts val="40"/>
                        </a:spcBef>
                      </a:pPr>
                      <a:endParaRPr sz="1200" dirty="0">
                        <a:latin typeface="Times New Roman" panose="02020603050405020304" pitchFamily="18" charset="0"/>
                        <a:cs typeface="Times New Roman" panose="02020603050405020304" pitchFamily="18" charset="0"/>
                      </a:endParaRPr>
                    </a:p>
                    <a:p>
                      <a:pPr marL="233045">
                        <a:lnSpc>
                          <a:spcPct val="100000"/>
                        </a:lnSpc>
                      </a:pPr>
                      <a:r>
                        <a:rPr lang="ru-RU" sz="1200" dirty="0" smtClean="0">
                          <a:latin typeface="Times New Roman" panose="02020603050405020304" pitchFamily="18" charset="0"/>
                          <a:cs typeface="Times New Roman" panose="02020603050405020304" pitchFamily="18" charset="0"/>
                        </a:rPr>
                        <a:t>13</a:t>
                      </a:r>
                      <a:r>
                        <a:rPr lang="ru-RU" sz="1200" baseline="0" dirty="0" smtClean="0">
                          <a:latin typeface="Times New Roman" panose="02020603050405020304" pitchFamily="18" charset="0"/>
                          <a:cs typeface="Times New Roman" panose="02020603050405020304" pitchFamily="18" charset="0"/>
                        </a:rPr>
                        <a:t> 371,70</a:t>
                      </a:r>
                      <a:endParaRPr sz="1200" dirty="0">
                        <a:latin typeface="Times New Roman" panose="02020603050405020304" pitchFamily="18" charset="0"/>
                        <a:cs typeface="Times New Roman" panose="02020603050405020304" pitchFamily="18" charset="0"/>
                      </a:endParaRPr>
                    </a:p>
                  </a:txBody>
                  <a:tcPr marL="0" marR="0" marT="4689" marB="0">
                    <a:solidFill>
                      <a:schemeClr val="bg1"/>
                    </a:solidFill>
                  </a:tcPr>
                </a:tc>
                <a:tc>
                  <a:txBody>
                    <a:bodyPr/>
                    <a:lstStyle/>
                    <a:p>
                      <a:pPr>
                        <a:lnSpc>
                          <a:spcPct val="100000"/>
                        </a:lnSpc>
                        <a:spcBef>
                          <a:spcPts val="15"/>
                        </a:spcBef>
                      </a:pPr>
                      <a:endParaRPr sz="1200" dirty="0">
                        <a:latin typeface="Times New Roman" panose="02020603050405020304" pitchFamily="18" charset="0"/>
                        <a:cs typeface="Times New Roman" panose="02020603050405020304" pitchFamily="18" charset="0"/>
                      </a:endParaRPr>
                    </a:p>
                    <a:p>
                      <a:pPr marL="16510" algn="ctr">
                        <a:lnSpc>
                          <a:spcPct val="100000"/>
                        </a:lnSpc>
                      </a:pPr>
                      <a:r>
                        <a:rPr lang="ru-RU" sz="1200" dirty="0" smtClean="0">
                          <a:latin typeface="Times New Roman" panose="02020603050405020304" pitchFamily="18" charset="0"/>
                          <a:cs typeface="Times New Roman" panose="02020603050405020304" pitchFamily="18" charset="0"/>
                        </a:rPr>
                        <a:t>11 469,82</a:t>
                      </a:r>
                      <a:endParaRPr sz="1200" dirty="0">
                        <a:latin typeface="Times New Roman" panose="02020603050405020304" pitchFamily="18" charset="0"/>
                        <a:cs typeface="Times New Roman" panose="02020603050405020304" pitchFamily="18" charset="0"/>
                      </a:endParaRPr>
                    </a:p>
                  </a:txBody>
                  <a:tcPr marL="0" marR="0" marT="1758" marB="0">
                    <a:solidFill>
                      <a:schemeClr val="bg1"/>
                    </a:solidFill>
                  </a:tcPr>
                </a:tc>
              </a:tr>
            </a:tbl>
          </a:graphicData>
        </a:graphic>
      </p:graphicFrame>
    </p:spTree>
    <p:extLst>
      <p:ext uri="{BB962C8B-B14F-4D97-AF65-F5344CB8AC3E}">
        <p14:creationId xmlns:p14="http://schemas.microsoft.com/office/powerpoint/2010/main" val="2861721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shade val="94000"/>
                <a:satMod val="114000"/>
                <a:lumMod val="96000"/>
              </a:schemeClr>
            </a:gs>
            <a:gs pos="62000">
              <a:schemeClr val="bg2">
                <a:tint val="92000"/>
                <a:shade val="66000"/>
                <a:satMod val="110000"/>
                <a:lumMod val="80000"/>
              </a:schemeClr>
            </a:gs>
            <a:gs pos="100000">
              <a:schemeClr val="bg2">
                <a:tint val="89000"/>
                <a:shade val="62000"/>
                <a:satMod val="110000"/>
                <a:lumMod val="72000"/>
              </a:schemeClr>
            </a:gs>
          </a:gsLst>
          <a:lin ang="5400000" scaled="0"/>
        </a:grad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a:xfrm>
            <a:off x="4644009" y="2"/>
            <a:ext cx="3486980" cy="589618"/>
          </a:xfrm>
        </p:spPr>
        <p:txBody>
          <a:bodyPr/>
          <a:lstStyle/>
          <a:p>
            <a:pPr algn="ctr"/>
            <a:r>
              <a:rPr lang="ru-RU" sz="1600" b="1" dirty="0">
                <a:solidFill>
                  <a:schemeClr val="bg1"/>
                </a:solidFill>
                <a:latin typeface="Times New Roman" pitchFamily="18" charset="0"/>
                <a:cs typeface="Times New Roman" pitchFamily="18" charset="0"/>
              </a:rPr>
              <a:t>Основные целевые показатели</a:t>
            </a:r>
          </a:p>
          <a:p>
            <a:pPr algn="ctr"/>
            <a:endParaRPr lang="en-US" b="1" dirty="0">
              <a:solidFill>
                <a:schemeClr val="bg1"/>
              </a:solidFill>
            </a:endParaRPr>
          </a:p>
        </p:txBody>
      </p:sp>
      <p:graphicFrame>
        <p:nvGraphicFramePr>
          <p:cNvPr id="7" name="object 8"/>
          <p:cNvGraphicFramePr>
            <a:graphicFrameLocks noGrp="1"/>
          </p:cNvGraphicFramePr>
          <p:nvPr>
            <p:extLst>
              <p:ext uri="{D42A27DB-BD31-4B8C-83A1-F6EECF244321}">
                <p14:modId xmlns:p14="http://schemas.microsoft.com/office/powerpoint/2010/main" val="2697203078"/>
              </p:ext>
            </p:extLst>
          </p:nvPr>
        </p:nvGraphicFramePr>
        <p:xfrm>
          <a:off x="251521" y="692697"/>
          <a:ext cx="8568951" cy="5976663"/>
        </p:xfrm>
        <a:graphic>
          <a:graphicData uri="http://schemas.openxmlformats.org/drawingml/2006/table">
            <a:tbl>
              <a:tblPr firstRow="1" bandRow="1">
                <a:tableStyleId>{2D5ABB26-0587-4C30-8999-92F81FD0307C}</a:tableStyleId>
              </a:tblPr>
              <a:tblGrid>
                <a:gridCol w="6836114"/>
                <a:gridCol w="836888"/>
                <a:gridCol w="895949"/>
              </a:tblGrid>
              <a:tr h="597765">
                <a:tc>
                  <a:txBody>
                    <a:bodyPr/>
                    <a:lstStyle/>
                    <a:p>
                      <a:pPr marL="1220470" algn="ctr">
                        <a:lnSpc>
                          <a:spcPct val="100000"/>
                        </a:lnSpc>
                        <a:spcBef>
                          <a:spcPts val="690"/>
                        </a:spcBef>
                      </a:pPr>
                      <a:endParaRPr sz="1600" b="1" spc="-5" dirty="0">
                        <a:solidFill>
                          <a:srgbClr val="C00000"/>
                        </a:solidFill>
                        <a:latin typeface="Times New Roman" panose="02020603050405020304" pitchFamily="18" charset="0"/>
                        <a:cs typeface="Times New Roman" panose="02020603050405020304" pitchFamily="18" charset="0"/>
                      </a:endParaRPr>
                    </a:p>
                  </a:txBody>
                  <a:tcPr marL="0" marR="0" marT="80889" marB="0">
                    <a:solidFill>
                      <a:schemeClr val="bg2">
                        <a:lumMod val="40000"/>
                        <a:lumOff val="60000"/>
                      </a:schemeClr>
                    </a:solidFill>
                  </a:tcPr>
                </a:tc>
                <a:tc>
                  <a:txBody>
                    <a:bodyPr/>
                    <a:lstStyle/>
                    <a:p>
                      <a:pPr marL="233680">
                        <a:lnSpc>
                          <a:spcPct val="100000"/>
                        </a:lnSpc>
                      </a:pPr>
                      <a:r>
                        <a:rPr sz="1100" b="1" spc="-10" baseline="0" dirty="0" smtClean="0">
                          <a:solidFill>
                            <a:schemeClr val="accent5">
                              <a:lumMod val="50000"/>
                            </a:schemeClr>
                          </a:solidFill>
                          <a:latin typeface="Times New Roman" panose="02020603050405020304" pitchFamily="18" charset="0"/>
                          <a:cs typeface="Times New Roman" panose="02020603050405020304" pitchFamily="18" charset="0"/>
                        </a:rPr>
                        <a:t>202</a:t>
                      </a:r>
                      <a:r>
                        <a:rPr lang="ru-RU" sz="1100" b="1" spc="-10" baseline="0" dirty="0" smtClean="0">
                          <a:solidFill>
                            <a:schemeClr val="accent5">
                              <a:lumMod val="50000"/>
                            </a:schemeClr>
                          </a:solidFill>
                          <a:latin typeface="Times New Roman" panose="02020603050405020304" pitchFamily="18" charset="0"/>
                          <a:cs typeface="Times New Roman" panose="02020603050405020304" pitchFamily="18" charset="0"/>
                        </a:rPr>
                        <a:t>3</a:t>
                      </a:r>
                      <a:endParaRPr sz="1100" b="1" spc="-10" baseline="0" dirty="0">
                        <a:solidFill>
                          <a:schemeClr val="accent5">
                            <a:lumMod val="50000"/>
                          </a:schemeClr>
                        </a:solidFill>
                        <a:latin typeface="Times New Roman" panose="02020603050405020304" pitchFamily="18" charset="0"/>
                        <a:cs typeface="Times New Roman" panose="02020603050405020304" pitchFamily="18" charset="0"/>
                      </a:endParaRPr>
                    </a:p>
                    <a:p>
                      <a:pPr marL="233680">
                        <a:lnSpc>
                          <a:spcPct val="100000"/>
                        </a:lnSpc>
                        <a:spcBef>
                          <a:spcPts val="195"/>
                        </a:spcBef>
                      </a:pPr>
                      <a:r>
                        <a:rPr lang="ru-RU" sz="1100" b="1" spc="-10" baseline="0" dirty="0" smtClean="0">
                          <a:solidFill>
                            <a:schemeClr val="accent5">
                              <a:lumMod val="50000"/>
                            </a:schemeClr>
                          </a:solidFill>
                          <a:latin typeface="Times New Roman" panose="02020603050405020304" pitchFamily="18" charset="0"/>
                          <a:cs typeface="Times New Roman" panose="02020603050405020304" pitchFamily="18" charset="0"/>
                        </a:rPr>
                        <a:t>П</a:t>
                      </a:r>
                      <a:r>
                        <a:rPr sz="1100" b="1" spc="-10" baseline="0" dirty="0" smtClean="0">
                          <a:solidFill>
                            <a:schemeClr val="accent5">
                              <a:lumMod val="50000"/>
                            </a:schemeClr>
                          </a:solidFill>
                          <a:latin typeface="Times New Roman" panose="02020603050405020304" pitchFamily="18" charset="0"/>
                          <a:cs typeface="Times New Roman" panose="02020603050405020304" pitchFamily="18" charset="0"/>
                        </a:rPr>
                        <a:t>лан</a:t>
                      </a:r>
                      <a:r>
                        <a:rPr lang="ru-RU" sz="1100" b="1" spc="-10" baseline="0" dirty="0" smtClean="0">
                          <a:solidFill>
                            <a:schemeClr val="accent5">
                              <a:lumMod val="50000"/>
                            </a:schemeClr>
                          </a:solidFill>
                          <a:latin typeface="Times New Roman" panose="02020603050405020304" pitchFamily="18" charset="0"/>
                          <a:cs typeface="Times New Roman" panose="02020603050405020304" pitchFamily="18" charset="0"/>
                        </a:rPr>
                        <a:t> </a:t>
                      </a:r>
                      <a:r>
                        <a:rPr lang="ru-RU" sz="900" b="1" spc="-10" baseline="0" dirty="0" smtClean="0">
                          <a:solidFill>
                            <a:schemeClr val="accent5">
                              <a:lumMod val="50000"/>
                            </a:schemeClr>
                          </a:solidFill>
                          <a:latin typeface="Times New Roman" panose="02020603050405020304" pitchFamily="18" charset="0"/>
                          <a:cs typeface="Times New Roman" panose="02020603050405020304" pitchFamily="18" charset="0"/>
                        </a:rPr>
                        <a:t>(тыс. руб.)</a:t>
                      </a:r>
                      <a:endParaRPr lang="ru-RU" sz="1100" b="1" spc="-10" baseline="0" dirty="0" smtClean="0">
                        <a:solidFill>
                          <a:schemeClr val="accent5">
                            <a:lumMod val="50000"/>
                          </a:schemeClr>
                        </a:solidFill>
                        <a:latin typeface="Times New Roman" panose="02020603050405020304" pitchFamily="18" charset="0"/>
                        <a:cs typeface="Times New Roman" panose="02020603050405020304" pitchFamily="18" charset="0"/>
                      </a:endParaRPr>
                    </a:p>
                  </a:txBody>
                  <a:tcPr marL="0" marR="0" marT="0" marB="0">
                    <a:solidFill>
                      <a:schemeClr val="bg2">
                        <a:lumMod val="40000"/>
                        <a:lumOff val="60000"/>
                      </a:schemeClr>
                    </a:solidFill>
                  </a:tcPr>
                </a:tc>
                <a:tc>
                  <a:txBody>
                    <a:bodyPr/>
                    <a:lstStyle/>
                    <a:p>
                      <a:pPr marR="18415" algn="ctr">
                        <a:lnSpc>
                          <a:spcPct val="100000"/>
                        </a:lnSpc>
                      </a:pPr>
                      <a:r>
                        <a:rPr sz="1100" b="1" spc="-10" baseline="0" dirty="0" smtClean="0">
                          <a:solidFill>
                            <a:schemeClr val="accent5">
                              <a:lumMod val="50000"/>
                            </a:schemeClr>
                          </a:solidFill>
                          <a:latin typeface="Times New Roman" panose="02020603050405020304" pitchFamily="18" charset="0"/>
                          <a:cs typeface="Times New Roman" panose="02020603050405020304" pitchFamily="18" charset="0"/>
                        </a:rPr>
                        <a:t>202</a:t>
                      </a:r>
                      <a:r>
                        <a:rPr lang="ru-RU" sz="1100" b="1" spc="-10" baseline="0" dirty="0" smtClean="0">
                          <a:solidFill>
                            <a:schemeClr val="accent5">
                              <a:lumMod val="50000"/>
                            </a:schemeClr>
                          </a:solidFill>
                          <a:latin typeface="Times New Roman" panose="02020603050405020304" pitchFamily="18" charset="0"/>
                          <a:cs typeface="Times New Roman" panose="02020603050405020304" pitchFamily="18" charset="0"/>
                        </a:rPr>
                        <a:t>3</a:t>
                      </a:r>
                      <a:endParaRPr sz="1100" b="1" spc="-10" baseline="0" dirty="0">
                        <a:solidFill>
                          <a:schemeClr val="accent5">
                            <a:lumMod val="50000"/>
                          </a:schemeClr>
                        </a:solidFill>
                        <a:latin typeface="Times New Roman" panose="02020603050405020304" pitchFamily="18" charset="0"/>
                        <a:cs typeface="Times New Roman" panose="02020603050405020304" pitchFamily="18" charset="0"/>
                      </a:endParaRPr>
                    </a:p>
                    <a:p>
                      <a:pPr marR="19050" algn="ctr">
                        <a:lnSpc>
                          <a:spcPct val="100000"/>
                        </a:lnSpc>
                        <a:spcBef>
                          <a:spcPts val="195"/>
                        </a:spcBef>
                      </a:pPr>
                      <a:r>
                        <a:rPr lang="ru-RU" sz="1100" b="1" spc="-10" baseline="0" dirty="0" smtClean="0">
                          <a:solidFill>
                            <a:schemeClr val="accent5">
                              <a:lumMod val="50000"/>
                            </a:schemeClr>
                          </a:solidFill>
                          <a:latin typeface="Times New Roman" panose="02020603050405020304" pitchFamily="18" charset="0"/>
                          <a:cs typeface="Times New Roman" panose="02020603050405020304" pitchFamily="18" charset="0"/>
                        </a:rPr>
                        <a:t>Ф</a:t>
                      </a:r>
                      <a:r>
                        <a:rPr sz="1100" b="1" spc="-10" baseline="0" dirty="0" smtClean="0">
                          <a:solidFill>
                            <a:schemeClr val="accent5">
                              <a:lumMod val="50000"/>
                            </a:schemeClr>
                          </a:solidFill>
                          <a:latin typeface="Times New Roman" panose="02020603050405020304" pitchFamily="18" charset="0"/>
                          <a:cs typeface="Times New Roman" panose="02020603050405020304" pitchFamily="18" charset="0"/>
                        </a:rPr>
                        <a:t>акт</a:t>
                      </a:r>
                      <a:r>
                        <a:rPr lang="ru-RU" sz="1100" b="1" spc="-10" baseline="0" dirty="0" smtClean="0">
                          <a:solidFill>
                            <a:schemeClr val="accent5">
                              <a:lumMod val="50000"/>
                            </a:schemeClr>
                          </a:solidFill>
                          <a:latin typeface="Times New Roman" panose="02020603050405020304" pitchFamily="18" charset="0"/>
                          <a:cs typeface="Times New Roman" panose="02020603050405020304" pitchFamily="18" charset="0"/>
                        </a:rPr>
                        <a:t> </a:t>
                      </a:r>
                      <a:r>
                        <a:rPr lang="ru-RU" sz="900" b="1" spc="-10" baseline="0" dirty="0" smtClean="0">
                          <a:solidFill>
                            <a:schemeClr val="accent5">
                              <a:lumMod val="50000"/>
                            </a:schemeClr>
                          </a:solidFill>
                          <a:latin typeface="Times New Roman" panose="02020603050405020304" pitchFamily="18" charset="0"/>
                          <a:cs typeface="Times New Roman" panose="02020603050405020304" pitchFamily="18" charset="0"/>
                        </a:rPr>
                        <a:t>(тыс.руб.)</a:t>
                      </a:r>
                      <a:endParaRPr sz="900" b="1" spc="-10" baseline="0" dirty="0">
                        <a:solidFill>
                          <a:schemeClr val="accent5">
                            <a:lumMod val="50000"/>
                          </a:schemeClr>
                        </a:solidFill>
                        <a:latin typeface="Times New Roman" panose="02020603050405020304" pitchFamily="18" charset="0"/>
                        <a:cs typeface="Times New Roman" panose="02020603050405020304" pitchFamily="18" charset="0"/>
                      </a:endParaRPr>
                    </a:p>
                  </a:txBody>
                  <a:tcPr marL="0" marR="0" marT="0" marB="0">
                    <a:solidFill>
                      <a:schemeClr val="bg2">
                        <a:lumMod val="40000"/>
                        <a:lumOff val="60000"/>
                      </a:schemeClr>
                    </a:solidFill>
                  </a:tcPr>
                </a:tc>
              </a:tr>
              <a:tr h="457473">
                <a:tc>
                  <a:txBody>
                    <a:bodyPr/>
                    <a:lstStyle/>
                    <a:p>
                      <a:pPr marL="28575" marR="323850">
                        <a:lnSpc>
                          <a:spcPts val="1510"/>
                        </a:lnSpc>
                      </a:pPr>
                      <a:r>
                        <a:rPr lang="ru-RU" sz="1000" b="1" dirty="0" smtClean="0">
                          <a:latin typeface="Times New Roman" panose="02020603050405020304" pitchFamily="18" charset="0"/>
                          <a:cs typeface="Times New Roman" panose="02020603050405020304" pitchFamily="18" charset="0"/>
                        </a:rPr>
                        <a:t>Субсидии</a:t>
                      </a:r>
                      <a:r>
                        <a:rPr lang="ru-RU" sz="1000" b="1" baseline="0" dirty="0" smtClean="0">
                          <a:latin typeface="Times New Roman" panose="02020603050405020304" pitchFamily="18" charset="0"/>
                          <a:cs typeface="Times New Roman" panose="02020603050405020304" pitchFamily="18" charset="0"/>
                        </a:rPr>
                        <a:t> бюджетам субъектов Российской Федерации и муниципальных образований (межбюджетные субсидии), всего</a:t>
                      </a:r>
                      <a:endParaRPr sz="1000" b="1" dirty="0">
                        <a:latin typeface="Times New Roman" panose="02020603050405020304" pitchFamily="18" charset="0"/>
                        <a:cs typeface="Times New Roman" panose="02020603050405020304" pitchFamily="18" charset="0"/>
                      </a:endParaRPr>
                    </a:p>
                  </a:txBody>
                  <a:tcPr marL="0" marR="0" marT="0" marB="0">
                    <a:solidFill>
                      <a:srgbClr val="92D050"/>
                    </a:solidFill>
                  </a:tcPr>
                </a:tc>
                <a:tc>
                  <a:txBody>
                    <a:bodyPr/>
                    <a:lstStyle/>
                    <a:p>
                      <a:pPr marL="74930">
                        <a:lnSpc>
                          <a:spcPct val="100000"/>
                        </a:lnSpc>
                        <a:spcBef>
                          <a:spcPts val="945"/>
                        </a:spcBef>
                      </a:pPr>
                      <a:r>
                        <a:rPr lang="ru-RU" sz="1100" b="1" dirty="0" smtClean="0">
                          <a:latin typeface="Times New Roman" panose="02020603050405020304" pitchFamily="18" charset="0"/>
                          <a:cs typeface="Times New Roman" panose="02020603050405020304" pitchFamily="18" charset="0"/>
                        </a:rPr>
                        <a:t>62</a:t>
                      </a:r>
                      <a:r>
                        <a:rPr lang="ru-RU" sz="1100" b="1" baseline="0" dirty="0" smtClean="0">
                          <a:latin typeface="Times New Roman" panose="02020603050405020304" pitchFamily="18" charset="0"/>
                          <a:cs typeface="Times New Roman" panose="02020603050405020304" pitchFamily="18" charset="0"/>
                        </a:rPr>
                        <a:t> 352,06</a:t>
                      </a:r>
                      <a:endParaRPr lang="ru-RU" sz="1100" b="1" dirty="0">
                        <a:latin typeface="Times New Roman" panose="02020603050405020304" pitchFamily="18" charset="0"/>
                        <a:cs typeface="Times New Roman" panose="02020603050405020304" pitchFamily="18" charset="0"/>
                      </a:endParaRPr>
                    </a:p>
                  </a:txBody>
                  <a:tcPr marL="0" marR="0" marT="110782" marB="0">
                    <a:solidFill>
                      <a:srgbClr val="92D050"/>
                    </a:solidFill>
                  </a:tcPr>
                </a:tc>
                <a:tc>
                  <a:txBody>
                    <a:bodyPr/>
                    <a:lstStyle/>
                    <a:p>
                      <a:pPr marR="17780" algn="ctr">
                        <a:lnSpc>
                          <a:spcPct val="100000"/>
                        </a:lnSpc>
                        <a:spcBef>
                          <a:spcPts val="865"/>
                        </a:spcBef>
                      </a:pPr>
                      <a:r>
                        <a:rPr lang="ru-RU" sz="1100" b="1" dirty="0" smtClean="0">
                          <a:latin typeface="Times New Roman" panose="02020603050405020304" pitchFamily="18" charset="0"/>
                          <a:cs typeface="Times New Roman" panose="02020603050405020304" pitchFamily="18" charset="0"/>
                        </a:rPr>
                        <a:t>62</a:t>
                      </a:r>
                      <a:r>
                        <a:rPr lang="ru-RU" sz="1100" b="1" baseline="0" dirty="0" smtClean="0">
                          <a:latin typeface="Times New Roman" panose="02020603050405020304" pitchFamily="18" charset="0"/>
                          <a:cs typeface="Times New Roman" panose="02020603050405020304" pitchFamily="18" charset="0"/>
                        </a:rPr>
                        <a:t> 352,06</a:t>
                      </a:r>
                      <a:endParaRPr lang="ru-RU" sz="1100" b="1" dirty="0">
                        <a:latin typeface="Times New Roman" panose="02020603050405020304" pitchFamily="18" charset="0"/>
                        <a:cs typeface="Times New Roman" panose="02020603050405020304" pitchFamily="18" charset="0"/>
                      </a:endParaRPr>
                    </a:p>
                  </a:txBody>
                  <a:tcPr marL="0" marR="0" marT="101405" marB="0">
                    <a:solidFill>
                      <a:srgbClr val="92D050"/>
                    </a:solidFill>
                  </a:tcPr>
                </a:tc>
              </a:tr>
              <a:tr h="408207">
                <a:tc>
                  <a:txBody>
                    <a:bodyPr/>
                    <a:lstStyle/>
                    <a:p>
                      <a:pPr marL="28575">
                        <a:lnSpc>
                          <a:spcPct val="100000"/>
                        </a:lnSpc>
                        <a:spcBef>
                          <a:spcPts val="110"/>
                        </a:spcBef>
                      </a:pPr>
                      <a:r>
                        <a:rPr lang="ru-RU" sz="1000" spc="-10" dirty="0">
                          <a:latin typeface="Times New Roman" panose="02020603050405020304" pitchFamily="18" charset="0"/>
                          <a:cs typeface="Times New Roman" panose="02020603050405020304" pitchFamily="18" charset="0"/>
                        </a:rPr>
                        <a:t>на </a:t>
                      </a:r>
                      <a:r>
                        <a:rPr lang="ru-RU" sz="1000" spc="-10" dirty="0" smtClean="0">
                          <a:latin typeface="Times New Roman" panose="02020603050405020304" pitchFamily="18" charset="0"/>
                          <a:cs typeface="Times New Roman" panose="02020603050405020304" pitchFamily="18" charset="0"/>
                        </a:rPr>
                        <a:t>строительство</a:t>
                      </a:r>
                      <a:r>
                        <a:rPr lang="ru-RU" sz="1000" spc="-10" baseline="0" dirty="0" smtClean="0">
                          <a:latin typeface="Times New Roman" panose="02020603050405020304" pitchFamily="18" charset="0"/>
                          <a:cs typeface="Times New Roman" panose="02020603050405020304" pitchFamily="18" charset="0"/>
                        </a:rPr>
                        <a:t> и реконструкцию (модернизацию) объектов питьевого водоснабжения</a:t>
                      </a:r>
                      <a:endParaRPr lang="ru-RU" sz="1000" spc="-10" dirty="0">
                        <a:latin typeface="Times New Roman" panose="02020603050405020304" pitchFamily="18" charset="0"/>
                        <a:cs typeface="Times New Roman" panose="02020603050405020304" pitchFamily="18" charset="0"/>
                      </a:endParaRPr>
                    </a:p>
                  </a:txBody>
                  <a:tcPr marL="0" marR="0" marT="12895" marB="0" anchor="ctr">
                    <a:solidFill>
                      <a:schemeClr val="accent2">
                        <a:lumMod val="20000"/>
                        <a:lumOff val="80000"/>
                      </a:schemeClr>
                    </a:solidFill>
                  </a:tcPr>
                </a:tc>
                <a:tc>
                  <a:txBody>
                    <a:bodyPr/>
                    <a:lstStyle/>
                    <a:p>
                      <a:pPr algn="ctr">
                        <a:lnSpc>
                          <a:spcPct val="100000"/>
                        </a:lnSpc>
                        <a:spcBef>
                          <a:spcPts val="40"/>
                        </a:spcBef>
                      </a:pPr>
                      <a:endParaRPr lang="ru-RU" sz="1100" dirty="0">
                        <a:latin typeface="Times New Roman" panose="02020603050405020304" pitchFamily="18" charset="0"/>
                        <a:cs typeface="Times New Roman" panose="02020603050405020304" pitchFamily="18" charset="0"/>
                      </a:endParaRPr>
                    </a:p>
                    <a:p>
                      <a:pPr algn="ctr">
                        <a:lnSpc>
                          <a:spcPct val="100000"/>
                        </a:lnSpc>
                        <a:spcBef>
                          <a:spcPts val="40"/>
                        </a:spcBef>
                      </a:pPr>
                      <a:r>
                        <a:rPr lang="ru-RU" sz="1100" dirty="0" smtClean="0">
                          <a:latin typeface="Times New Roman" panose="02020603050405020304" pitchFamily="18" charset="0"/>
                          <a:cs typeface="Times New Roman" panose="02020603050405020304" pitchFamily="18" charset="0"/>
                        </a:rPr>
                        <a:t>24</a:t>
                      </a:r>
                      <a:r>
                        <a:rPr lang="ru-RU" sz="1100" baseline="0" dirty="0" smtClean="0">
                          <a:latin typeface="Times New Roman" panose="02020603050405020304" pitchFamily="18" charset="0"/>
                          <a:cs typeface="Times New Roman" panose="02020603050405020304" pitchFamily="18" charset="0"/>
                        </a:rPr>
                        <a:t> 331,20</a:t>
                      </a:r>
                      <a:endParaRPr lang="ru-RU" sz="1100" dirty="0">
                        <a:latin typeface="Times New Roman" panose="02020603050405020304" pitchFamily="18" charset="0"/>
                        <a:cs typeface="Times New Roman" panose="02020603050405020304" pitchFamily="18" charset="0"/>
                      </a:endParaRPr>
                    </a:p>
                  </a:txBody>
                  <a:tcPr marL="0" marR="0" marT="4689" marB="0" anchor="ctr">
                    <a:solidFill>
                      <a:schemeClr val="accent2">
                        <a:lumMod val="20000"/>
                        <a:lumOff val="80000"/>
                      </a:schemeClr>
                    </a:solidFill>
                  </a:tcPr>
                </a:tc>
                <a:tc>
                  <a:txBody>
                    <a:bodyPr/>
                    <a:lstStyle/>
                    <a:p>
                      <a:pPr>
                        <a:lnSpc>
                          <a:spcPct val="100000"/>
                        </a:lnSpc>
                        <a:spcBef>
                          <a:spcPts val="20"/>
                        </a:spcBef>
                      </a:pPr>
                      <a:endParaRPr sz="1100" dirty="0">
                        <a:latin typeface="Times New Roman" panose="02020603050405020304" pitchFamily="18" charset="0"/>
                        <a:cs typeface="Times New Roman" panose="02020603050405020304" pitchFamily="18" charset="0"/>
                      </a:endParaRPr>
                    </a:p>
                    <a:p>
                      <a:pPr marR="17780" algn="ctr">
                        <a:lnSpc>
                          <a:spcPct val="100000"/>
                        </a:lnSpc>
                      </a:pPr>
                      <a:r>
                        <a:rPr lang="ru-RU" sz="1100" dirty="0" smtClean="0">
                          <a:latin typeface="Times New Roman" panose="02020603050405020304" pitchFamily="18" charset="0"/>
                          <a:cs typeface="Times New Roman" panose="02020603050405020304" pitchFamily="18" charset="0"/>
                        </a:rPr>
                        <a:t>24</a:t>
                      </a:r>
                      <a:r>
                        <a:rPr lang="ru-RU" sz="1100" baseline="0" dirty="0" smtClean="0">
                          <a:latin typeface="Times New Roman" panose="02020603050405020304" pitchFamily="18" charset="0"/>
                          <a:cs typeface="Times New Roman" panose="02020603050405020304" pitchFamily="18" charset="0"/>
                        </a:rPr>
                        <a:t> 331,20</a:t>
                      </a:r>
                      <a:endParaRPr lang="ru-RU" sz="1100" dirty="0">
                        <a:latin typeface="Times New Roman" panose="02020603050405020304" pitchFamily="18" charset="0"/>
                        <a:cs typeface="Times New Roman" panose="02020603050405020304" pitchFamily="18" charset="0"/>
                      </a:endParaRPr>
                    </a:p>
                  </a:txBody>
                  <a:tcPr marL="0" marR="0" marT="2345" marB="0" anchor="ctr">
                    <a:solidFill>
                      <a:schemeClr val="accent2">
                        <a:lumMod val="20000"/>
                        <a:lumOff val="80000"/>
                      </a:schemeClr>
                    </a:solidFill>
                  </a:tcPr>
                </a:tc>
              </a:tr>
              <a:tr h="1375939">
                <a:tc>
                  <a:txBody>
                    <a:bodyPr/>
                    <a:lstStyle/>
                    <a:p>
                      <a:pPr marL="28575" marR="151130" algn="l">
                        <a:lnSpc>
                          <a:spcPts val="1510"/>
                        </a:lnSpc>
                        <a:spcBef>
                          <a:spcPts val="25"/>
                        </a:spcBef>
                      </a:pPr>
                      <a:r>
                        <a:rPr lang="ru-RU" sz="1000" dirty="0">
                          <a:latin typeface="Times New Roman" panose="02020603050405020304" pitchFamily="18" charset="0"/>
                          <a:cs typeface="Times New Roman" panose="02020603050405020304" pitchFamily="18" charset="0"/>
                        </a:rPr>
                        <a:t>на реализацию мероприятий по обеспечению жильем молодых </a:t>
                      </a:r>
                      <a:r>
                        <a:rPr lang="ru-RU" sz="1000" dirty="0" smtClean="0">
                          <a:latin typeface="Times New Roman" panose="02020603050405020304" pitchFamily="18" charset="0"/>
                          <a:cs typeface="Times New Roman" panose="02020603050405020304" pitchFamily="18" charset="0"/>
                        </a:rPr>
                        <a:t>семей</a:t>
                      </a:r>
                    </a:p>
                    <a:p>
                      <a:pPr marL="28575" marR="151130" algn="l">
                        <a:lnSpc>
                          <a:spcPts val="1510"/>
                        </a:lnSpc>
                        <a:spcBef>
                          <a:spcPts val="25"/>
                        </a:spcBef>
                      </a:pPr>
                      <a:endParaRPr lang="ru-RU" sz="1000" dirty="0" smtClean="0">
                        <a:latin typeface="Times New Roman" panose="02020603050405020304" pitchFamily="18" charset="0"/>
                        <a:cs typeface="Times New Roman" panose="02020603050405020304" pitchFamily="18" charset="0"/>
                      </a:endParaRPr>
                    </a:p>
                    <a:p>
                      <a:pPr marL="28575" marR="151130" algn="l">
                        <a:lnSpc>
                          <a:spcPts val="1510"/>
                        </a:lnSpc>
                        <a:spcBef>
                          <a:spcPts val="25"/>
                        </a:spcBef>
                      </a:pPr>
                      <a:r>
                        <a:rPr lang="ru-RU" sz="1000" dirty="0" smtClean="0">
                          <a:latin typeface="Times New Roman" panose="02020603050405020304" pitchFamily="18" charset="0"/>
                          <a:cs typeface="Times New Roman" panose="02020603050405020304" pitchFamily="18" charset="0"/>
                        </a:rPr>
                        <a:t>на комплектование книжных фондов и обеспечение информационно-техническим</a:t>
                      </a:r>
                      <a:r>
                        <a:rPr lang="ru-RU" sz="1000" baseline="0" dirty="0" smtClean="0">
                          <a:latin typeface="Times New Roman" panose="02020603050405020304" pitchFamily="18" charset="0"/>
                          <a:cs typeface="Times New Roman" panose="02020603050405020304" pitchFamily="18" charset="0"/>
                        </a:rPr>
                        <a:t> оборудованием библиотек</a:t>
                      </a:r>
                    </a:p>
                    <a:p>
                      <a:pPr marL="28575" marR="151130" algn="l">
                        <a:lnSpc>
                          <a:spcPts val="1510"/>
                        </a:lnSpc>
                        <a:spcBef>
                          <a:spcPts val="25"/>
                        </a:spcBef>
                      </a:pPr>
                      <a:endParaRPr lang="ru-RU" sz="1000" baseline="0" dirty="0" smtClean="0">
                        <a:latin typeface="Times New Roman" panose="02020603050405020304" pitchFamily="18" charset="0"/>
                        <a:cs typeface="Times New Roman" panose="02020603050405020304" pitchFamily="18" charset="0"/>
                      </a:endParaRPr>
                    </a:p>
                    <a:p>
                      <a:pPr marL="28575" marR="151130" algn="l">
                        <a:lnSpc>
                          <a:spcPts val="1510"/>
                        </a:lnSpc>
                        <a:spcBef>
                          <a:spcPts val="25"/>
                        </a:spcBef>
                      </a:pPr>
                      <a:r>
                        <a:rPr lang="ru-RU" sz="1000" baseline="0" dirty="0" err="1" smtClean="0">
                          <a:latin typeface="Times New Roman" panose="02020603050405020304" pitchFamily="18" charset="0"/>
                          <a:cs typeface="Times New Roman" panose="02020603050405020304" pitchFamily="18" charset="0"/>
                        </a:rPr>
                        <a:t>Софинансирование</a:t>
                      </a:r>
                      <a:r>
                        <a:rPr lang="ru-RU" sz="1000" baseline="0" dirty="0" smtClean="0">
                          <a:latin typeface="Times New Roman" panose="02020603050405020304" pitchFamily="18" charset="0"/>
                          <a:cs typeface="Times New Roman" panose="02020603050405020304" pitchFamily="18" charset="0"/>
                        </a:rPr>
                        <a:t> муниципальных программ по поддержке социально-ориентированных не коммерческих организаций по итогам конкурсного отбора</a:t>
                      </a:r>
                      <a:endParaRPr lang="ru-RU" sz="1000" dirty="0">
                        <a:latin typeface="Times New Roman" panose="02020603050405020304" pitchFamily="18" charset="0"/>
                        <a:cs typeface="Times New Roman" panose="02020603050405020304" pitchFamily="18" charset="0"/>
                      </a:endParaRPr>
                    </a:p>
                  </a:txBody>
                  <a:tcPr marL="0" marR="0" marT="2931" marB="0">
                    <a:solidFill>
                      <a:schemeClr val="bg1"/>
                    </a:solidFill>
                  </a:tcPr>
                </a:tc>
                <a:tc>
                  <a:txBody>
                    <a:bodyPr/>
                    <a:lstStyle/>
                    <a:p>
                      <a:pPr algn="ctr">
                        <a:lnSpc>
                          <a:spcPct val="100000"/>
                        </a:lnSpc>
                      </a:pPr>
                      <a:r>
                        <a:rPr lang="ru-RU" sz="1100" spc="-10" dirty="0" smtClean="0">
                          <a:latin typeface="Times New Roman" panose="02020603050405020304" pitchFamily="18" charset="0"/>
                          <a:cs typeface="Times New Roman" panose="02020603050405020304" pitchFamily="18" charset="0"/>
                        </a:rPr>
                        <a:t>1 418,35</a:t>
                      </a:r>
                    </a:p>
                    <a:p>
                      <a:pPr algn="ctr">
                        <a:lnSpc>
                          <a:spcPct val="100000"/>
                        </a:lnSpc>
                      </a:pPr>
                      <a:endParaRPr lang="ru-RU" sz="1100" spc="-10" dirty="0" smtClean="0">
                        <a:latin typeface="Times New Roman" panose="02020603050405020304" pitchFamily="18" charset="0"/>
                        <a:cs typeface="Times New Roman" panose="02020603050405020304" pitchFamily="18" charset="0"/>
                      </a:endParaRPr>
                    </a:p>
                    <a:p>
                      <a:pPr algn="ctr">
                        <a:lnSpc>
                          <a:spcPct val="100000"/>
                        </a:lnSpc>
                      </a:pPr>
                      <a:r>
                        <a:rPr lang="ru-RU" sz="1100" spc="-10" dirty="0" smtClean="0">
                          <a:latin typeface="Times New Roman" panose="02020603050405020304" pitchFamily="18" charset="0"/>
                          <a:cs typeface="Times New Roman" panose="02020603050405020304" pitchFamily="18" charset="0"/>
                        </a:rPr>
                        <a:t>168,00</a:t>
                      </a:r>
                    </a:p>
                    <a:p>
                      <a:pPr algn="ctr">
                        <a:lnSpc>
                          <a:spcPct val="100000"/>
                        </a:lnSpc>
                      </a:pPr>
                      <a:endParaRPr lang="ru-RU" sz="1100" spc="-10" dirty="0" smtClean="0">
                        <a:latin typeface="Times New Roman" panose="02020603050405020304" pitchFamily="18" charset="0"/>
                        <a:cs typeface="Times New Roman" panose="02020603050405020304" pitchFamily="18" charset="0"/>
                      </a:endParaRPr>
                    </a:p>
                    <a:p>
                      <a:pPr algn="ctr">
                        <a:lnSpc>
                          <a:spcPct val="100000"/>
                        </a:lnSpc>
                      </a:pPr>
                      <a:endParaRPr lang="ru-RU" sz="1100" spc="-10" dirty="0" smtClean="0">
                        <a:latin typeface="Times New Roman" panose="02020603050405020304" pitchFamily="18" charset="0"/>
                        <a:cs typeface="Times New Roman" panose="02020603050405020304" pitchFamily="18" charset="0"/>
                      </a:endParaRPr>
                    </a:p>
                    <a:p>
                      <a:pPr algn="ctr">
                        <a:lnSpc>
                          <a:spcPct val="100000"/>
                        </a:lnSpc>
                      </a:pPr>
                      <a:r>
                        <a:rPr lang="ru-RU" sz="1100" spc="-10" dirty="0" smtClean="0">
                          <a:latin typeface="Times New Roman" panose="02020603050405020304" pitchFamily="18" charset="0"/>
                          <a:cs typeface="Times New Roman" panose="02020603050405020304" pitchFamily="18" charset="0"/>
                        </a:rPr>
                        <a:t>265,61</a:t>
                      </a:r>
                      <a:endParaRPr sz="1100" spc="-10" dirty="0">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marR="17145" algn="ctr">
                        <a:lnSpc>
                          <a:spcPct val="100000"/>
                        </a:lnSpc>
                        <a:spcBef>
                          <a:spcPts val="1035"/>
                        </a:spcBef>
                      </a:pPr>
                      <a:r>
                        <a:rPr lang="ru-RU" sz="1100" spc="-10" baseline="0" dirty="0">
                          <a:latin typeface="Times New Roman" panose="02020603050405020304" pitchFamily="18" charset="0"/>
                          <a:cs typeface="Times New Roman" panose="02020603050405020304" pitchFamily="18" charset="0"/>
                        </a:rPr>
                        <a:t> </a:t>
                      </a:r>
                      <a:r>
                        <a:rPr lang="ru-RU" sz="1100" spc="-10" baseline="0" dirty="0" smtClean="0">
                          <a:latin typeface="Times New Roman" panose="02020603050405020304" pitchFamily="18" charset="0"/>
                          <a:cs typeface="Times New Roman" panose="02020603050405020304" pitchFamily="18" charset="0"/>
                        </a:rPr>
                        <a:t>  1 418,35</a:t>
                      </a:r>
                    </a:p>
                    <a:p>
                      <a:pPr marR="17145" algn="ctr">
                        <a:lnSpc>
                          <a:spcPct val="100000"/>
                        </a:lnSpc>
                        <a:spcBef>
                          <a:spcPts val="1035"/>
                        </a:spcBef>
                      </a:pPr>
                      <a:r>
                        <a:rPr lang="ru-RU" sz="1100" spc="-10" baseline="0" dirty="0" smtClean="0">
                          <a:latin typeface="Times New Roman" panose="02020603050405020304" pitchFamily="18" charset="0"/>
                          <a:cs typeface="Times New Roman" panose="02020603050405020304" pitchFamily="18" charset="0"/>
                        </a:rPr>
                        <a:t>168,00 </a:t>
                      </a:r>
                    </a:p>
                    <a:p>
                      <a:pPr marR="17145" algn="ctr">
                        <a:lnSpc>
                          <a:spcPct val="100000"/>
                        </a:lnSpc>
                        <a:spcBef>
                          <a:spcPts val="1035"/>
                        </a:spcBef>
                      </a:pPr>
                      <a:endParaRPr lang="ru-RU" sz="1100" spc="-10" baseline="0" dirty="0" smtClean="0">
                        <a:latin typeface="Times New Roman" panose="02020603050405020304" pitchFamily="18" charset="0"/>
                        <a:cs typeface="Times New Roman" panose="02020603050405020304" pitchFamily="18" charset="0"/>
                      </a:endParaRPr>
                    </a:p>
                    <a:p>
                      <a:pPr marR="17145" algn="ctr">
                        <a:lnSpc>
                          <a:spcPct val="100000"/>
                        </a:lnSpc>
                        <a:spcBef>
                          <a:spcPts val="1035"/>
                        </a:spcBef>
                      </a:pPr>
                      <a:r>
                        <a:rPr lang="ru-RU" sz="1100" spc="-10" baseline="0" dirty="0" smtClean="0">
                          <a:latin typeface="Times New Roman" panose="02020603050405020304" pitchFamily="18" charset="0"/>
                          <a:cs typeface="Times New Roman" panose="02020603050405020304" pitchFamily="18" charset="0"/>
                        </a:rPr>
                        <a:t>265,61</a:t>
                      </a:r>
                    </a:p>
                  </a:txBody>
                  <a:tcPr marL="0" marR="0" marT="0" marB="0">
                    <a:solidFill>
                      <a:schemeClr val="bg1"/>
                    </a:solidFill>
                  </a:tcPr>
                </a:tc>
              </a:tr>
              <a:tr h="331491">
                <a:tc>
                  <a:txBody>
                    <a:bodyPr/>
                    <a:lstStyle/>
                    <a:p>
                      <a:pPr marL="28575">
                        <a:lnSpc>
                          <a:spcPct val="100000"/>
                        </a:lnSpc>
                        <a:spcBef>
                          <a:spcPts val="90"/>
                        </a:spcBef>
                      </a:pPr>
                      <a:r>
                        <a:rPr lang="ru-RU" sz="1000" dirty="0" smtClean="0">
                          <a:latin typeface="Times New Roman" panose="02020603050405020304" pitchFamily="18" charset="0"/>
                          <a:cs typeface="Times New Roman" panose="02020603050405020304" pitchFamily="18" charset="0"/>
                        </a:rPr>
                        <a:t>на реализацию</a:t>
                      </a:r>
                      <a:r>
                        <a:rPr lang="ru-RU" sz="1000" baseline="0" dirty="0" smtClean="0">
                          <a:latin typeface="Times New Roman" panose="02020603050405020304" pitchFamily="18" charset="0"/>
                          <a:cs typeface="Times New Roman" panose="02020603050405020304" pitchFamily="18" charset="0"/>
                        </a:rPr>
                        <a:t> проектов инициативного бюджетирования по направлению «Твой проект»</a:t>
                      </a:r>
                      <a:endParaRPr sz="1000" dirty="0">
                        <a:latin typeface="Times New Roman" panose="02020603050405020304" pitchFamily="18" charset="0"/>
                        <a:cs typeface="Times New Roman" panose="02020603050405020304" pitchFamily="18" charset="0"/>
                      </a:endParaRPr>
                    </a:p>
                  </a:txBody>
                  <a:tcPr marL="0" marR="0" marT="10551" marB="0">
                    <a:solidFill>
                      <a:schemeClr val="accent4">
                        <a:lumMod val="20000"/>
                        <a:lumOff val="80000"/>
                      </a:schemeClr>
                    </a:solidFill>
                  </a:tcPr>
                </a:tc>
                <a:tc>
                  <a:txBody>
                    <a:bodyPr/>
                    <a:lstStyle/>
                    <a:p>
                      <a:pPr marL="186055">
                        <a:lnSpc>
                          <a:spcPct val="100000"/>
                        </a:lnSpc>
                        <a:spcBef>
                          <a:spcPts val="925"/>
                        </a:spcBef>
                      </a:pPr>
                      <a:r>
                        <a:rPr lang="ru-RU" sz="1100" spc="-10" dirty="0">
                          <a:latin typeface="Times New Roman" panose="02020603050405020304" pitchFamily="18" charset="0"/>
                          <a:cs typeface="Times New Roman" panose="02020603050405020304" pitchFamily="18" charset="0"/>
                        </a:rPr>
                        <a:t>6</a:t>
                      </a:r>
                      <a:r>
                        <a:rPr lang="ru-RU" sz="1100" spc="-10" dirty="0" smtClean="0">
                          <a:latin typeface="Times New Roman" panose="02020603050405020304" pitchFamily="18" charset="0"/>
                          <a:cs typeface="Times New Roman" panose="02020603050405020304" pitchFamily="18" charset="0"/>
                        </a:rPr>
                        <a:t> </a:t>
                      </a:r>
                      <a:r>
                        <a:rPr lang="ru-RU" sz="1100" spc="-10" dirty="0">
                          <a:latin typeface="Times New Roman" panose="02020603050405020304" pitchFamily="18" charset="0"/>
                          <a:cs typeface="Times New Roman" panose="02020603050405020304" pitchFamily="18" charset="0"/>
                        </a:rPr>
                        <a:t>000,00</a:t>
                      </a:r>
                    </a:p>
                  </a:txBody>
                  <a:tcPr marL="0" marR="0" marT="108438" marB="0">
                    <a:solidFill>
                      <a:schemeClr val="accent4">
                        <a:lumMod val="20000"/>
                        <a:lumOff val="80000"/>
                      </a:schemeClr>
                    </a:solidFill>
                  </a:tcPr>
                </a:tc>
                <a:tc>
                  <a:txBody>
                    <a:bodyPr/>
                    <a:lstStyle/>
                    <a:p>
                      <a:pPr marR="17145" algn="ctr">
                        <a:lnSpc>
                          <a:spcPct val="100000"/>
                        </a:lnSpc>
                        <a:spcBef>
                          <a:spcPts val="850"/>
                        </a:spcBef>
                      </a:pPr>
                      <a:r>
                        <a:rPr lang="ru-RU" sz="1100" spc="-10" dirty="0">
                          <a:latin typeface="Times New Roman" panose="02020603050405020304" pitchFamily="18" charset="0"/>
                          <a:cs typeface="Times New Roman" panose="02020603050405020304" pitchFamily="18" charset="0"/>
                        </a:rPr>
                        <a:t>6</a:t>
                      </a:r>
                      <a:r>
                        <a:rPr lang="ru-RU" sz="1100" spc="-10" dirty="0" smtClean="0">
                          <a:latin typeface="Times New Roman" panose="02020603050405020304" pitchFamily="18" charset="0"/>
                          <a:cs typeface="Times New Roman" panose="02020603050405020304" pitchFamily="18" charset="0"/>
                        </a:rPr>
                        <a:t> </a:t>
                      </a:r>
                      <a:r>
                        <a:rPr lang="ru-RU" sz="1100" spc="-10" dirty="0">
                          <a:latin typeface="Times New Roman" panose="02020603050405020304" pitchFamily="18" charset="0"/>
                          <a:cs typeface="Times New Roman" panose="02020603050405020304" pitchFamily="18" charset="0"/>
                        </a:rPr>
                        <a:t>000,00</a:t>
                      </a:r>
                    </a:p>
                  </a:txBody>
                  <a:tcPr marL="0" marR="0" marT="99646" marB="0">
                    <a:solidFill>
                      <a:schemeClr val="accent4">
                        <a:lumMod val="20000"/>
                        <a:lumOff val="80000"/>
                      </a:schemeClr>
                    </a:solidFill>
                  </a:tcPr>
                </a:tc>
              </a:tr>
              <a:tr h="375832">
                <a:tc>
                  <a:txBody>
                    <a:bodyPr/>
                    <a:lstStyle/>
                    <a:p>
                      <a:pPr marL="28575">
                        <a:lnSpc>
                          <a:spcPct val="100000"/>
                        </a:lnSpc>
                        <a:spcBef>
                          <a:spcPts val="70"/>
                        </a:spcBef>
                      </a:pPr>
                      <a:r>
                        <a:rPr lang="ru-RU" sz="1000" spc="-10" baseline="0" dirty="0">
                          <a:latin typeface="Times New Roman" panose="02020603050405020304" pitchFamily="18" charset="0"/>
                          <a:cs typeface="Times New Roman" panose="02020603050405020304" pitchFamily="18" charset="0"/>
                        </a:rPr>
                        <a:t>на капитальный ремонт и ремонт автомобильный дорог общего пользования населенных пунктов за счет дорожного фонда Приморского края</a:t>
                      </a:r>
                    </a:p>
                  </a:txBody>
                  <a:tcPr marL="0" marR="0" marT="8206" marB="0">
                    <a:solidFill>
                      <a:schemeClr val="bg1"/>
                    </a:solidFill>
                  </a:tcPr>
                </a:tc>
                <a:tc>
                  <a:txBody>
                    <a:bodyPr/>
                    <a:lstStyle/>
                    <a:p>
                      <a:pPr marL="106680">
                        <a:lnSpc>
                          <a:spcPts val="1320"/>
                        </a:lnSpc>
                        <a:spcBef>
                          <a:spcPts val="145"/>
                        </a:spcBef>
                      </a:pPr>
                      <a:r>
                        <a:rPr lang="ru-RU" sz="1100" spc="-10" dirty="0" smtClean="0">
                          <a:latin typeface="Times New Roman" panose="02020603050405020304" pitchFamily="18" charset="0"/>
                          <a:cs typeface="Times New Roman" panose="02020603050405020304" pitchFamily="18" charset="0"/>
                        </a:rPr>
                        <a:t>  5 </a:t>
                      </a:r>
                      <a:r>
                        <a:rPr lang="ru-RU" sz="1100" spc="-10" dirty="0">
                          <a:latin typeface="Times New Roman" panose="02020603050405020304" pitchFamily="18" charset="0"/>
                          <a:cs typeface="Times New Roman" panose="02020603050405020304" pitchFamily="18" charset="0"/>
                        </a:rPr>
                        <a:t>000,00</a:t>
                      </a:r>
                    </a:p>
                  </a:txBody>
                  <a:tcPr marL="0" marR="0" marT="16998" marB="0">
                    <a:solidFill>
                      <a:schemeClr val="bg1"/>
                    </a:solidFill>
                  </a:tcPr>
                </a:tc>
                <a:tc>
                  <a:txBody>
                    <a:bodyPr/>
                    <a:lstStyle/>
                    <a:p>
                      <a:pPr marR="17145" algn="ctr">
                        <a:lnSpc>
                          <a:spcPct val="100000"/>
                        </a:lnSpc>
                        <a:spcBef>
                          <a:spcPts val="70"/>
                        </a:spcBef>
                      </a:pPr>
                      <a:r>
                        <a:rPr lang="ru-RU" sz="1100" spc="-10" dirty="0" smtClean="0">
                          <a:latin typeface="Times New Roman" panose="02020603050405020304" pitchFamily="18" charset="0"/>
                          <a:cs typeface="Times New Roman" panose="02020603050405020304" pitchFamily="18" charset="0"/>
                        </a:rPr>
                        <a:t>5</a:t>
                      </a:r>
                      <a:r>
                        <a:rPr lang="ru-RU" sz="1100" spc="-10" baseline="0" dirty="0" smtClean="0">
                          <a:latin typeface="Times New Roman" panose="02020603050405020304" pitchFamily="18" charset="0"/>
                          <a:cs typeface="Times New Roman" panose="02020603050405020304" pitchFamily="18" charset="0"/>
                        </a:rPr>
                        <a:t> 000,00</a:t>
                      </a:r>
                      <a:endParaRPr lang="ru-RU" sz="1100" spc="-10" dirty="0">
                        <a:latin typeface="Times New Roman" panose="02020603050405020304" pitchFamily="18" charset="0"/>
                        <a:cs typeface="Times New Roman" panose="02020603050405020304" pitchFamily="18" charset="0"/>
                      </a:endParaRPr>
                    </a:p>
                  </a:txBody>
                  <a:tcPr marL="0" marR="0" marT="8206" marB="0">
                    <a:solidFill>
                      <a:schemeClr val="bg1"/>
                    </a:solidFill>
                  </a:tcPr>
                </a:tc>
              </a:tr>
              <a:tr h="218648">
                <a:tc>
                  <a:txBody>
                    <a:bodyPr/>
                    <a:lstStyle/>
                    <a:p>
                      <a:pPr marL="28575">
                        <a:lnSpc>
                          <a:spcPct val="100000"/>
                        </a:lnSpc>
                        <a:spcBef>
                          <a:spcPts val="65"/>
                        </a:spcBef>
                      </a:pPr>
                      <a:r>
                        <a:rPr sz="1000" dirty="0">
                          <a:latin typeface="Times New Roman" panose="02020603050405020304" pitchFamily="18" charset="0"/>
                          <a:cs typeface="Times New Roman" panose="02020603050405020304" pitchFamily="18" charset="0"/>
                        </a:rPr>
                        <a:t>на</a:t>
                      </a:r>
                      <a:r>
                        <a:rPr sz="1000" spc="-55" dirty="0">
                          <a:latin typeface="Times New Roman" panose="02020603050405020304" pitchFamily="18" charset="0"/>
                          <a:cs typeface="Times New Roman" panose="02020603050405020304" pitchFamily="18" charset="0"/>
                        </a:rPr>
                        <a:t> </a:t>
                      </a:r>
                      <a:r>
                        <a:rPr sz="1000" spc="-5" dirty="0">
                          <a:latin typeface="Times New Roman" panose="02020603050405020304" pitchFamily="18" charset="0"/>
                          <a:cs typeface="Times New Roman" panose="02020603050405020304" pitchFamily="18" charset="0"/>
                        </a:rPr>
                        <a:t>обес</a:t>
                      </a:r>
                      <a:r>
                        <a:rPr sz="1000" dirty="0">
                          <a:latin typeface="Times New Roman" panose="02020603050405020304" pitchFamily="18" charset="0"/>
                          <a:cs typeface="Times New Roman" panose="02020603050405020304" pitchFamily="18" charset="0"/>
                        </a:rPr>
                        <a:t>п</a:t>
                      </a:r>
                      <a:r>
                        <a:rPr sz="1000" spc="-5" dirty="0">
                          <a:latin typeface="Times New Roman" panose="02020603050405020304" pitchFamily="18" charset="0"/>
                          <a:cs typeface="Times New Roman" panose="02020603050405020304" pitchFamily="18" charset="0"/>
                        </a:rPr>
                        <a:t>ечени</a:t>
                      </a:r>
                      <a:r>
                        <a:rPr sz="1000" dirty="0">
                          <a:latin typeface="Times New Roman" panose="02020603050405020304" pitchFamily="18" charset="0"/>
                          <a:cs typeface="Times New Roman" panose="02020603050405020304" pitchFamily="18" charset="0"/>
                        </a:rPr>
                        <a:t>е</a:t>
                      </a:r>
                      <a:r>
                        <a:rPr sz="1000" spc="-80" dirty="0">
                          <a:latin typeface="Times New Roman" panose="02020603050405020304" pitchFamily="18" charset="0"/>
                          <a:cs typeface="Times New Roman" panose="02020603050405020304" pitchFamily="18" charset="0"/>
                        </a:rPr>
                        <a:t> </a:t>
                      </a:r>
                      <a:r>
                        <a:rPr sz="1000" dirty="0">
                          <a:latin typeface="Times New Roman" panose="02020603050405020304" pitchFamily="18" charset="0"/>
                          <a:cs typeface="Times New Roman" panose="02020603050405020304" pitchFamily="18" charset="0"/>
                        </a:rPr>
                        <a:t>г</a:t>
                      </a:r>
                      <a:r>
                        <a:rPr sz="1000" spc="-5" dirty="0">
                          <a:latin typeface="Times New Roman" panose="02020603050405020304" pitchFamily="18" charset="0"/>
                          <a:cs typeface="Times New Roman" panose="02020603050405020304" pitchFamily="18" charset="0"/>
                        </a:rPr>
                        <a:t>раж</a:t>
                      </a:r>
                      <a:r>
                        <a:rPr sz="1000" dirty="0">
                          <a:latin typeface="Times New Roman" panose="02020603050405020304" pitchFamily="18" charset="0"/>
                          <a:cs typeface="Times New Roman" panose="02020603050405020304" pitchFamily="18" charset="0"/>
                        </a:rPr>
                        <a:t>дан</a:t>
                      </a:r>
                      <a:r>
                        <a:rPr sz="1000" spc="-75" dirty="0">
                          <a:latin typeface="Times New Roman" panose="02020603050405020304" pitchFamily="18" charset="0"/>
                          <a:cs typeface="Times New Roman" panose="02020603050405020304" pitchFamily="18" charset="0"/>
                        </a:rPr>
                        <a:t> </a:t>
                      </a:r>
                      <a:r>
                        <a:rPr sz="1000" dirty="0">
                          <a:latin typeface="Times New Roman" panose="02020603050405020304" pitchFamily="18" charset="0"/>
                          <a:cs typeface="Times New Roman" panose="02020603050405020304" pitchFamily="18" charset="0"/>
                        </a:rPr>
                        <a:t>твердым</a:t>
                      </a:r>
                      <a:r>
                        <a:rPr sz="1000" spc="-55" dirty="0">
                          <a:latin typeface="Times New Roman" panose="02020603050405020304" pitchFamily="18" charset="0"/>
                          <a:cs typeface="Times New Roman" panose="02020603050405020304" pitchFamily="18" charset="0"/>
                        </a:rPr>
                        <a:t> </a:t>
                      </a:r>
                      <a:r>
                        <a:rPr sz="1000" dirty="0">
                          <a:latin typeface="Times New Roman" panose="02020603050405020304" pitchFamily="18" charset="0"/>
                          <a:cs typeface="Times New Roman" panose="02020603050405020304" pitchFamily="18" charset="0"/>
                        </a:rPr>
                        <a:t>т</a:t>
                      </a:r>
                      <a:r>
                        <a:rPr sz="1000" spc="-5" dirty="0">
                          <a:latin typeface="Times New Roman" panose="02020603050405020304" pitchFamily="18" charset="0"/>
                          <a:cs typeface="Times New Roman" panose="02020603050405020304" pitchFamily="18" charset="0"/>
                        </a:rPr>
                        <a:t>опливом</a:t>
                      </a:r>
                      <a:endParaRPr sz="1000" dirty="0">
                        <a:latin typeface="Times New Roman" panose="02020603050405020304" pitchFamily="18" charset="0"/>
                        <a:cs typeface="Times New Roman" panose="02020603050405020304" pitchFamily="18" charset="0"/>
                      </a:endParaRPr>
                    </a:p>
                  </a:txBody>
                  <a:tcPr marL="0" marR="0" marT="7620" marB="0">
                    <a:solidFill>
                      <a:schemeClr val="accent4">
                        <a:lumMod val="20000"/>
                        <a:lumOff val="80000"/>
                      </a:schemeClr>
                    </a:solidFill>
                  </a:tcPr>
                </a:tc>
                <a:tc>
                  <a:txBody>
                    <a:bodyPr/>
                    <a:lstStyle/>
                    <a:p>
                      <a:pPr marL="154305">
                        <a:lnSpc>
                          <a:spcPts val="1320"/>
                        </a:lnSpc>
                        <a:spcBef>
                          <a:spcPts val="145"/>
                        </a:spcBef>
                      </a:pPr>
                      <a:r>
                        <a:rPr lang="ru-RU" sz="1100" spc="-10" baseline="0" dirty="0" smtClean="0">
                          <a:latin typeface="Times New Roman" panose="02020603050405020304" pitchFamily="18" charset="0"/>
                          <a:cs typeface="Times New Roman" panose="02020603050405020304" pitchFamily="18" charset="0"/>
                        </a:rPr>
                        <a:t>   574,68</a:t>
                      </a:r>
                      <a:endParaRPr lang="ru-RU" sz="1100" spc="-10" dirty="0">
                        <a:latin typeface="Times New Roman" panose="02020603050405020304" pitchFamily="18" charset="0"/>
                        <a:cs typeface="Times New Roman" panose="02020603050405020304" pitchFamily="18" charset="0"/>
                      </a:endParaRPr>
                    </a:p>
                  </a:txBody>
                  <a:tcPr marL="0" marR="0" marT="16998" marB="0">
                    <a:solidFill>
                      <a:schemeClr val="accent4">
                        <a:lumMod val="20000"/>
                        <a:lumOff val="80000"/>
                      </a:schemeClr>
                    </a:solidFill>
                  </a:tcPr>
                </a:tc>
                <a:tc>
                  <a:txBody>
                    <a:bodyPr/>
                    <a:lstStyle/>
                    <a:p>
                      <a:pPr marR="17145" algn="ctr">
                        <a:lnSpc>
                          <a:spcPct val="100000"/>
                        </a:lnSpc>
                        <a:spcBef>
                          <a:spcPts val="65"/>
                        </a:spcBef>
                      </a:pPr>
                      <a:r>
                        <a:rPr lang="ru-RU" sz="1100" spc="-10" dirty="0" smtClean="0">
                          <a:latin typeface="Times New Roman" panose="02020603050405020304" pitchFamily="18" charset="0"/>
                          <a:cs typeface="Times New Roman" panose="02020603050405020304" pitchFamily="18" charset="0"/>
                        </a:rPr>
                        <a:t>574,68</a:t>
                      </a:r>
                      <a:endParaRPr lang="ru-RU" sz="1100" spc="-10" dirty="0">
                        <a:latin typeface="Times New Roman" panose="02020603050405020304" pitchFamily="18" charset="0"/>
                        <a:cs typeface="Times New Roman" panose="02020603050405020304" pitchFamily="18" charset="0"/>
                      </a:endParaRPr>
                    </a:p>
                  </a:txBody>
                  <a:tcPr marL="0" marR="0" marT="7620" marB="0">
                    <a:solidFill>
                      <a:schemeClr val="accent4">
                        <a:lumMod val="20000"/>
                        <a:lumOff val="80000"/>
                      </a:schemeClr>
                    </a:solidFill>
                  </a:tcPr>
                </a:tc>
              </a:tr>
              <a:tr h="378647">
                <a:tc>
                  <a:txBody>
                    <a:bodyPr/>
                    <a:lstStyle/>
                    <a:p>
                      <a:pPr marL="40640">
                        <a:lnSpc>
                          <a:spcPct val="100000"/>
                        </a:lnSpc>
                        <a:spcBef>
                          <a:spcPts val="90"/>
                        </a:spcBef>
                      </a:pPr>
                      <a:r>
                        <a:rPr sz="1000" spc="-10" baseline="0" dirty="0" err="1">
                          <a:latin typeface="Times New Roman" panose="02020603050405020304" pitchFamily="18" charset="0"/>
                          <a:cs typeface="Times New Roman" panose="02020603050405020304" pitchFamily="18" charset="0"/>
                        </a:rPr>
                        <a:t>на</a:t>
                      </a:r>
                      <a:r>
                        <a:rPr sz="1000" spc="-10" baseline="0" dirty="0">
                          <a:latin typeface="Times New Roman" panose="02020603050405020304" pitchFamily="18" charset="0"/>
                          <a:cs typeface="Times New Roman" panose="02020603050405020304" pitchFamily="18" charset="0"/>
                        </a:rPr>
                        <a:t> </a:t>
                      </a:r>
                      <a:r>
                        <a:rPr lang="ru-RU" sz="1000" spc="-10" baseline="0" dirty="0">
                          <a:latin typeface="Times New Roman" panose="02020603050405020304" pitchFamily="18" charset="0"/>
                          <a:cs typeface="Times New Roman" panose="02020603050405020304" pitchFamily="18" charset="0"/>
                        </a:rPr>
                        <a:t>приобретение и поставка спортивного инвентаря, спортивного оборудования и иного имущества для развития массового спорта</a:t>
                      </a:r>
                    </a:p>
                  </a:txBody>
                  <a:tcPr marL="0" marR="0" marT="10551" marB="0">
                    <a:solidFill>
                      <a:schemeClr val="bg1"/>
                    </a:solidFill>
                  </a:tcPr>
                </a:tc>
                <a:tc>
                  <a:txBody>
                    <a:bodyPr/>
                    <a:lstStyle/>
                    <a:p>
                      <a:pPr marL="121920">
                        <a:lnSpc>
                          <a:spcPct val="100000"/>
                        </a:lnSpc>
                        <a:spcBef>
                          <a:spcPts val="930"/>
                        </a:spcBef>
                      </a:pPr>
                      <a:r>
                        <a:rPr lang="ru-RU" sz="1100" spc="-10" baseline="0" dirty="0" smtClean="0">
                          <a:latin typeface="Times New Roman" panose="02020603050405020304" pitchFamily="18" charset="0"/>
                          <a:cs typeface="Times New Roman" panose="02020603050405020304" pitchFamily="18" charset="0"/>
                        </a:rPr>
                        <a:t>  2 606,18</a:t>
                      </a:r>
                      <a:endParaRPr lang="ru-RU" sz="1100" spc="-10" dirty="0">
                        <a:latin typeface="Times New Roman" panose="02020603050405020304" pitchFamily="18" charset="0"/>
                        <a:cs typeface="Times New Roman" panose="02020603050405020304" pitchFamily="18" charset="0"/>
                      </a:endParaRPr>
                    </a:p>
                  </a:txBody>
                  <a:tcPr marL="0" marR="0" marT="109025" marB="0">
                    <a:solidFill>
                      <a:schemeClr val="bg1"/>
                    </a:solidFill>
                  </a:tcPr>
                </a:tc>
                <a:tc>
                  <a:txBody>
                    <a:bodyPr/>
                    <a:lstStyle/>
                    <a:p>
                      <a:pPr marR="17145" algn="ctr">
                        <a:lnSpc>
                          <a:spcPct val="100000"/>
                        </a:lnSpc>
                        <a:spcBef>
                          <a:spcPts val="850"/>
                        </a:spcBef>
                      </a:pPr>
                      <a:r>
                        <a:rPr lang="ru-RU" sz="1100" spc="-10" dirty="0">
                          <a:latin typeface="Times New Roman" panose="02020603050405020304" pitchFamily="18" charset="0"/>
                          <a:cs typeface="Times New Roman" panose="02020603050405020304" pitchFamily="18" charset="0"/>
                        </a:rPr>
                        <a:t>2 </a:t>
                      </a:r>
                      <a:r>
                        <a:rPr lang="ru-RU" sz="1100" spc="-10" dirty="0" smtClean="0">
                          <a:latin typeface="Times New Roman" panose="02020603050405020304" pitchFamily="18" charset="0"/>
                          <a:cs typeface="Times New Roman" panose="02020603050405020304" pitchFamily="18" charset="0"/>
                        </a:rPr>
                        <a:t>606,18</a:t>
                      </a:r>
                      <a:endParaRPr lang="ru-RU" sz="1100" spc="-10" dirty="0">
                        <a:latin typeface="Times New Roman" panose="02020603050405020304" pitchFamily="18" charset="0"/>
                        <a:cs typeface="Times New Roman" panose="02020603050405020304" pitchFamily="18" charset="0"/>
                      </a:endParaRPr>
                    </a:p>
                  </a:txBody>
                  <a:tcPr marL="0" marR="0" marT="99646" marB="0">
                    <a:solidFill>
                      <a:schemeClr val="bg1"/>
                    </a:solidFill>
                  </a:tcPr>
                </a:tc>
              </a:tr>
              <a:tr h="1832661">
                <a:tc>
                  <a:txBody>
                    <a:bodyPr/>
                    <a:lstStyle/>
                    <a:p>
                      <a:pPr marL="28575">
                        <a:lnSpc>
                          <a:spcPct val="100000"/>
                        </a:lnSpc>
                        <a:spcBef>
                          <a:spcPts val="115"/>
                        </a:spcBef>
                      </a:pPr>
                      <a:r>
                        <a:rPr sz="1000" spc="-10" dirty="0" err="1">
                          <a:latin typeface="Times New Roman" panose="02020603050405020304" pitchFamily="18" charset="0"/>
                          <a:cs typeface="Times New Roman" panose="02020603050405020304" pitchFamily="18" charset="0"/>
                        </a:rPr>
                        <a:t>на</a:t>
                      </a:r>
                      <a:r>
                        <a:rPr sz="1000" spc="-10" dirty="0">
                          <a:latin typeface="Times New Roman" panose="02020603050405020304" pitchFamily="18" charset="0"/>
                          <a:cs typeface="Times New Roman" panose="02020603050405020304" pitchFamily="18" charset="0"/>
                        </a:rPr>
                        <a:t> </a:t>
                      </a:r>
                      <a:r>
                        <a:rPr lang="ru-RU" sz="1000" spc="-10" dirty="0" smtClean="0">
                          <a:latin typeface="Times New Roman" panose="02020603050405020304" pitchFamily="18" charset="0"/>
                          <a:cs typeface="Times New Roman" panose="02020603050405020304" pitchFamily="18" charset="0"/>
                        </a:rPr>
                        <a:t>капитальный</a:t>
                      </a:r>
                      <a:r>
                        <a:rPr lang="ru-RU" sz="1000" spc="-10" baseline="0" dirty="0" smtClean="0">
                          <a:latin typeface="Times New Roman" panose="02020603050405020304" pitchFamily="18" charset="0"/>
                          <a:cs typeface="Times New Roman" panose="02020603050405020304" pitchFamily="18" charset="0"/>
                        </a:rPr>
                        <a:t> ремонт зданий муниципальных общеобразовательных организаций</a:t>
                      </a:r>
                    </a:p>
                    <a:p>
                      <a:pPr marL="28575">
                        <a:lnSpc>
                          <a:spcPct val="100000"/>
                        </a:lnSpc>
                        <a:spcBef>
                          <a:spcPts val="115"/>
                        </a:spcBef>
                      </a:pPr>
                      <a:endParaRPr lang="ru-RU" sz="1000" spc="-10" baseline="0" dirty="0" smtClean="0">
                        <a:latin typeface="Times New Roman" panose="02020603050405020304" pitchFamily="18" charset="0"/>
                        <a:cs typeface="Times New Roman" panose="02020603050405020304" pitchFamily="18" charset="0"/>
                      </a:endParaRPr>
                    </a:p>
                    <a:p>
                      <a:pPr marL="28575">
                        <a:lnSpc>
                          <a:spcPct val="100000"/>
                        </a:lnSpc>
                        <a:spcBef>
                          <a:spcPts val="115"/>
                        </a:spcBef>
                      </a:pPr>
                      <a:r>
                        <a:rPr lang="ru-RU" sz="1000" spc="-10" baseline="0" dirty="0" smtClean="0">
                          <a:latin typeface="Times New Roman" panose="02020603050405020304" pitchFamily="18" charset="0"/>
                          <a:cs typeface="Times New Roman" panose="02020603050405020304" pitchFamily="18" charset="0"/>
                        </a:rPr>
                        <a:t>на приобретение музыкальных инструментов и художественного инвентаря для учреждений дополнительного образования детей в сфере культуры</a:t>
                      </a:r>
                    </a:p>
                    <a:p>
                      <a:pPr marL="28575">
                        <a:lnSpc>
                          <a:spcPct val="100000"/>
                        </a:lnSpc>
                        <a:spcBef>
                          <a:spcPts val="115"/>
                        </a:spcBef>
                      </a:pPr>
                      <a:endParaRPr lang="ru-RU" sz="1000" spc="-10" baseline="0" dirty="0" smtClean="0">
                        <a:latin typeface="Times New Roman" panose="02020603050405020304" pitchFamily="18" charset="0"/>
                        <a:cs typeface="Times New Roman" panose="02020603050405020304" pitchFamily="18" charset="0"/>
                      </a:endParaRPr>
                    </a:p>
                    <a:p>
                      <a:pPr marL="28575">
                        <a:lnSpc>
                          <a:spcPct val="100000"/>
                        </a:lnSpc>
                        <a:spcBef>
                          <a:spcPts val="115"/>
                        </a:spcBef>
                      </a:pPr>
                      <a:r>
                        <a:rPr lang="ru-RU" sz="1000" spc="-10" baseline="0" dirty="0" smtClean="0">
                          <a:latin typeface="Times New Roman" panose="02020603050405020304" pitchFamily="18" charset="0"/>
                          <a:cs typeface="Times New Roman" panose="02020603050405020304" pitchFamily="18" charset="0"/>
                        </a:rPr>
                        <a:t>на организацию физкультурно-спортивной работы по месту жительства</a:t>
                      </a:r>
                    </a:p>
                    <a:p>
                      <a:pPr marL="28575">
                        <a:lnSpc>
                          <a:spcPct val="100000"/>
                        </a:lnSpc>
                        <a:spcBef>
                          <a:spcPts val="115"/>
                        </a:spcBef>
                      </a:pPr>
                      <a:endParaRPr lang="ru-RU" sz="1000" spc="-10" dirty="0" smtClean="0">
                        <a:latin typeface="Times New Roman" panose="02020603050405020304" pitchFamily="18" charset="0"/>
                        <a:cs typeface="Times New Roman" panose="02020603050405020304" pitchFamily="18" charset="0"/>
                      </a:endParaRPr>
                    </a:p>
                    <a:p>
                      <a:pPr marL="28575">
                        <a:lnSpc>
                          <a:spcPct val="100000"/>
                        </a:lnSpc>
                        <a:spcBef>
                          <a:spcPts val="115"/>
                        </a:spcBef>
                      </a:pPr>
                      <a:r>
                        <a:rPr lang="ru-RU" sz="1000" spc="-10" dirty="0" smtClean="0">
                          <a:latin typeface="Times New Roman" panose="02020603050405020304" pitchFamily="18" charset="0"/>
                          <a:cs typeface="Times New Roman" panose="02020603050405020304" pitchFamily="18" charset="0"/>
                        </a:rPr>
                        <a:t>Расходы из Резервного фонда Правительства ПК на ликвидацию ЧС</a:t>
                      </a:r>
                      <a:endParaRPr sz="1000" spc="-10" dirty="0">
                        <a:latin typeface="Times New Roman" panose="02020603050405020304" pitchFamily="18" charset="0"/>
                        <a:cs typeface="Times New Roman" panose="02020603050405020304" pitchFamily="18" charset="0"/>
                      </a:endParaRPr>
                    </a:p>
                  </a:txBody>
                  <a:tcPr marL="0" marR="0" marT="13481" marB="0">
                    <a:solidFill>
                      <a:schemeClr val="bg1"/>
                    </a:solidFill>
                  </a:tcPr>
                </a:tc>
                <a:tc>
                  <a:txBody>
                    <a:bodyPr/>
                    <a:lstStyle/>
                    <a:p>
                      <a:pPr marL="154305">
                        <a:lnSpc>
                          <a:spcPct val="100000"/>
                        </a:lnSpc>
                      </a:pPr>
                      <a:r>
                        <a:rPr lang="ru-RU" sz="1100" spc="-10" dirty="0" smtClean="0">
                          <a:latin typeface="Times New Roman" panose="02020603050405020304" pitchFamily="18" charset="0"/>
                          <a:cs typeface="Times New Roman" panose="02020603050405020304" pitchFamily="18" charset="0"/>
                        </a:rPr>
                        <a:t> 2</a:t>
                      </a:r>
                      <a:r>
                        <a:rPr lang="ru-RU" sz="1100" spc="-10" baseline="0" dirty="0" smtClean="0">
                          <a:latin typeface="Times New Roman" panose="02020603050405020304" pitchFamily="18" charset="0"/>
                          <a:cs typeface="Times New Roman" panose="02020603050405020304" pitchFamily="18" charset="0"/>
                        </a:rPr>
                        <a:t> 577,57</a:t>
                      </a:r>
                    </a:p>
                    <a:p>
                      <a:pPr marL="154305">
                        <a:lnSpc>
                          <a:spcPct val="100000"/>
                        </a:lnSpc>
                      </a:pPr>
                      <a:endParaRPr lang="ru-RU" sz="1100" spc="-10" baseline="0" dirty="0" smtClean="0">
                        <a:latin typeface="Times New Roman" panose="02020603050405020304" pitchFamily="18" charset="0"/>
                        <a:cs typeface="Times New Roman" panose="02020603050405020304" pitchFamily="18" charset="0"/>
                      </a:endParaRPr>
                    </a:p>
                    <a:p>
                      <a:pPr marL="154305">
                        <a:lnSpc>
                          <a:spcPct val="100000"/>
                        </a:lnSpc>
                      </a:pPr>
                      <a:r>
                        <a:rPr lang="ru-RU" sz="1100" spc="-10" baseline="0" dirty="0" smtClean="0">
                          <a:latin typeface="Times New Roman" panose="02020603050405020304" pitchFamily="18" charset="0"/>
                          <a:cs typeface="Times New Roman" panose="02020603050405020304" pitchFamily="18" charset="0"/>
                        </a:rPr>
                        <a:t> 1 000,00</a:t>
                      </a:r>
                    </a:p>
                    <a:p>
                      <a:pPr marL="154305">
                        <a:lnSpc>
                          <a:spcPct val="100000"/>
                        </a:lnSpc>
                      </a:pPr>
                      <a:endParaRPr lang="ru-RU" sz="1100" spc="-10" baseline="0" dirty="0" smtClean="0">
                        <a:latin typeface="Times New Roman" panose="02020603050405020304" pitchFamily="18" charset="0"/>
                        <a:cs typeface="Times New Roman" panose="02020603050405020304" pitchFamily="18" charset="0"/>
                      </a:endParaRPr>
                    </a:p>
                    <a:p>
                      <a:pPr marL="154305">
                        <a:lnSpc>
                          <a:spcPct val="100000"/>
                        </a:lnSpc>
                      </a:pPr>
                      <a:endParaRPr lang="ru-RU" sz="1100" spc="-10" baseline="0" dirty="0" smtClean="0">
                        <a:latin typeface="Times New Roman" panose="02020603050405020304" pitchFamily="18" charset="0"/>
                        <a:cs typeface="Times New Roman" panose="02020603050405020304" pitchFamily="18" charset="0"/>
                      </a:endParaRPr>
                    </a:p>
                    <a:p>
                      <a:pPr marL="154305">
                        <a:lnSpc>
                          <a:spcPct val="100000"/>
                        </a:lnSpc>
                      </a:pPr>
                      <a:r>
                        <a:rPr lang="ru-RU" sz="1100" spc="-10" baseline="0" dirty="0" smtClean="0">
                          <a:latin typeface="Times New Roman" panose="02020603050405020304" pitchFamily="18" charset="0"/>
                          <a:cs typeface="Times New Roman" panose="02020603050405020304" pitchFamily="18" charset="0"/>
                        </a:rPr>
                        <a:t>114,91</a:t>
                      </a:r>
                    </a:p>
                    <a:p>
                      <a:pPr marL="154305">
                        <a:lnSpc>
                          <a:spcPct val="100000"/>
                        </a:lnSpc>
                      </a:pPr>
                      <a:endParaRPr lang="ru-RU" sz="1100" spc="-10" baseline="0" dirty="0" smtClean="0">
                        <a:latin typeface="Times New Roman" panose="02020603050405020304" pitchFamily="18" charset="0"/>
                        <a:cs typeface="Times New Roman" panose="02020603050405020304" pitchFamily="18" charset="0"/>
                      </a:endParaRPr>
                    </a:p>
                    <a:p>
                      <a:pPr marL="154305">
                        <a:lnSpc>
                          <a:spcPct val="100000"/>
                        </a:lnSpc>
                      </a:pPr>
                      <a:r>
                        <a:rPr lang="ru-RU" sz="1100" spc="-10" baseline="0" dirty="0" smtClean="0">
                          <a:latin typeface="Times New Roman" panose="02020603050405020304" pitchFamily="18" charset="0"/>
                          <a:cs typeface="Times New Roman" panose="02020603050405020304" pitchFamily="18" charset="0"/>
                        </a:rPr>
                        <a:t>18 295,56</a:t>
                      </a:r>
                      <a:endParaRPr lang="ru-RU" sz="1100" spc="-10" dirty="0" smtClean="0">
                        <a:latin typeface="Times New Roman" panose="02020603050405020304" pitchFamily="18" charset="0"/>
                        <a:cs typeface="Times New Roman" panose="02020603050405020304" pitchFamily="18" charset="0"/>
                      </a:endParaRPr>
                    </a:p>
                  </a:txBody>
                  <a:tcPr marL="0" marR="0" marT="5275" marB="0">
                    <a:solidFill>
                      <a:schemeClr val="bg1"/>
                    </a:solidFill>
                  </a:tcPr>
                </a:tc>
                <a:tc>
                  <a:txBody>
                    <a:bodyPr/>
                    <a:lstStyle/>
                    <a:p>
                      <a:pPr marR="17145" algn="ctr">
                        <a:lnSpc>
                          <a:spcPct val="100000"/>
                        </a:lnSpc>
                      </a:pPr>
                      <a:r>
                        <a:rPr lang="ru-RU" sz="1100" spc="-10" dirty="0" smtClean="0">
                          <a:latin typeface="Times New Roman" panose="02020603050405020304" pitchFamily="18" charset="0"/>
                          <a:cs typeface="Times New Roman" panose="02020603050405020304" pitchFamily="18" charset="0"/>
                        </a:rPr>
                        <a:t>2</a:t>
                      </a:r>
                      <a:r>
                        <a:rPr lang="ru-RU" sz="1100" spc="-10" baseline="0" dirty="0" smtClean="0">
                          <a:latin typeface="Times New Roman" panose="02020603050405020304" pitchFamily="18" charset="0"/>
                          <a:cs typeface="Times New Roman" panose="02020603050405020304" pitchFamily="18" charset="0"/>
                        </a:rPr>
                        <a:t> 577,57</a:t>
                      </a:r>
                    </a:p>
                    <a:p>
                      <a:pPr marR="17145" algn="ctr">
                        <a:lnSpc>
                          <a:spcPct val="100000"/>
                        </a:lnSpc>
                      </a:pPr>
                      <a:endParaRPr lang="ru-RU" sz="1100" spc="-10" baseline="0" dirty="0" smtClean="0">
                        <a:latin typeface="Times New Roman" panose="02020603050405020304" pitchFamily="18" charset="0"/>
                        <a:cs typeface="Times New Roman" panose="02020603050405020304" pitchFamily="18" charset="0"/>
                      </a:endParaRPr>
                    </a:p>
                    <a:p>
                      <a:pPr marR="17145" algn="ctr">
                        <a:lnSpc>
                          <a:spcPct val="100000"/>
                        </a:lnSpc>
                      </a:pPr>
                      <a:r>
                        <a:rPr lang="ru-RU" sz="1100" spc="-10" baseline="0" dirty="0" smtClean="0">
                          <a:latin typeface="Times New Roman" panose="02020603050405020304" pitchFamily="18" charset="0"/>
                          <a:cs typeface="Times New Roman" panose="02020603050405020304" pitchFamily="18" charset="0"/>
                        </a:rPr>
                        <a:t>1 000,00</a:t>
                      </a:r>
                    </a:p>
                    <a:p>
                      <a:pPr marR="17145" algn="ctr">
                        <a:lnSpc>
                          <a:spcPct val="100000"/>
                        </a:lnSpc>
                      </a:pPr>
                      <a:endParaRPr lang="ru-RU" sz="1100" spc="-10" baseline="0" dirty="0" smtClean="0">
                        <a:latin typeface="Times New Roman" panose="02020603050405020304" pitchFamily="18" charset="0"/>
                        <a:cs typeface="Times New Roman" panose="02020603050405020304" pitchFamily="18" charset="0"/>
                      </a:endParaRPr>
                    </a:p>
                    <a:p>
                      <a:pPr marR="17145" algn="ctr">
                        <a:lnSpc>
                          <a:spcPct val="100000"/>
                        </a:lnSpc>
                      </a:pPr>
                      <a:endParaRPr lang="ru-RU" sz="1100" spc="-10" baseline="0" dirty="0" smtClean="0">
                        <a:latin typeface="Times New Roman" panose="02020603050405020304" pitchFamily="18" charset="0"/>
                        <a:cs typeface="Times New Roman" panose="02020603050405020304" pitchFamily="18" charset="0"/>
                      </a:endParaRPr>
                    </a:p>
                    <a:p>
                      <a:pPr marR="17145" algn="ctr">
                        <a:lnSpc>
                          <a:spcPct val="100000"/>
                        </a:lnSpc>
                      </a:pPr>
                      <a:r>
                        <a:rPr lang="ru-RU" sz="1100" spc="-10" baseline="0" dirty="0" smtClean="0">
                          <a:latin typeface="Times New Roman" panose="02020603050405020304" pitchFamily="18" charset="0"/>
                          <a:cs typeface="Times New Roman" panose="02020603050405020304" pitchFamily="18" charset="0"/>
                        </a:rPr>
                        <a:t>114,91</a:t>
                      </a:r>
                    </a:p>
                    <a:p>
                      <a:pPr marR="17145" algn="ctr">
                        <a:lnSpc>
                          <a:spcPct val="100000"/>
                        </a:lnSpc>
                      </a:pPr>
                      <a:endParaRPr lang="ru-RU" sz="1100" spc="-10" baseline="0" dirty="0" smtClean="0">
                        <a:latin typeface="Times New Roman" panose="02020603050405020304" pitchFamily="18" charset="0"/>
                        <a:cs typeface="Times New Roman" panose="02020603050405020304" pitchFamily="18" charset="0"/>
                      </a:endParaRPr>
                    </a:p>
                    <a:p>
                      <a:pPr marR="17145" algn="ctr">
                        <a:lnSpc>
                          <a:spcPct val="100000"/>
                        </a:lnSpc>
                      </a:pPr>
                      <a:r>
                        <a:rPr lang="ru-RU" sz="1100" spc="-10" baseline="0" dirty="0" smtClean="0">
                          <a:latin typeface="Times New Roman" panose="02020603050405020304" pitchFamily="18" charset="0"/>
                          <a:cs typeface="Times New Roman" panose="02020603050405020304" pitchFamily="18" charset="0"/>
                        </a:rPr>
                        <a:t>18 295,56</a:t>
                      </a:r>
                    </a:p>
                  </a:txBody>
                  <a:tcPr marL="0" marR="0" marT="2931" marB="0">
                    <a:solidFill>
                      <a:schemeClr val="bg1"/>
                    </a:solidFill>
                  </a:tcPr>
                </a:tc>
              </a:tr>
            </a:tbl>
          </a:graphicData>
        </a:graphic>
      </p:graphicFrame>
    </p:spTree>
    <p:extLst>
      <p:ext uri="{BB962C8B-B14F-4D97-AF65-F5344CB8AC3E}">
        <p14:creationId xmlns:p14="http://schemas.microsoft.com/office/powerpoint/2010/main" val="2252424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851896794"/>
              </p:ext>
            </p:extLst>
          </p:nvPr>
        </p:nvGraphicFramePr>
        <p:xfrm>
          <a:off x="251520" y="692696"/>
          <a:ext cx="8712967" cy="5832650"/>
        </p:xfrm>
        <a:graphic>
          <a:graphicData uri="http://schemas.openxmlformats.org/drawingml/2006/table">
            <a:tbl>
              <a:tblPr firstRow="1" bandRow="1">
                <a:tableStyleId>{2D5ABB26-0587-4C30-8999-92F81FD0307C}</a:tableStyleId>
              </a:tblPr>
              <a:tblGrid>
                <a:gridCol w="7069828"/>
                <a:gridCol w="865499"/>
                <a:gridCol w="777640"/>
              </a:tblGrid>
              <a:tr h="315454">
                <a:tc>
                  <a:txBody>
                    <a:bodyPr/>
                    <a:lstStyle/>
                    <a:p>
                      <a:pPr marL="28575">
                        <a:lnSpc>
                          <a:spcPct val="100000"/>
                        </a:lnSpc>
                        <a:spcBef>
                          <a:spcPts val="115"/>
                        </a:spcBef>
                      </a:pPr>
                      <a:r>
                        <a:rPr lang="ru-RU" sz="1000" b="1" baseline="0" dirty="0" smtClean="0">
                          <a:latin typeface="Times New Roman" panose="02020603050405020304" pitchFamily="18" charset="0"/>
                          <a:cs typeface="Times New Roman" panose="02020603050405020304" pitchFamily="18" charset="0"/>
                        </a:rPr>
                        <a:t>Субвенции бюджетам субъектов Российской Федерации и муниципальных образований, всего</a:t>
                      </a:r>
                    </a:p>
                  </a:txBody>
                  <a:tcPr marL="0" marR="0" marT="13481" marB="0">
                    <a:solidFill>
                      <a:srgbClr val="92D050"/>
                    </a:solidFill>
                  </a:tcPr>
                </a:tc>
                <a:tc>
                  <a:txBody>
                    <a:bodyPr/>
                    <a:lstStyle/>
                    <a:p>
                      <a:pPr marL="154305">
                        <a:lnSpc>
                          <a:spcPct val="100000"/>
                        </a:lnSpc>
                      </a:pPr>
                      <a:r>
                        <a:rPr lang="ru-RU" sz="1100" b="1" dirty="0" smtClean="0">
                          <a:latin typeface="Times New Roman" panose="02020603050405020304" pitchFamily="18" charset="0"/>
                          <a:cs typeface="Times New Roman" panose="02020603050405020304" pitchFamily="18" charset="0"/>
                        </a:rPr>
                        <a:t>297</a:t>
                      </a:r>
                      <a:r>
                        <a:rPr lang="ru-RU" sz="1100" b="1" baseline="0" dirty="0" smtClean="0">
                          <a:latin typeface="Times New Roman" panose="02020603050405020304" pitchFamily="18" charset="0"/>
                          <a:cs typeface="Times New Roman" panose="02020603050405020304" pitchFamily="18" charset="0"/>
                        </a:rPr>
                        <a:t> 576,98</a:t>
                      </a:r>
                      <a:endParaRPr lang="ru-RU" sz="1100" b="1" dirty="0" smtClean="0">
                        <a:latin typeface="Times New Roman" panose="02020603050405020304" pitchFamily="18" charset="0"/>
                        <a:cs typeface="Times New Roman" panose="02020603050405020304" pitchFamily="18" charset="0"/>
                      </a:endParaRPr>
                    </a:p>
                  </a:txBody>
                  <a:tcPr marL="0" marR="0" marT="5275" marB="0">
                    <a:solidFill>
                      <a:srgbClr val="92D050"/>
                    </a:solidFill>
                  </a:tcPr>
                </a:tc>
                <a:tc>
                  <a:txBody>
                    <a:bodyPr/>
                    <a:lstStyle/>
                    <a:p>
                      <a:pPr marR="17145" algn="ctr">
                        <a:lnSpc>
                          <a:spcPct val="100000"/>
                        </a:lnSpc>
                      </a:pPr>
                      <a:r>
                        <a:rPr lang="ru-RU" sz="1100" b="1" dirty="0" smtClean="0">
                          <a:latin typeface="Times New Roman" panose="02020603050405020304" pitchFamily="18" charset="0"/>
                          <a:cs typeface="Times New Roman" panose="02020603050405020304" pitchFamily="18" charset="0"/>
                        </a:rPr>
                        <a:t>291</a:t>
                      </a:r>
                      <a:r>
                        <a:rPr lang="ru-RU" sz="1100" b="1" baseline="0" dirty="0" smtClean="0">
                          <a:latin typeface="Times New Roman" panose="02020603050405020304" pitchFamily="18" charset="0"/>
                          <a:cs typeface="Times New Roman" panose="02020603050405020304" pitchFamily="18" charset="0"/>
                        </a:rPr>
                        <a:t> 341,29</a:t>
                      </a:r>
                      <a:endParaRPr lang="ru-RU" sz="1100" b="1" dirty="0" smtClean="0">
                        <a:latin typeface="Times New Roman" panose="02020603050405020304" pitchFamily="18" charset="0"/>
                        <a:cs typeface="Times New Roman" panose="02020603050405020304" pitchFamily="18" charset="0"/>
                      </a:endParaRPr>
                    </a:p>
                  </a:txBody>
                  <a:tcPr marL="0" marR="0" marT="2931" marB="0">
                    <a:solidFill>
                      <a:srgbClr val="92D050"/>
                    </a:solidFill>
                  </a:tcPr>
                </a:tc>
              </a:tr>
              <a:tr h="822408">
                <a:tc>
                  <a:txBody>
                    <a:bodyPr/>
                    <a:lstStyle/>
                    <a:p>
                      <a:pPr marL="28575">
                        <a:lnSpc>
                          <a:spcPct val="100000"/>
                        </a:lnSpc>
                        <a:spcBef>
                          <a:spcPts val="115"/>
                        </a:spcBef>
                      </a:pPr>
                      <a:r>
                        <a:rPr lang="ru-RU" sz="1000" dirty="0" smtClean="0">
                          <a:latin typeface="Times New Roman" panose="02020603050405020304" pitchFamily="18" charset="0"/>
                          <a:cs typeface="Times New Roman" panose="02020603050405020304" pitchFamily="18" charset="0"/>
                        </a:rPr>
                        <a:t>На обеспечение государственных гарантий реализации прав на получение общедоступного и бесплатного дошкольного, начального общего, основного общего, среднего общего, дополнительного образования детей в муниципальных образовательных организациях Приморского края</a:t>
                      </a:r>
                      <a:endParaRPr lang="ru-RU" sz="1000" baseline="0" dirty="0" smtClean="0">
                        <a:latin typeface="Times New Roman" panose="02020603050405020304" pitchFamily="18" charset="0"/>
                        <a:cs typeface="Times New Roman" panose="02020603050405020304" pitchFamily="18" charset="0"/>
                      </a:endParaRPr>
                    </a:p>
                  </a:txBody>
                  <a:tcPr marL="0" marR="0" marT="13481" marB="0">
                    <a:solidFill>
                      <a:schemeClr val="bg1"/>
                    </a:solidFill>
                  </a:tcPr>
                </a:tc>
                <a:tc>
                  <a:txBody>
                    <a:bodyPr/>
                    <a:lstStyle/>
                    <a:p>
                      <a:pPr marL="154305">
                        <a:lnSpc>
                          <a:spcPct val="100000"/>
                        </a:lnSpc>
                      </a:pPr>
                      <a:r>
                        <a:rPr lang="ru-RU" sz="1100" dirty="0" smtClean="0">
                          <a:latin typeface="Times New Roman" panose="02020603050405020304" pitchFamily="18" charset="0"/>
                          <a:cs typeface="Times New Roman" panose="02020603050405020304" pitchFamily="18" charset="0"/>
                        </a:rPr>
                        <a:t>166</a:t>
                      </a:r>
                      <a:r>
                        <a:rPr lang="ru-RU" sz="1100" baseline="0" dirty="0" smtClean="0">
                          <a:latin typeface="Times New Roman" panose="02020603050405020304" pitchFamily="18" charset="0"/>
                          <a:cs typeface="Times New Roman" panose="02020603050405020304" pitchFamily="18" charset="0"/>
                        </a:rPr>
                        <a:t> 771,05</a:t>
                      </a:r>
                      <a:endParaRPr lang="ru-RU" sz="1100" dirty="0" smtClean="0">
                        <a:latin typeface="Times New Roman" panose="02020603050405020304" pitchFamily="18" charset="0"/>
                        <a:cs typeface="Times New Roman" panose="02020603050405020304" pitchFamily="18" charset="0"/>
                      </a:endParaRPr>
                    </a:p>
                  </a:txBody>
                  <a:tcPr marL="0" marR="0" marT="5275" marB="0">
                    <a:solidFill>
                      <a:schemeClr val="bg1"/>
                    </a:solidFill>
                  </a:tcPr>
                </a:tc>
                <a:tc>
                  <a:txBody>
                    <a:bodyPr/>
                    <a:lstStyle/>
                    <a:p>
                      <a:pPr marR="17145" algn="ctr">
                        <a:lnSpc>
                          <a:spcPct val="100000"/>
                        </a:lnSpc>
                      </a:pPr>
                      <a:r>
                        <a:rPr lang="ru-RU" sz="1100" dirty="0" smtClean="0">
                          <a:latin typeface="Times New Roman" panose="02020603050405020304" pitchFamily="18" charset="0"/>
                          <a:cs typeface="Times New Roman" panose="02020603050405020304" pitchFamily="18" charset="0"/>
                        </a:rPr>
                        <a:t>166</a:t>
                      </a:r>
                      <a:r>
                        <a:rPr lang="ru-RU" sz="1100" baseline="0" dirty="0" smtClean="0">
                          <a:latin typeface="Times New Roman" panose="02020603050405020304" pitchFamily="18" charset="0"/>
                          <a:cs typeface="Times New Roman" panose="02020603050405020304" pitchFamily="18" charset="0"/>
                        </a:rPr>
                        <a:t> 771,05</a:t>
                      </a:r>
                      <a:endParaRPr lang="ru-RU" sz="1100" dirty="0" smtClean="0">
                        <a:latin typeface="Times New Roman" panose="02020603050405020304" pitchFamily="18" charset="0"/>
                        <a:cs typeface="Times New Roman" panose="02020603050405020304" pitchFamily="18" charset="0"/>
                      </a:endParaRPr>
                    </a:p>
                  </a:txBody>
                  <a:tcPr marL="0" marR="0" marT="2931" marB="0">
                    <a:solidFill>
                      <a:schemeClr val="bg1"/>
                    </a:solidFill>
                  </a:tcPr>
                </a:tc>
              </a:tr>
              <a:tr h="556122">
                <a:tc>
                  <a:txBody>
                    <a:bodyPr/>
                    <a:lstStyle/>
                    <a:p>
                      <a:pPr marL="28575">
                        <a:lnSpc>
                          <a:spcPct val="100000"/>
                        </a:lnSpc>
                        <a:spcBef>
                          <a:spcPts val="115"/>
                        </a:spcBef>
                      </a:pPr>
                      <a:r>
                        <a:rPr lang="ru-RU" sz="1000" dirty="0" smtClean="0">
                          <a:latin typeface="Times New Roman" panose="02020603050405020304" pitchFamily="18" charset="0"/>
                          <a:cs typeface="Times New Roman" panose="02020603050405020304" pitchFamily="18" charset="0"/>
                        </a:rPr>
                        <a:t>На осуществление отдельных государственных полномочий по обеспечению бесплатным питанием детей,</a:t>
                      </a:r>
                      <a:r>
                        <a:rPr lang="ru-RU" sz="1000" baseline="0" dirty="0" smtClean="0">
                          <a:latin typeface="Times New Roman" panose="02020603050405020304" pitchFamily="18" charset="0"/>
                          <a:cs typeface="Times New Roman" panose="02020603050405020304" pitchFamily="18" charset="0"/>
                        </a:rPr>
                        <a:t> обучающихся в муниципальных образовательных учреждениях Приморского края</a:t>
                      </a:r>
                      <a:endParaRPr sz="1000" dirty="0">
                        <a:latin typeface="Times New Roman" panose="02020603050405020304" pitchFamily="18" charset="0"/>
                        <a:cs typeface="Times New Roman" panose="02020603050405020304" pitchFamily="18" charset="0"/>
                      </a:endParaRPr>
                    </a:p>
                  </a:txBody>
                  <a:tcPr marL="0" marR="0" marT="13481" marB="0">
                    <a:solidFill>
                      <a:schemeClr val="bg1">
                        <a:lumMod val="95000"/>
                      </a:schemeClr>
                    </a:solidFill>
                  </a:tcPr>
                </a:tc>
                <a:tc>
                  <a:txBody>
                    <a:bodyPr/>
                    <a:lstStyle/>
                    <a:p>
                      <a:pPr marL="154305">
                        <a:lnSpc>
                          <a:spcPct val="100000"/>
                        </a:lnSpc>
                      </a:pPr>
                      <a:r>
                        <a:rPr lang="ru-RU" sz="1100" dirty="0" smtClean="0">
                          <a:latin typeface="Times New Roman" panose="02020603050405020304" pitchFamily="18" charset="0"/>
                          <a:cs typeface="Times New Roman" panose="02020603050405020304" pitchFamily="18" charset="0"/>
                        </a:rPr>
                        <a:t>5</a:t>
                      </a:r>
                      <a:r>
                        <a:rPr lang="ru-RU" sz="1100" baseline="0" dirty="0" smtClean="0">
                          <a:latin typeface="Times New Roman" panose="02020603050405020304" pitchFamily="18" charset="0"/>
                          <a:cs typeface="Times New Roman" panose="02020603050405020304" pitchFamily="18" charset="0"/>
                        </a:rPr>
                        <a:t> 573,45</a:t>
                      </a:r>
                      <a:endParaRPr lang="ru-RU" sz="1100" dirty="0" smtClean="0">
                        <a:latin typeface="Times New Roman" panose="02020603050405020304" pitchFamily="18" charset="0"/>
                        <a:cs typeface="Times New Roman" panose="02020603050405020304" pitchFamily="18" charset="0"/>
                      </a:endParaRPr>
                    </a:p>
                  </a:txBody>
                  <a:tcPr marL="0" marR="0" marT="5275" marB="0">
                    <a:solidFill>
                      <a:schemeClr val="bg1">
                        <a:lumMod val="95000"/>
                      </a:schemeClr>
                    </a:solidFill>
                  </a:tcPr>
                </a:tc>
                <a:tc>
                  <a:txBody>
                    <a:bodyPr/>
                    <a:lstStyle/>
                    <a:p>
                      <a:pPr marR="17145" algn="ctr">
                        <a:lnSpc>
                          <a:spcPct val="100000"/>
                        </a:lnSpc>
                      </a:pPr>
                      <a:r>
                        <a:rPr lang="ru-RU" sz="1100" dirty="0" smtClean="0">
                          <a:latin typeface="Times New Roman" panose="02020603050405020304" pitchFamily="18" charset="0"/>
                          <a:cs typeface="Times New Roman" panose="02020603050405020304" pitchFamily="18" charset="0"/>
                        </a:rPr>
                        <a:t>5</a:t>
                      </a:r>
                      <a:r>
                        <a:rPr lang="ru-RU" sz="1100" baseline="0" dirty="0" smtClean="0">
                          <a:latin typeface="Times New Roman" panose="02020603050405020304" pitchFamily="18" charset="0"/>
                          <a:cs typeface="Times New Roman" panose="02020603050405020304" pitchFamily="18" charset="0"/>
                        </a:rPr>
                        <a:t> 573,45</a:t>
                      </a:r>
                      <a:endParaRPr lang="ru-RU" sz="1100" dirty="0" smtClean="0">
                        <a:latin typeface="Times New Roman" panose="02020603050405020304" pitchFamily="18" charset="0"/>
                        <a:cs typeface="Times New Roman" panose="02020603050405020304" pitchFamily="18" charset="0"/>
                      </a:endParaRPr>
                    </a:p>
                  </a:txBody>
                  <a:tcPr marL="0" marR="0" marT="2931" marB="0">
                    <a:solidFill>
                      <a:schemeClr val="bg1">
                        <a:lumMod val="95000"/>
                      </a:schemeClr>
                    </a:solidFill>
                  </a:tcPr>
                </a:tc>
              </a:tr>
              <a:tr h="556122">
                <a:tc>
                  <a:txBody>
                    <a:bodyPr/>
                    <a:lstStyle/>
                    <a:p>
                      <a:pPr marL="28575">
                        <a:lnSpc>
                          <a:spcPct val="100000"/>
                        </a:lnSpc>
                        <a:spcBef>
                          <a:spcPts val="115"/>
                        </a:spcBef>
                      </a:pPr>
                      <a:r>
                        <a:rPr lang="ru-RU" sz="1000" dirty="0" smtClean="0">
                          <a:latin typeface="Times New Roman" panose="02020603050405020304" pitchFamily="18" charset="0"/>
                          <a:cs typeface="Times New Roman" panose="02020603050405020304" pitchFamily="18" charset="0"/>
                        </a:rPr>
                        <a:t>На получение</a:t>
                      </a:r>
                      <a:r>
                        <a:rPr lang="ru-RU" sz="1000" baseline="0" dirty="0" smtClean="0">
                          <a:latin typeface="Times New Roman" panose="02020603050405020304" pitchFamily="18" charset="0"/>
                          <a:cs typeface="Times New Roman" panose="02020603050405020304" pitchFamily="18" charset="0"/>
                        </a:rPr>
                        <a:t> общедоступного и бесплатного дошкольного образования в муниципальных дошкольных образовательных организациях</a:t>
                      </a:r>
                      <a:endParaRPr sz="1000" dirty="0">
                        <a:latin typeface="Times New Roman" panose="02020603050405020304" pitchFamily="18" charset="0"/>
                        <a:cs typeface="Times New Roman" panose="02020603050405020304" pitchFamily="18" charset="0"/>
                      </a:endParaRPr>
                    </a:p>
                  </a:txBody>
                  <a:tcPr marL="0" marR="0" marT="13481" marB="0">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tcPr>
                </a:tc>
                <a:tc>
                  <a:txBody>
                    <a:bodyPr/>
                    <a:lstStyle/>
                    <a:p>
                      <a:pPr marL="154305">
                        <a:lnSpc>
                          <a:spcPct val="100000"/>
                        </a:lnSpc>
                      </a:pPr>
                      <a:r>
                        <a:rPr lang="ru-RU" sz="1100" dirty="0" smtClean="0">
                          <a:latin typeface="Times New Roman" panose="02020603050405020304" pitchFamily="18" charset="0"/>
                          <a:cs typeface="Times New Roman" panose="02020603050405020304" pitchFamily="18" charset="0"/>
                        </a:rPr>
                        <a:t>42</a:t>
                      </a:r>
                      <a:r>
                        <a:rPr lang="ru-RU" sz="1100" baseline="0" dirty="0" smtClean="0">
                          <a:latin typeface="Times New Roman" panose="02020603050405020304" pitchFamily="18" charset="0"/>
                          <a:cs typeface="Times New Roman" panose="02020603050405020304" pitchFamily="18" charset="0"/>
                        </a:rPr>
                        <a:t> 750,59</a:t>
                      </a:r>
                      <a:endParaRPr lang="ru-RU" sz="1100" dirty="0" smtClean="0">
                        <a:latin typeface="Times New Roman" panose="02020603050405020304" pitchFamily="18" charset="0"/>
                        <a:cs typeface="Times New Roman" panose="02020603050405020304" pitchFamily="18" charset="0"/>
                      </a:endParaRPr>
                    </a:p>
                  </a:txBody>
                  <a:tcPr marL="0" marR="0" marT="5275" marB="0">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tcPr>
                </a:tc>
                <a:tc>
                  <a:txBody>
                    <a:bodyPr/>
                    <a:lstStyle/>
                    <a:p>
                      <a:pPr marR="17145" algn="ctr">
                        <a:lnSpc>
                          <a:spcPct val="100000"/>
                        </a:lnSpc>
                      </a:pPr>
                      <a:r>
                        <a:rPr lang="ru-RU" sz="1100" dirty="0" smtClean="0">
                          <a:latin typeface="Times New Roman" panose="02020603050405020304" pitchFamily="18" charset="0"/>
                          <a:cs typeface="Times New Roman" panose="02020603050405020304" pitchFamily="18" charset="0"/>
                        </a:rPr>
                        <a:t>42</a:t>
                      </a:r>
                      <a:r>
                        <a:rPr lang="ru-RU" sz="1100" baseline="0" dirty="0" smtClean="0">
                          <a:latin typeface="Times New Roman" panose="02020603050405020304" pitchFamily="18" charset="0"/>
                          <a:cs typeface="Times New Roman" panose="02020603050405020304" pitchFamily="18" charset="0"/>
                        </a:rPr>
                        <a:t> 750,59</a:t>
                      </a:r>
                      <a:endParaRPr lang="ru-RU" sz="1100" dirty="0" smtClean="0">
                        <a:latin typeface="Times New Roman" panose="02020603050405020304" pitchFamily="18" charset="0"/>
                        <a:cs typeface="Times New Roman" panose="02020603050405020304" pitchFamily="18" charset="0"/>
                      </a:endParaRPr>
                    </a:p>
                  </a:txBody>
                  <a:tcPr marL="0" marR="0" marT="2931" marB="0">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tcPr>
                </a:tc>
              </a:tr>
              <a:tr h="556122">
                <a:tc>
                  <a:txBody>
                    <a:bodyPr/>
                    <a:lstStyle/>
                    <a:p>
                      <a:pPr marL="28575">
                        <a:lnSpc>
                          <a:spcPct val="100000"/>
                        </a:lnSpc>
                        <a:spcBef>
                          <a:spcPts val="115"/>
                        </a:spcBef>
                      </a:pPr>
                      <a:r>
                        <a:rPr lang="ru-RU" sz="1000" dirty="0" smtClean="0">
                          <a:latin typeface="Times New Roman" panose="02020603050405020304" pitchFamily="18" charset="0"/>
                          <a:cs typeface="Times New Roman" panose="02020603050405020304" pitchFamily="18" charset="0"/>
                        </a:rPr>
                        <a:t>На организацию и обеспечение</a:t>
                      </a:r>
                      <a:r>
                        <a:rPr lang="ru-RU" sz="1000" baseline="0" dirty="0" smtClean="0">
                          <a:latin typeface="Times New Roman" panose="02020603050405020304" pitchFamily="18" charset="0"/>
                          <a:cs typeface="Times New Roman" panose="02020603050405020304" pitchFamily="18" charset="0"/>
                        </a:rPr>
                        <a:t> оздоровления и отдыха детей Приморского края (за исключением организации отдыха детей в каникулярное время)</a:t>
                      </a:r>
                      <a:endParaRPr sz="1000" dirty="0">
                        <a:latin typeface="Times New Roman" panose="02020603050405020304" pitchFamily="18" charset="0"/>
                        <a:cs typeface="Times New Roman" panose="02020603050405020304" pitchFamily="18" charset="0"/>
                      </a:endParaRPr>
                    </a:p>
                  </a:txBody>
                  <a:tcPr marL="0" marR="0" marT="13481" marB="0">
                    <a:solidFill>
                      <a:schemeClr val="bg1"/>
                    </a:solidFill>
                  </a:tcPr>
                </a:tc>
                <a:tc>
                  <a:txBody>
                    <a:bodyPr/>
                    <a:lstStyle/>
                    <a:p>
                      <a:pPr marL="154305">
                        <a:lnSpc>
                          <a:spcPct val="100000"/>
                        </a:lnSpc>
                      </a:pPr>
                      <a:r>
                        <a:rPr lang="ru-RU" sz="1100" dirty="0">
                          <a:latin typeface="Times New Roman" panose="02020603050405020304" pitchFamily="18" charset="0"/>
                          <a:cs typeface="Times New Roman" panose="02020603050405020304" pitchFamily="18" charset="0"/>
                        </a:rPr>
                        <a:t>1 </a:t>
                      </a:r>
                      <a:r>
                        <a:rPr lang="ru-RU" sz="1100" dirty="0" smtClean="0">
                          <a:latin typeface="Times New Roman" panose="02020603050405020304" pitchFamily="18" charset="0"/>
                          <a:cs typeface="Times New Roman" panose="02020603050405020304" pitchFamily="18" charset="0"/>
                        </a:rPr>
                        <a:t>743,77</a:t>
                      </a:r>
                      <a:endParaRPr lang="ru-RU" sz="1100" dirty="0">
                        <a:latin typeface="Times New Roman" panose="02020603050405020304" pitchFamily="18" charset="0"/>
                        <a:cs typeface="Times New Roman" panose="02020603050405020304" pitchFamily="18" charset="0"/>
                      </a:endParaRPr>
                    </a:p>
                  </a:txBody>
                  <a:tcPr marL="0" marR="0" marT="5275" marB="0">
                    <a:solidFill>
                      <a:schemeClr val="bg1"/>
                    </a:solidFill>
                  </a:tcPr>
                </a:tc>
                <a:tc>
                  <a:txBody>
                    <a:bodyPr/>
                    <a:lstStyle/>
                    <a:p>
                      <a:pPr marR="17145" algn="ctr">
                        <a:lnSpc>
                          <a:spcPct val="100000"/>
                        </a:lnSpc>
                      </a:pPr>
                      <a:r>
                        <a:rPr lang="ru-RU" sz="1100" dirty="0">
                          <a:latin typeface="Times New Roman" panose="02020603050405020304" pitchFamily="18" charset="0"/>
                          <a:cs typeface="Times New Roman" panose="02020603050405020304" pitchFamily="18" charset="0"/>
                        </a:rPr>
                        <a:t>1 </a:t>
                      </a:r>
                      <a:r>
                        <a:rPr lang="ru-RU" sz="1100" dirty="0" smtClean="0">
                          <a:latin typeface="Times New Roman" panose="02020603050405020304" pitchFamily="18" charset="0"/>
                          <a:cs typeface="Times New Roman" panose="02020603050405020304" pitchFamily="18" charset="0"/>
                        </a:rPr>
                        <a:t>743,77</a:t>
                      </a:r>
                      <a:endParaRPr lang="ru-RU" sz="1100" dirty="0">
                        <a:latin typeface="Times New Roman" panose="02020603050405020304" pitchFamily="18" charset="0"/>
                        <a:cs typeface="Times New Roman" panose="02020603050405020304" pitchFamily="18" charset="0"/>
                      </a:endParaRPr>
                    </a:p>
                  </a:txBody>
                  <a:tcPr marL="0" marR="0" marT="2931" marB="0">
                    <a:solidFill>
                      <a:schemeClr val="bg1"/>
                    </a:solidFill>
                  </a:tcPr>
                </a:tc>
              </a:tr>
              <a:tr h="302130">
                <a:tc>
                  <a:txBody>
                    <a:bodyPr/>
                    <a:lstStyle/>
                    <a:p>
                      <a:pPr marL="28575">
                        <a:lnSpc>
                          <a:spcPct val="100000"/>
                        </a:lnSpc>
                        <a:spcBef>
                          <a:spcPts val="115"/>
                        </a:spcBef>
                      </a:pPr>
                      <a:r>
                        <a:rPr lang="ru-RU" sz="1000" dirty="0" smtClean="0">
                          <a:latin typeface="Times New Roman" panose="02020603050405020304" pitchFamily="18" charset="0"/>
                          <a:cs typeface="Times New Roman" panose="02020603050405020304" pitchFamily="18" charset="0"/>
                        </a:rPr>
                        <a:t>На осуществление отдельных государственных полномочий по государственному управлению охраной труда</a:t>
                      </a:r>
                      <a:endParaRPr sz="1000" dirty="0">
                        <a:latin typeface="Times New Roman" panose="02020603050405020304" pitchFamily="18" charset="0"/>
                        <a:cs typeface="Times New Roman" panose="02020603050405020304" pitchFamily="18" charset="0"/>
                      </a:endParaRPr>
                    </a:p>
                  </a:txBody>
                  <a:tcPr marL="0" marR="0" marT="13481"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marL="154305">
                        <a:lnSpc>
                          <a:spcPct val="100000"/>
                        </a:lnSpc>
                      </a:pPr>
                      <a:r>
                        <a:rPr lang="ru-RU" sz="1100" dirty="0" smtClean="0">
                          <a:latin typeface="Times New Roman" panose="02020603050405020304" pitchFamily="18" charset="0"/>
                          <a:cs typeface="Times New Roman" panose="02020603050405020304" pitchFamily="18" charset="0"/>
                        </a:rPr>
                        <a:t>888,</a:t>
                      </a:r>
                      <a:r>
                        <a:rPr lang="ru-RU" sz="1100" baseline="0" dirty="0" smtClean="0">
                          <a:latin typeface="Times New Roman" panose="02020603050405020304" pitchFamily="18" charset="0"/>
                          <a:cs typeface="Times New Roman" panose="02020603050405020304" pitchFamily="18" charset="0"/>
                        </a:rPr>
                        <a:t>62</a:t>
                      </a:r>
                      <a:endParaRPr lang="ru-RU" sz="1100" dirty="0" smtClean="0">
                        <a:latin typeface="Times New Roman" panose="02020603050405020304" pitchFamily="18" charset="0"/>
                        <a:cs typeface="Times New Roman" panose="02020603050405020304" pitchFamily="18" charset="0"/>
                      </a:endParaRPr>
                    </a:p>
                  </a:txBody>
                  <a:tcPr marL="0" marR="0" marT="5275"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marR="17145" algn="ctr">
                        <a:lnSpc>
                          <a:spcPct val="100000"/>
                        </a:lnSpc>
                      </a:pPr>
                      <a:r>
                        <a:rPr lang="ru-RU" sz="1100" dirty="0" smtClean="0">
                          <a:latin typeface="Times New Roman" panose="02020603050405020304" pitchFamily="18" charset="0"/>
                          <a:cs typeface="Times New Roman" panose="02020603050405020304" pitchFamily="18" charset="0"/>
                        </a:rPr>
                        <a:t>888,62</a:t>
                      </a:r>
                    </a:p>
                  </a:txBody>
                  <a:tcPr marL="0" marR="0" marT="2931"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r>
              <a:tr h="302130">
                <a:tc>
                  <a:txBody>
                    <a:bodyPr/>
                    <a:lstStyle/>
                    <a:p>
                      <a:pPr marL="28575">
                        <a:lnSpc>
                          <a:spcPct val="100000"/>
                        </a:lnSpc>
                        <a:spcBef>
                          <a:spcPts val="115"/>
                        </a:spcBef>
                      </a:pPr>
                      <a:r>
                        <a:rPr lang="ru-RU" sz="1000" dirty="0" smtClean="0">
                          <a:latin typeface="Times New Roman" panose="02020603050405020304" pitchFamily="18" charset="0"/>
                          <a:cs typeface="Times New Roman" panose="02020603050405020304" pitchFamily="18" charset="0"/>
                        </a:rPr>
                        <a:t>На реализацию государственных полномочий органов опеки и попечительства в отношении несовершеннолетних</a:t>
                      </a:r>
                      <a:endParaRPr sz="1000" dirty="0">
                        <a:latin typeface="Times New Roman" panose="02020603050405020304" pitchFamily="18" charset="0"/>
                        <a:cs typeface="Times New Roman" panose="02020603050405020304" pitchFamily="18" charset="0"/>
                      </a:endParaRPr>
                    </a:p>
                  </a:txBody>
                  <a:tcPr marL="0" marR="0" marT="13481" marB="0">
                    <a:solidFill>
                      <a:schemeClr val="bg1"/>
                    </a:solidFill>
                  </a:tcPr>
                </a:tc>
                <a:tc>
                  <a:txBody>
                    <a:bodyPr/>
                    <a:lstStyle/>
                    <a:p>
                      <a:pPr marL="154305">
                        <a:lnSpc>
                          <a:spcPct val="100000"/>
                        </a:lnSpc>
                      </a:pPr>
                      <a:r>
                        <a:rPr lang="en-US" sz="1100" dirty="0" smtClean="0">
                          <a:latin typeface="Times New Roman" panose="02020603050405020304" pitchFamily="18" charset="0"/>
                          <a:cs typeface="Times New Roman" panose="02020603050405020304" pitchFamily="18" charset="0"/>
                        </a:rPr>
                        <a:t>2 0</a:t>
                      </a:r>
                      <a:r>
                        <a:rPr lang="en-US" sz="1100" baseline="0" dirty="0" smtClean="0">
                          <a:latin typeface="Times New Roman" panose="02020603050405020304" pitchFamily="18" charset="0"/>
                          <a:cs typeface="Times New Roman" panose="02020603050405020304" pitchFamily="18" charset="0"/>
                        </a:rPr>
                        <a:t>85,31</a:t>
                      </a:r>
                      <a:endParaRPr lang="ru-RU" sz="1100" dirty="0" smtClean="0">
                        <a:latin typeface="Times New Roman" panose="02020603050405020304" pitchFamily="18" charset="0"/>
                        <a:cs typeface="Times New Roman" panose="02020603050405020304" pitchFamily="18" charset="0"/>
                      </a:endParaRPr>
                    </a:p>
                  </a:txBody>
                  <a:tcPr marL="0" marR="0" marT="5275" marB="0">
                    <a:solidFill>
                      <a:schemeClr val="bg1"/>
                    </a:solidFill>
                  </a:tcPr>
                </a:tc>
                <a:tc>
                  <a:txBody>
                    <a:bodyPr/>
                    <a:lstStyle/>
                    <a:p>
                      <a:pPr marR="17145" algn="ctr">
                        <a:lnSpc>
                          <a:spcPct val="100000"/>
                        </a:lnSpc>
                      </a:pPr>
                      <a:r>
                        <a:rPr lang="en-US" sz="1100" dirty="0" smtClean="0">
                          <a:latin typeface="Times New Roman" panose="02020603050405020304" pitchFamily="18" charset="0"/>
                          <a:cs typeface="Times New Roman" panose="02020603050405020304" pitchFamily="18" charset="0"/>
                        </a:rPr>
                        <a:t>2</a:t>
                      </a:r>
                      <a:r>
                        <a:rPr lang="en-US" sz="1100" baseline="0" dirty="0" smtClean="0">
                          <a:latin typeface="Times New Roman" panose="02020603050405020304" pitchFamily="18" charset="0"/>
                          <a:cs typeface="Times New Roman" panose="02020603050405020304" pitchFamily="18" charset="0"/>
                        </a:rPr>
                        <a:t> 085,31</a:t>
                      </a:r>
                      <a:endParaRPr lang="ru-RU" sz="1100" dirty="0" smtClean="0">
                        <a:latin typeface="Times New Roman" panose="02020603050405020304" pitchFamily="18" charset="0"/>
                        <a:cs typeface="Times New Roman" panose="02020603050405020304" pitchFamily="18" charset="0"/>
                      </a:endParaRPr>
                    </a:p>
                  </a:txBody>
                  <a:tcPr marL="0" marR="0" marT="2931" marB="0">
                    <a:solidFill>
                      <a:schemeClr val="bg1"/>
                    </a:solidFill>
                  </a:tcPr>
                </a:tc>
              </a:tr>
              <a:tr h="822408">
                <a:tc>
                  <a:txBody>
                    <a:bodyPr/>
                    <a:lstStyle/>
                    <a:p>
                      <a:pPr marL="28575">
                        <a:lnSpc>
                          <a:spcPct val="100000"/>
                        </a:lnSpc>
                        <a:spcBef>
                          <a:spcPts val="115"/>
                        </a:spcBef>
                      </a:pPr>
                      <a:r>
                        <a:rPr lang="ru-RU" sz="1000" dirty="0" smtClean="0">
                          <a:latin typeface="Times New Roman" panose="02020603050405020304" pitchFamily="18" charset="0"/>
                          <a:cs typeface="Times New Roman" panose="02020603050405020304" pitchFamily="18" charset="0"/>
                        </a:rPr>
                        <a:t>На организацию отдельных</a:t>
                      </a:r>
                      <a:r>
                        <a:rPr lang="ru-RU" sz="1000" baseline="0" dirty="0" smtClean="0">
                          <a:latin typeface="Times New Roman" panose="02020603050405020304" pitchFamily="18" charset="0"/>
                          <a:cs typeface="Times New Roman" panose="02020603050405020304" pitchFamily="18" charset="0"/>
                        </a:rPr>
                        <a:t> государственных полномочий Приморского края по организации проведения мероприятий по предупреждению и ликвидации болезней животных, их лечению, защите населения от болезней, общих для человека и животных</a:t>
                      </a:r>
                      <a:endParaRPr sz="1000" dirty="0">
                        <a:latin typeface="Times New Roman" panose="02020603050405020304" pitchFamily="18" charset="0"/>
                        <a:cs typeface="Times New Roman" panose="02020603050405020304" pitchFamily="18" charset="0"/>
                      </a:endParaRPr>
                    </a:p>
                  </a:txBody>
                  <a:tcPr marL="0" marR="0" marT="13481"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154305">
                        <a:lnSpc>
                          <a:spcPct val="100000"/>
                        </a:lnSpc>
                      </a:pPr>
                      <a:r>
                        <a:rPr lang="en-US" sz="1100" dirty="0" smtClean="0">
                          <a:latin typeface="Times New Roman" panose="02020603050405020304" pitchFamily="18" charset="0"/>
                          <a:cs typeface="Times New Roman" panose="02020603050405020304" pitchFamily="18" charset="0"/>
                        </a:rPr>
                        <a:t>1</a:t>
                      </a:r>
                      <a:r>
                        <a:rPr lang="en-US" sz="1100" baseline="0" dirty="0" smtClean="0">
                          <a:latin typeface="Times New Roman" panose="02020603050405020304" pitchFamily="18" charset="0"/>
                          <a:cs typeface="Times New Roman" panose="02020603050405020304" pitchFamily="18" charset="0"/>
                        </a:rPr>
                        <a:t> 194,03</a:t>
                      </a:r>
                      <a:endParaRPr lang="ru-RU" sz="1100" dirty="0">
                        <a:latin typeface="Times New Roman" panose="02020603050405020304" pitchFamily="18" charset="0"/>
                        <a:cs typeface="Times New Roman" panose="02020603050405020304" pitchFamily="18" charset="0"/>
                      </a:endParaRPr>
                    </a:p>
                  </a:txBody>
                  <a:tcPr marL="0" marR="0" marT="5275"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R="17145" algn="ctr">
                        <a:lnSpc>
                          <a:spcPct val="100000"/>
                        </a:lnSpc>
                      </a:pPr>
                      <a:r>
                        <a:rPr lang="en-US" sz="1100" dirty="0" smtClean="0">
                          <a:latin typeface="Times New Roman" panose="02020603050405020304" pitchFamily="18" charset="0"/>
                          <a:cs typeface="Times New Roman" panose="02020603050405020304" pitchFamily="18" charset="0"/>
                        </a:rPr>
                        <a:t>1</a:t>
                      </a:r>
                      <a:r>
                        <a:rPr lang="en-US" sz="1100" baseline="0" dirty="0" smtClean="0">
                          <a:latin typeface="Times New Roman" panose="02020603050405020304" pitchFamily="18" charset="0"/>
                          <a:cs typeface="Times New Roman" panose="02020603050405020304" pitchFamily="18" charset="0"/>
                        </a:rPr>
                        <a:t> 090,37</a:t>
                      </a:r>
                      <a:endParaRPr lang="ru-RU" sz="1100" dirty="0">
                        <a:latin typeface="Times New Roman" panose="02020603050405020304" pitchFamily="18" charset="0"/>
                        <a:cs typeface="Times New Roman" panose="02020603050405020304" pitchFamily="18" charset="0"/>
                      </a:endParaRPr>
                    </a:p>
                  </a:txBody>
                  <a:tcPr marL="0" marR="0" marT="2931"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r>
              <a:tr h="626792">
                <a:tc>
                  <a:txBody>
                    <a:bodyPr/>
                    <a:lstStyle/>
                    <a:p>
                      <a:pPr marL="41910" marR="133985">
                        <a:lnSpc>
                          <a:spcPct val="115000"/>
                        </a:lnSpc>
                        <a:spcBef>
                          <a:spcPts val="70"/>
                        </a:spcBef>
                      </a:pPr>
                      <a:r>
                        <a:rPr lang="ru-RU" sz="1000" spc="-10" dirty="0" smtClean="0">
                          <a:latin typeface="Times New Roman" panose="02020603050405020304" pitchFamily="18" charset="0"/>
                          <a:cs typeface="Times New Roman" panose="02020603050405020304" pitchFamily="18" charset="0"/>
                        </a:rPr>
                        <a:t>Н</a:t>
                      </a:r>
                      <a:r>
                        <a:rPr sz="1000" spc="-10" dirty="0" smtClean="0">
                          <a:latin typeface="Times New Roman" panose="02020603050405020304" pitchFamily="18" charset="0"/>
                          <a:cs typeface="Times New Roman" panose="02020603050405020304" pitchFamily="18" charset="0"/>
                        </a:rPr>
                        <a:t>а </a:t>
                      </a:r>
                      <a:r>
                        <a:rPr lang="ru-RU" sz="1000" spc="-10" dirty="0" smtClean="0">
                          <a:latin typeface="Times New Roman" panose="02020603050405020304" pitchFamily="18" charset="0"/>
                          <a:cs typeface="Times New Roman" panose="02020603050405020304" pitchFamily="18" charset="0"/>
                        </a:rPr>
                        <a:t> осуществление</a:t>
                      </a:r>
                      <a:r>
                        <a:rPr lang="ru-RU" sz="1000" spc="-10" baseline="0" dirty="0" smtClean="0">
                          <a:latin typeface="Times New Roman" panose="02020603050405020304" pitchFamily="18" charset="0"/>
                          <a:cs typeface="Times New Roman" panose="02020603050405020304" pitchFamily="18" charset="0"/>
                        </a:rPr>
                        <a:t> государственных полномочий по регистрации и учету граждан, имеющих право на получение жилищных субсидий в связи с переселением из районов Крайнего Севера и приравненных к ним местностей</a:t>
                      </a:r>
                      <a:endParaRPr sz="1000" spc="-10" dirty="0">
                        <a:latin typeface="Times New Roman" panose="02020603050405020304" pitchFamily="18" charset="0"/>
                        <a:cs typeface="Times New Roman" panose="02020603050405020304" pitchFamily="18" charset="0"/>
                      </a:endParaRPr>
                    </a:p>
                  </a:txBody>
                  <a:tcPr marL="0" marR="0" marT="8206" marB="0">
                    <a:solidFill>
                      <a:schemeClr val="bg1"/>
                    </a:solidFill>
                  </a:tcPr>
                </a:tc>
                <a:tc>
                  <a:txBody>
                    <a:bodyPr/>
                    <a:lstStyle/>
                    <a:p>
                      <a:pPr>
                        <a:lnSpc>
                          <a:spcPct val="100000"/>
                        </a:lnSpc>
                      </a:pPr>
                      <a:endParaRPr sz="1100" dirty="0">
                        <a:latin typeface="Times New Roman" panose="02020603050405020304" pitchFamily="18" charset="0"/>
                        <a:cs typeface="Times New Roman" panose="02020603050405020304" pitchFamily="18" charset="0"/>
                      </a:endParaRPr>
                    </a:p>
                    <a:p>
                      <a:pPr marL="152400">
                        <a:lnSpc>
                          <a:spcPct val="100000"/>
                        </a:lnSpc>
                        <a:spcBef>
                          <a:spcPts val="5"/>
                        </a:spcBef>
                      </a:pPr>
                      <a:r>
                        <a:rPr lang="ru-RU" sz="1100" dirty="0" smtClean="0">
                          <a:latin typeface="Times New Roman" panose="02020603050405020304" pitchFamily="18" charset="0"/>
                          <a:cs typeface="Times New Roman" panose="02020603050405020304" pitchFamily="18" charset="0"/>
                        </a:rPr>
                        <a:t>3</a:t>
                      </a:r>
                      <a:r>
                        <a:rPr lang="ru-RU" sz="1100" baseline="0" dirty="0" smtClean="0">
                          <a:latin typeface="Times New Roman" panose="02020603050405020304" pitchFamily="18" charset="0"/>
                          <a:cs typeface="Times New Roman" panose="02020603050405020304" pitchFamily="18" charset="0"/>
                        </a:rPr>
                        <a:t>,7</a:t>
                      </a:r>
                      <a:endParaRPr sz="1100" dirty="0">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nSpc>
                          <a:spcPct val="100000"/>
                        </a:lnSpc>
                      </a:pPr>
                      <a:endParaRPr sz="1100" dirty="0">
                        <a:latin typeface="Times New Roman" panose="02020603050405020304" pitchFamily="18" charset="0"/>
                        <a:cs typeface="Times New Roman" panose="02020603050405020304" pitchFamily="18" charset="0"/>
                      </a:endParaRPr>
                    </a:p>
                    <a:p>
                      <a:pPr algn="ctr">
                        <a:lnSpc>
                          <a:spcPct val="100000"/>
                        </a:lnSpc>
                        <a:spcBef>
                          <a:spcPts val="5"/>
                        </a:spcBef>
                      </a:pPr>
                      <a:r>
                        <a:rPr lang="ru-RU" sz="1100" dirty="0" smtClean="0">
                          <a:latin typeface="Times New Roman" panose="02020603050405020304" pitchFamily="18" charset="0"/>
                          <a:cs typeface="Times New Roman" panose="02020603050405020304" pitchFamily="18" charset="0"/>
                        </a:rPr>
                        <a:t>3,7</a:t>
                      </a:r>
                      <a:endParaRPr sz="1100" dirty="0">
                        <a:latin typeface="Times New Roman" panose="02020603050405020304" pitchFamily="18" charset="0"/>
                        <a:cs typeface="Times New Roman" panose="02020603050405020304" pitchFamily="18" charset="0"/>
                      </a:endParaRPr>
                    </a:p>
                  </a:txBody>
                  <a:tcPr marL="0" marR="0" marT="0" marB="0">
                    <a:solidFill>
                      <a:schemeClr val="bg1"/>
                    </a:solidFill>
                  </a:tcPr>
                </a:tc>
              </a:tr>
              <a:tr h="670832">
                <a:tc>
                  <a:txBody>
                    <a:bodyPr/>
                    <a:lstStyle/>
                    <a:p>
                      <a:pPr marL="41910" marR="187325">
                        <a:lnSpc>
                          <a:spcPts val="1510"/>
                        </a:lnSpc>
                        <a:spcBef>
                          <a:spcPts val="25"/>
                        </a:spcBef>
                      </a:pPr>
                      <a:r>
                        <a:rPr lang="ru-RU" sz="1000" spc="-10" dirty="0" smtClean="0">
                          <a:latin typeface="Times New Roman" panose="02020603050405020304" pitchFamily="18" charset="0"/>
                          <a:cs typeface="Times New Roman" panose="02020603050405020304" pitchFamily="18" charset="0"/>
                        </a:rPr>
                        <a:t>Н</a:t>
                      </a:r>
                      <a:r>
                        <a:rPr sz="1000" spc="-10" dirty="0" smtClean="0">
                          <a:latin typeface="Times New Roman" panose="02020603050405020304" pitchFamily="18" charset="0"/>
                          <a:cs typeface="Times New Roman" panose="02020603050405020304" pitchFamily="18" charset="0"/>
                        </a:rPr>
                        <a:t>а</a:t>
                      </a:r>
                      <a:r>
                        <a:rPr lang="ru-RU" sz="1000" spc="-10" dirty="0" smtClean="0">
                          <a:latin typeface="Times New Roman" panose="02020603050405020304" pitchFamily="18" charset="0"/>
                          <a:cs typeface="Times New Roman" panose="02020603050405020304" pitchFamily="18" charset="0"/>
                        </a:rPr>
                        <a:t> осуществление</a:t>
                      </a:r>
                      <a:r>
                        <a:rPr lang="ru-RU" sz="1000" spc="-10" baseline="0" dirty="0" smtClean="0">
                          <a:latin typeface="Times New Roman" panose="02020603050405020304" pitchFamily="18" charset="0"/>
                          <a:cs typeface="Times New Roman" panose="02020603050405020304" pitchFamily="18" charset="0"/>
                        </a:rPr>
                        <a:t> отдельных государственных полномочий по обеспечению мер социальной поддержки педагогическим работникам муниципальных образовательных организаций Приморского края</a:t>
                      </a:r>
                      <a:endParaRPr sz="1000" spc="-10" dirty="0">
                        <a:latin typeface="Times New Roman" panose="02020603050405020304" pitchFamily="18" charset="0"/>
                        <a:cs typeface="Times New Roman" panose="02020603050405020304" pitchFamily="18" charset="0"/>
                      </a:endParaRPr>
                    </a:p>
                  </a:txBody>
                  <a:tcPr marL="0" marR="0" marT="2931" marB="0">
                    <a:solidFill>
                      <a:schemeClr val="tx2">
                        <a:lumMod val="20000"/>
                        <a:lumOff val="80000"/>
                      </a:schemeClr>
                    </a:solidFill>
                  </a:tcPr>
                </a:tc>
                <a:tc>
                  <a:txBody>
                    <a:bodyPr/>
                    <a:lstStyle/>
                    <a:p>
                      <a:pPr marL="120015">
                        <a:lnSpc>
                          <a:spcPct val="100000"/>
                        </a:lnSpc>
                        <a:spcBef>
                          <a:spcPts val="975"/>
                        </a:spcBef>
                      </a:pPr>
                      <a:r>
                        <a:rPr lang="ru-RU" sz="1100" spc="-5" dirty="0" smtClean="0">
                          <a:latin typeface="Times New Roman" panose="02020603050405020304" pitchFamily="18" charset="0"/>
                          <a:cs typeface="Times New Roman" panose="02020603050405020304" pitchFamily="18" charset="0"/>
                        </a:rPr>
                        <a:t>  </a:t>
                      </a:r>
                      <a:r>
                        <a:rPr lang="en-US" sz="1100" spc="-5" dirty="0" smtClean="0">
                          <a:latin typeface="Times New Roman" panose="02020603050405020304" pitchFamily="18" charset="0"/>
                          <a:cs typeface="Times New Roman" panose="02020603050405020304" pitchFamily="18" charset="0"/>
                        </a:rPr>
                        <a:t>1</a:t>
                      </a:r>
                      <a:r>
                        <a:rPr lang="en-US" sz="1100" spc="-5" baseline="0" dirty="0" smtClean="0">
                          <a:latin typeface="Times New Roman" panose="02020603050405020304" pitchFamily="18" charset="0"/>
                          <a:cs typeface="Times New Roman" panose="02020603050405020304" pitchFamily="18" charset="0"/>
                        </a:rPr>
                        <a:t> 805,0</a:t>
                      </a:r>
                      <a:endParaRPr lang="ru-RU" sz="1100" spc="-5" dirty="0" smtClean="0">
                        <a:latin typeface="Times New Roman" panose="02020603050405020304" pitchFamily="18" charset="0"/>
                        <a:cs typeface="Times New Roman" panose="02020603050405020304" pitchFamily="18" charset="0"/>
                      </a:endParaRPr>
                    </a:p>
                  </a:txBody>
                  <a:tcPr marL="0" marR="0" marT="114300" marB="0">
                    <a:solidFill>
                      <a:schemeClr val="tx2">
                        <a:lumMod val="20000"/>
                        <a:lumOff val="80000"/>
                      </a:schemeClr>
                    </a:solidFill>
                  </a:tcPr>
                </a:tc>
                <a:tc>
                  <a:txBody>
                    <a:bodyPr/>
                    <a:lstStyle/>
                    <a:p>
                      <a:pPr algn="ctr">
                        <a:lnSpc>
                          <a:spcPct val="100000"/>
                        </a:lnSpc>
                        <a:spcBef>
                          <a:spcPts val="895"/>
                        </a:spcBef>
                      </a:pPr>
                      <a:r>
                        <a:rPr lang="en-US" sz="1100" spc="-5" dirty="0" smtClean="0">
                          <a:latin typeface="Times New Roman" panose="02020603050405020304" pitchFamily="18" charset="0"/>
                          <a:cs typeface="Times New Roman" panose="02020603050405020304" pitchFamily="18" charset="0"/>
                        </a:rPr>
                        <a:t>1</a:t>
                      </a:r>
                      <a:r>
                        <a:rPr lang="en-US" sz="1100" spc="-5" baseline="0" dirty="0" smtClean="0">
                          <a:latin typeface="Times New Roman" panose="02020603050405020304" pitchFamily="18" charset="0"/>
                          <a:cs typeface="Times New Roman" panose="02020603050405020304" pitchFamily="18" charset="0"/>
                        </a:rPr>
                        <a:t> 805,0</a:t>
                      </a:r>
                      <a:endParaRPr lang="ru-RU" sz="1100" spc="-5" dirty="0" smtClean="0">
                        <a:latin typeface="Times New Roman" panose="02020603050405020304" pitchFamily="18" charset="0"/>
                        <a:cs typeface="Times New Roman" panose="02020603050405020304" pitchFamily="18" charset="0"/>
                      </a:endParaRPr>
                    </a:p>
                  </a:txBody>
                  <a:tcPr marL="0" marR="0" marT="104922" marB="0">
                    <a:solidFill>
                      <a:schemeClr val="tx2">
                        <a:lumMod val="20000"/>
                        <a:lumOff val="80000"/>
                      </a:schemeClr>
                    </a:solidFill>
                  </a:tcPr>
                </a:tc>
              </a:tr>
              <a:tr h="302130">
                <a:tc>
                  <a:txBody>
                    <a:bodyPr/>
                    <a:lstStyle/>
                    <a:p>
                      <a:pPr marL="28575">
                        <a:lnSpc>
                          <a:spcPct val="100000"/>
                        </a:lnSpc>
                        <a:spcBef>
                          <a:spcPts val="115"/>
                        </a:spcBef>
                        <a:buNone/>
                      </a:pPr>
                      <a:r>
                        <a:rPr lang="ru-RU" altLang="en-US" sz="1000" spc="-10" dirty="0">
                          <a:latin typeface="Times New Roman" panose="02020603050405020304" pitchFamily="18" charset="0"/>
                          <a:cs typeface="Times New Roman" panose="02020603050405020304" pitchFamily="18" charset="0"/>
                        </a:rPr>
                        <a:t>Н</a:t>
                      </a:r>
                      <a:r>
                        <a:rPr lang="ru-RU" altLang="en-US" sz="1000" spc="-10" dirty="0" smtClean="0">
                          <a:latin typeface="Times New Roman" panose="02020603050405020304" pitchFamily="18" charset="0"/>
                          <a:cs typeface="Times New Roman" panose="02020603050405020304" pitchFamily="18" charset="0"/>
                        </a:rPr>
                        <a:t>а </a:t>
                      </a:r>
                      <a:r>
                        <a:rPr lang="ru-RU" altLang="en-US" sz="1000" spc="-10" dirty="0">
                          <a:latin typeface="Times New Roman" panose="02020603050405020304" pitchFamily="18" charset="0"/>
                          <a:cs typeface="Times New Roman" panose="02020603050405020304" pitchFamily="18" charset="0"/>
                        </a:rPr>
                        <a:t>государственную регистрацию актов гражданского состояния</a:t>
                      </a:r>
                    </a:p>
                  </a:txBody>
                  <a:tcPr marL="0" marR="0" marT="13481" marB="0">
                    <a:solidFill>
                      <a:schemeClr val="bg1"/>
                    </a:solidFill>
                  </a:tcPr>
                </a:tc>
                <a:tc>
                  <a:txBody>
                    <a:bodyPr/>
                    <a:lstStyle/>
                    <a:p>
                      <a:pPr marL="154305">
                        <a:lnSpc>
                          <a:spcPct val="100000"/>
                        </a:lnSpc>
                        <a:buNone/>
                      </a:pPr>
                      <a:r>
                        <a:rPr lang="ru-RU" altLang="en-US" sz="1100" spc="-10" dirty="0">
                          <a:latin typeface="Times New Roman" panose="02020603050405020304" pitchFamily="18" charset="0"/>
                          <a:cs typeface="Times New Roman" panose="02020603050405020304" pitchFamily="18" charset="0"/>
                        </a:rPr>
                        <a:t>1 </a:t>
                      </a:r>
                      <a:r>
                        <a:rPr lang="ru-RU" altLang="en-US" sz="1100" spc="-10" dirty="0" smtClean="0">
                          <a:latin typeface="Times New Roman" panose="02020603050405020304" pitchFamily="18" charset="0"/>
                          <a:cs typeface="Times New Roman" panose="02020603050405020304" pitchFamily="18" charset="0"/>
                        </a:rPr>
                        <a:t>1</a:t>
                      </a:r>
                      <a:r>
                        <a:rPr lang="en-US" altLang="en-US" sz="1100" spc="-10" dirty="0" smtClean="0">
                          <a:latin typeface="Times New Roman" panose="02020603050405020304" pitchFamily="18" charset="0"/>
                          <a:cs typeface="Times New Roman" panose="02020603050405020304" pitchFamily="18" charset="0"/>
                        </a:rPr>
                        <a:t>17</a:t>
                      </a:r>
                      <a:r>
                        <a:rPr lang="ru-RU" altLang="en-US" sz="1100" spc="-10" dirty="0" smtClean="0">
                          <a:latin typeface="Times New Roman" panose="02020603050405020304" pitchFamily="18" charset="0"/>
                          <a:cs typeface="Times New Roman" panose="02020603050405020304" pitchFamily="18" charset="0"/>
                        </a:rPr>
                        <a:t>,</a:t>
                      </a:r>
                      <a:r>
                        <a:rPr lang="en-US" altLang="en-US" sz="1100" spc="-10" baseline="0" dirty="0" smtClean="0">
                          <a:latin typeface="Times New Roman" panose="02020603050405020304" pitchFamily="18" charset="0"/>
                          <a:cs typeface="Times New Roman" panose="02020603050405020304" pitchFamily="18" charset="0"/>
                        </a:rPr>
                        <a:t> 96</a:t>
                      </a:r>
                      <a:endParaRPr lang="ru-RU" altLang="en-US" sz="1100" spc="-10" dirty="0">
                        <a:latin typeface="Times New Roman" panose="02020603050405020304" pitchFamily="18" charset="0"/>
                        <a:cs typeface="Times New Roman" panose="02020603050405020304" pitchFamily="18" charset="0"/>
                      </a:endParaRPr>
                    </a:p>
                  </a:txBody>
                  <a:tcPr marL="0" marR="0" marT="5275" marB="0">
                    <a:solidFill>
                      <a:schemeClr val="bg1"/>
                    </a:solidFill>
                  </a:tcPr>
                </a:tc>
                <a:tc>
                  <a:txBody>
                    <a:bodyPr/>
                    <a:lstStyle/>
                    <a:p>
                      <a:pPr marR="17145" algn="ctr">
                        <a:lnSpc>
                          <a:spcPct val="100000"/>
                        </a:lnSpc>
                        <a:buNone/>
                      </a:pPr>
                      <a:r>
                        <a:rPr lang="ru-RU" altLang="en-US" sz="1100" spc="-10" dirty="0">
                          <a:latin typeface="Times New Roman" panose="02020603050405020304" pitchFamily="18" charset="0"/>
                          <a:cs typeface="Times New Roman" panose="02020603050405020304" pitchFamily="18" charset="0"/>
                        </a:rPr>
                        <a:t>1 </a:t>
                      </a:r>
                      <a:r>
                        <a:rPr lang="ru-RU" altLang="en-US" sz="1100" spc="-10" dirty="0" smtClean="0">
                          <a:latin typeface="Times New Roman" panose="02020603050405020304" pitchFamily="18" charset="0"/>
                          <a:cs typeface="Times New Roman" panose="02020603050405020304" pitchFamily="18" charset="0"/>
                        </a:rPr>
                        <a:t>117,96</a:t>
                      </a:r>
                      <a:endParaRPr lang="ru-RU" altLang="en-US" sz="1100" spc="-10" dirty="0">
                        <a:latin typeface="Times New Roman" panose="02020603050405020304" pitchFamily="18" charset="0"/>
                        <a:cs typeface="Times New Roman" panose="02020603050405020304" pitchFamily="18" charset="0"/>
                      </a:endParaRPr>
                    </a:p>
                  </a:txBody>
                  <a:tcPr marL="0" marR="0" marT="2931" marB="0">
                    <a:solidFill>
                      <a:schemeClr val="bg1"/>
                    </a:solidFill>
                  </a:tcPr>
                </a:tc>
              </a:tr>
            </a:tbl>
          </a:graphicData>
        </a:graphic>
      </p:graphicFrame>
    </p:spTree>
    <p:extLst>
      <p:ext uri="{BB962C8B-B14F-4D97-AF65-F5344CB8AC3E}">
        <p14:creationId xmlns:p14="http://schemas.microsoft.com/office/powerpoint/2010/main" val="2365839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05A93482-8E69-40F7-BCAD-5662A6CADB27}" type="datetime4">
              <a:rPr lang="en-US" smtClean="0"/>
              <a:pPr/>
              <a:t>March 28, 2024</a:t>
            </a:fld>
            <a:endParaRPr lang="en-US" dirty="0"/>
          </a:p>
        </p:txBody>
      </p:sp>
      <p:sp>
        <p:nvSpPr>
          <p:cNvPr id="5" name="Нижний колонтитул 4"/>
          <p:cNvSpPr>
            <a:spLocks noGrp="1"/>
          </p:cNvSpPr>
          <p:nvPr>
            <p:ph type="ftr" sz="quarter" idx="11"/>
          </p:nvPr>
        </p:nvSpPr>
        <p:spPr/>
        <p:txBody>
          <a:bodyPr/>
          <a:lstStyle/>
          <a:p>
            <a:endParaRPr lang="en-US"/>
          </a:p>
        </p:txBody>
      </p:sp>
      <p:graphicFrame>
        <p:nvGraphicFramePr>
          <p:cNvPr id="12" name="object 8"/>
          <p:cNvGraphicFramePr>
            <a:graphicFrameLocks noGrp="1"/>
          </p:cNvGraphicFramePr>
          <p:nvPr>
            <p:extLst>
              <p:ext uri="{D42A27DB-BD31-4B8C-83A1-F6EECF244321}">
                <p14:modId xmlns:p14="http://schemas.microsoft.com/office/powerpoint/2010/main" val="766644871"/>
              </p:ext>
            </p:extLst>
          </p:nvPr>
        </p:nvGraphicFramePr>
        <p:xfrm>
          <a:off x="35496" y="6504"/>
          <a:ext cx="9073008" cy="6755818"/>
        </p:xfrm>
        <a:graphic>
          <a:graphicData uri="http://schemas.openxmlformats.org/drawingml/2006/table">
            <a:tbl>
              <a:tblPr firstRow="1" bandRow="1">
                <a:tableStyleId>{2D5ABB26-0587-4C30-8999-92F81FD0307C}</a:tableStyleId>
              </a:tblPr>
              <a:tblGrid>
                <a:gridCol w="6512608"/>
                <a:gridCol w="1254387"/>
                <a:gridCol w="1306013"/>
              </a:tblGrid>
              <a:tr h="827942">
                <a:tc>
                  <a:txBody>
                    <a:bodyPr/>
                    <a:lstStyle/>
                    <a:p>
                      <a:pPr marL="28575">
                        <a:lnSpc>
                          <a:spcPct val="100000"/>
                        </a:lnSpc>
                        <a:spcBef>
                          <a:spcPts val="725"/>
                        </a:spcBef>
                      </a:pPr>
                      <a:r>
                        <a:rPr lang="ru-RU" sz="1000" dirty="0" smtClean="0">
                          <a:latin typeface="Times New Roman" panose="02020603050405020304" pitchFamily="18" charset="0"/>
                          <a:cs typeface="Times New Roman" panose="02020603050405020304" pitchFamily="18" charset="0"/>
                        </a:rPr>
                        <a:t>На реализацию государственного</a:t>
                      </a:r>
                      <a:r>
                        <a:rPr lang="ru-RU" sz="1000" baseline="0" dirty="0" smtClean="0">
                          <a:latin typeface="Times New Roman" panose="02020603050405020304" pitchFamily="18" charset="0"/>
                          <a:cs typeface="Times New Roman" panose="02020603050405020304" pitchFamily="18" charset="0"/>
                        </a:rPr>
                        <a:t> полномочия по установлению регулируемых тарифов и регулярные перевозки пассажиров и багажа автомобильным и наземным электрическим транспортом по муниципальным маршрутам в границах муниципального образования</a:t>
                      </a:r>
                      <a:endParaRPr sz="1000" dirty="0">
                        <a:latin typeface="Times New Roman" panose="02020603050405020304" pitchFamily="18" charset="0"/>
                        <a:cs typeface="Times New Roman" panose="02020603050405020304" pitchFamily="18" charset="0"/>
                      </a:endParaRPr>
                    </a:p>
                  </a:txBody>
                  <a:tcPr marL="0" marR="0" marT="84992" marB="0">
                    <a:solidFill>
                      <a:schemeClr val="bg1">
                        <a:lumMod val="85000"/>
                      </a:schemeClr>
                    </a:solidFill>
                  </a:tcPr>
                </a:tc>
                <a:tc>
                  <a:txBody>
                    <a:bodyPr/>
                    <a:lstStyle/>
                    <a:p>
                      <a:pPr marR="50165" algn="ctr">
                        <a:lnSpc>
                          <a:spcPct val="100000"/>
                        </a:lnSpc>
                        <a:spcBef>
                          <a:spcPts val="805"/>
                        </a:spcBef>
                      </a:pPr>
                      <a:r>
                        <a:rPr lang="ru-RU" sz="1100" dirty="0" smtClean="0">
                          <a:latin typeface="Times New Roman" panose="02020603050405020304" pitchFamily="18" charset="0"/>
                          <a:cs typeface="Times New Roman" panose="02020603050405020304" pitchFamily="18" charset="0"/>
                        </a:rPr>
                        <a:t>3,4</a:t>
                      </a:r>
                    </a:p>
                  </a:txBody>
                  <a:tcPr marL="0" marR="0" marT="94371" marB="0">
                    <a:solidFill>
                      <a:schemeClr val="bg1">
                        <a:lumMod val="85000"/>
                      </a:schemeClr>
                    </a:solidFill>
                  </a:tcPr>
                </a:tc>
                <a:tc>
                  <a:txBody>
                    <a:bodyPr/>
                    <a:lstStyle/>
                    <a:p>
                      <a:pPr algn="ctr">
                        <a:lnSpc>
                          <a:spcPct val="100000"/>
                        </a:lnSpc>
                        <a:spcBef>
                          <a:spcPts val="725"/>
                        </a:spcBef>
                      </a:pPr>
                      <a:r>
                        <a:rPr lang="ru-RU" sz="1100" dirty="0" smtClean="0">
                          <a:latin typeface="Times New Roman" panose="02020603050405020304" pitchFamily="18" charset="0"/>
                          <a:cs typeface="Times New Roman" panose="02020603050405020304" pitchFamily="18" charset="0"/>
                        </a:rPr>
                        <a:t>0,00</a:t>
                      </a:r>
                    </a:p>
                  </a:txBody>
                  <a:tcPr marL="0" marR="0" marT="84992" marB="0">
                    <a:solidFill>
                      <a:schemeClr val="bg1">
                        <a:lumMod val="85000"/>
                      </a:schemeClr>
                    </a:solidFill>
                  </a:tcPr>
                </a:tc>
              </a:tr>
              <a:tr h="573773">
                <a:tc>
                  <a:txBody>
                    <a:bodyPr/>
                    <a:lstStyle/>
                    <a:p>
                      <a:pPr marL="28575">
                        <a:lnSpc>
                          <a:spcPct val="100000"/>
                        </a:lnSpc>
                        <a:spcBef>
                          <a:spcPts val="725"/>
                        </a:spcBef>
                      </a:pPr>
                      <a:r>
                        <a:rPr lang="ru-RU" sz="1000" dirty="0" smtClean="0">
                          <a:latin typeface="Times New Roman" panose="02020603050405020304" pitchFamily="18" charset="0"/>
                          <a:cs typeface="Times New Roman" panose="02020603050405020304" pitchFamily="18" charset="0"/>
                        </a:rPr>
                        <a:t>На обеспечение детей-сирот и детей , оставшихся без попечения родителей, лицам из их числа по договорам найма специализированных жилых помещений</a:t>
                      </a:r>
                      <a:endParaRPr lang="ru-RU" sz="1000" dirty="0">
                        <a:latin typeface="Times New Roman" panose="02020603050405020304" pitchFamily="18" charset="0"/>
                        <a:cs typeface="Times New Roman" panose="02020603050405020304" pitchFamily="18" charset="0"/>
                      </a:endParaRPr>
                    </a:p>
                  </a:txBody>
                  <a:tcPr marL="0" marR="0" marT="84992" marB="0">
                    <a:solidFill>
                      <a:schemeClr val="bg2">
                        <a:lumMod val="20000"/>
                        <a:lumOff val="80000"/>
                      </a:schemeClr>
                    </a:solidFill>
                  </a:tcPr>
                </a:tc>
                <a:tc>
                  <a:txBody>
                    <a:bodyPr/>
                    <a:lstStyle/>
                    <a:p>
                      <a:pPr marR="50165" algn="ctr">
                        <a:lnSpc>
                          <a:spcPct val="100000"/>
                        </a:lnSpc>
                        <a:spcBef>
                          <a:spcPts val="805"/>
                        </a:spcBef>
                      </a:pPr>
                      <a:r>
                        <a:rPr lang="ru-RU" sz="1100" dirty="0" smtClean="0">
                          <a:latin typeface="Times New Roman" panose="02020603050405020304" pitchFamily="18" charset="0"/>
                          <a:cs typeface="Times New Roman" panose="02020603050405020304" pitchFamily="18" charset="0"/>
                        </a:rPr>
                        <a:t>1</a:t>
                      </a:r>
                      <a:r>
                        <a:rPr lang="ru-RU" sz="1100" baseline="0" dirty="0" smtClean="0">
                          <a:latin typeface="Times New Roman" panose="02020603050405020304" pitchFamily="18" charset="0"/>
                          <a:cs typeface="Times New Roman" panose="02020603050405020304" pitchFamily="18" charset="0"/>
                        </a:rPr>
                        <a:t> 958,44</a:t>
                      </a:r>
                      <a:endParaRPr lang="ru-RU" sz="1100" dirty="0">
                        <a:latin typeface="Times New Roman" panose="02020603050405020304" pitchFamily="18" charset="0"/>
                        <a:cs typeface="Times New Roman" panose="02020603050405020304" pitchFamily="18" charset="0"/>
                      </a:endParaRPr>
                    </a:p>
                  </a:txBody>
                  <a:tcPr marL="0" marR="0" marT="94371" marB="0">
                    <a:solidFill>
                      <a:schemeClr val="bg2">
                        <a:lumMod val="20000"/>
                        <a:lumOff val="80000"/>
                      </a:schemeClr>
                    </a:solidFill>
                  </a:tcPr>
                </a:tc>
                <a:tc>
                  <a:txBody>
                    <a:bodyPr/>
                    <a:lstStyle/>
                    <a:p>
                      <a:pPr algn="ctr">
                        <a:lnSpc>
                          <a:spcPct val="100000"/>
                        </a:lnSpc>
                        <a:spcBef>
                          <a:spcPts val="725"/>
                        </a:spcBef>
                      </a:pPr>
                      <a:r>
                        <a:rPr lang="ru-RU" sz="1100" dirty="0" smtClean="0">
                          <a:latin typeface="Times New Roman" panose="02020603050405020304" pitchFamily="18" charset="0"/>
                          <a:cs typeface="Times New Roman" panose="02020603050405020304" pitchFamily="18" charset="0"/>
                        </a:rPr>
                        <a:t>777,51</a:t>
                      </a:r>
                      <a:endParaRPr lang="ru-RU" sz="1100" dirty="0">
                        <a:latin typeface="Times New Roman" panose="02020603050405020304" pitchFamily="18" charset="0"/>
                        <a:cs typeface="Times New Roman" panose="02020603050405020304" pitchFamily="18" charset="0"/>
                      </a:endParaRPr>
                    </a:p>
                  </a:txBody>
                  <a:tcPr marL="0" marR="0" marT="84992" marB="0">
                    <a:solidFill>
                      <a:schemeClr val="bg2">
                        <a:lumMod val="20000"/>
                        <a:lumOff val="80000"/>
                      </a:schemeClr>
                    </a:solidFill>
                  </a:tcPr>
                </a:tc>
              </a:tr>
              <a:tr h="436605">
                <a:tc>
                  <a:txBody>
                    <a:bodyPr/>
                    <a:lstStyle/>
                    <a:p>
                      <a:pPr marL="28575">
                        <a:lnSpc>
                          <a:spcPct val="100000"/>
                        </a:lnSpc>
                        <a:spcBef>
                          <a:spcPts val="725"/>
                        </a:spcBef>
                      </a:pPr>
                      <a:r>
                        <a:rPr lang="ru-RU" sz="1000" dirty="0" smtClean="0">
                          <a:latin typeface="Times New Roman" panose="02020603050405020304" pitchFamily="18" charset="0"/>
                          <a:cs typeface="Times New Roman" panose="02020603050405020304" pitchFamily="18" charset="0"/>
                        </a:rPr>
                        <a:t>На реализацию государственных</a:t>
                      </a:r>
                      <a:r>
                        <a:rPr lang="ru-RU" sz="1000" baseline="0" dirty="0" smtClean="0">
                          <a:latin typeface="Times New Roman" panose="02020603050405020304" pitchFamily="18" charset="0"/>
                          <a:cs typeface="Times New Roman" panose="02020603050405020304" pitchFamily="18" charset="0"/>
                        </a:rPr>
                        <a:t> полномочий по социальной поддержке детей, оставшихся без попечения родителей, и лиц, принявших на воспитание в семью детей, оставшихся без попечения родителей</a:t>
                      </a:r>
                      <a:endParaRPr lang="ru-RU" sz="1000" dirty="0">
                        <a:latin typeface="Times New Roman" panose="02020603050405020304" pitchFamily="18" charset="0"/>
                        <a:cs typeface="Times New Roman" panose="02020603050405020304" pitchFamily="18" charset="0"/>
                      </a:endParaRPr>
                    </a:p>
                  </a:txBody>
                  <a:tcPr marL="0" marR="0" marT="84992" marB="0">
                    <a:solidFill>
                      <a:schemeClr val="tx2">
                        <a:lumMod val="20000"/>
                        <a:lumOff val="80000"/>
                      </a:schemeClr>
                    </a:solidFill>
                  </a:tcPr>
                </a:tc>
                <a:tc>
                  <a:txBody>
                    <a:bodyPr/>
                    <a:lstStyle/>
                    <a:p>
                      <a:pPr marR="50165" algn="ctr">
                        <a:lnSpc>
                          <a:spcPct val="100000"/>
                        </a:lnSpc>
                        <a:spcBef>
                          <a:spcPts val="805"/>
                        </a:spcBef>
                      </a:pPr>
                      <a:r>
                        <a:rPr lang="ru-RU" sz="1100" dirty="0" smtClean="0">
                          <a:latin typeface="Times New Roman" panose="02020603050405020304" pitchFamily="18" charset="0"/>
                          <a:cs typeface="Times New Roman" panose="02020603050405020304" pitchFamily="18" charset="0"/>
                        </a:rPr>
                        <a:t>32</a:t>
                      </a:r>
                      <a:r>
                        <a:rPr lang="ru-RU" sz="1100" baseline="0" dirty="0" smtClean="0">
                          <a:latin typeface="Times New Roman" panose="02020603050405020304" pitchFamily="18" charset="0"/>
                          <a:cs typeface="Times New Roman" panose="02020603050405020304" pitchFamily="18" charset="0"/>
                        </a:rPr>
                        <a:t> 457,98</a:t>
                      </a:r>
                      <a:endParaRPr lang="ru-RU" sz="1100" dirty="0">
                        <a:latin typeface="Times New Roman" panose="02020603050405020304" pitchFamily="18" charset="0"/>
                        <a:cs typeface="Times New Roman" panose="02020603050405020304" pitchFamily="18" charset="0"/>
                      </a:endParaRPr>
                    </a:p>
                  </a:txBody>
                  <a:tcPr marL="0" marR="0" marT="94371" marB="0">
                    <a:solidFill>
                      <a:schemeClr val="tx2">
                        <a:lumMod val="20000"/>
                        <a:lumOff val="80000"/>
                      </a:schemeClr>
                    </a:solidFill>
                  </a:tcPr>
                </a:tc>
                <a:tc>
                  <a:txBody>
                    <a:bodyPr/>
                    <a:lstStyle/>
                    <a:p>
                      <a:pPr algn="ctr">
                        <a:lnSpc>
                          <a:spcPct val="100000"/>
                        </a:lnSpc>
                        <a:spcBef>
                          <a:spcPts val="725"/>
                        </a:spcBef>
                      </a:pPr>
                      <a:r>
                        <a:rPr lang="ru-RU" sz="1100" dirty="0" smtClean="0">
                          <a:latin typeface="Times New Roman" panose="02020603050405020304" pitchFamily="18" charset="0"/>
                          <a:cs typeface="Times New Roman" panose="02020603050405020304" pitchFamily="18" charset="0"/>
                        </a:rPr>
                        <a:t>31</a:t>
                      </a:r>
                      <a:r>
                        <a:rPr lang="ru-RU" sz="1100" baseline="0" dirty="0" smtClean="0">
                          <a:latin typeface="Times New Roman" panose="02020603050405020304" pitchFamily="18" charset="0"/>
                          <a:cs typeface="Times New Roman" panose="02020603050405020304" pitchFamily="18" charset="0"/>
                        </a:rPr>
                        <a:t> 986,04</a:t>
                      </a:r>
                      <a:endParaRPr lang="ru-RU" sz="1100" dirty="0">
                        <a:latin typeface="Times New Roman" panose="02020603050405020304" pitchFamily="18" charset="0"/>
                        <a:cs typeface="Times New Roman" panose="02020603050405020304" pitchFamily="18" charset="0"/>
                      </a:endParaRPr>
                    </a:p>
                  </a:txBody>
                  <a:tcPr marL="0" marR="0" marT="84992" marB="0">
                    <a:solidFill>
                      <a:schemeClr val="tx2">
                        <a:lumMod val="20000"/>
                        <a:lumOff val="80000"/>
                      </a:schemeClr>
                    </a:solidFill>
                  </a:tcPr>
                </a:tc>
              </a:tr>
              <a:tr h="648072">
                <a:tc>
                  <a:txBody>
                    <a:bodyPr/>
                    <a:lstStyle/>
                    <a:p>
                      <a:pPr marL="28575">
                        <a:lnSpc>
                          <a:spcPct val="100000"/>
                        </a:lnSpc>
                        <a:spcBef>
                          <a:spcPts val="725"/>
                        </a:spcBef>
                      </a:pPr>
                      <a:r>
                        <a:rPr lang="ru-RU" sz="1000" dirty="0" smtClean="0">
                          <a:latin typeface="Times New Roman" panose="02020603050405020304" pitchFamily="18" charset="0"/>
                          <a:cs typeface="Times New Roman" panose="02020603050405020304" pitchFamily="18" charset="0"/>
                        </a:rPr>
                        <a:t>На выплату компенсации части платы, взимаемой</a:t>
                      </a:r>
                      <a:r>
                        <a:rPr lang="ru-RU" sz="1000" baseline="0" dirty="0" smtClean="0">
                          <a:latin typeface="Times New Roman" panose="02020603050405020304" pitchFamily="18" charset="0"/>
                          <a:cs typeface="Times New Roman" panose="02020603050405020304" pitchFamily="18" charset="0"/>
                        </a:rPr>
                        <a:t> с родителей (законных представителей) за просмотр и уход за детьми, осваивающими образовательные программы дошкольного образования в организациях, осуществляющих образовательную деятельность</a:t>
                      </a:r>
                      <a:endParaRPr lang="ru-RU" sz="1000" dirty="0">
                        <a:latin typeface="Times New Roman" panose="02020603050405020304" pitchFamily="18" charset="0"/>
                        <a:cs typeface="Times New Roman" panose="02020603050405020304" pitchFamily="18" charset="0"/>
                      </a:endParaRPr>
                    </a:p>
                  </a:txBody>
                  <a:tcPr marL="0" marR="0" marT="84992" marB="0">
                    <a:solidFill>
                      <a:schemeClr val="bg2">
                        <a:lumMod val="20000"/>
                        <a:lumOff val="80000"/>
                      </a:schemeClr>
                    </a:solidFill>
                  </a:tcPr>
                </a:tc>
                <a:tc>
                  <a:txBody>
                    <a:bodyPr/>
                    <a:lstStyle/>
                    <a:p>
                      <a:pPr marR="50165" algn="ctr">
                        <a:lnSpc>
                          <a:spcPct val="100000"/>
                        </a:lnSpc>
                        <a:spcBef>
                          <a:spcPts val="805"/>
                        </a:spcBef>
                      </a:pPr>
                      <a:r>
                        <a:rPr lang="ru-RU" sz="1100" dirty="0" smtClean="0">
                          <a:latin typeface="Times New Roman" panose="02020603050405020304" pitchFamily="18" charset="0"/>
                          <a:cs typeface="Times New Roman" panose="02020603050405020304" pitchFamily="18" charset="0"/>
                        </a:rPr>
                        <a:t>2</a:t>
                      </a:r>
                      <a:r>
                        <a:rPr lang="ru-RU" sz="1100" baseline="0" dirty="0" smtClean="0">
                          <a:latin typeface="Times New Roman" panose="02020603050405020304" pitchFamily="18" charset="0"/>
                          <a:cs typeface="Times New Roman" panose="02020603050405020304" pitchFamily="18" charset="0"/>
                        </a:rPr>
                        <a:t> 601,82</a:t>
                      </a:r>
                      <a:endParaRPr lang="ru-RU" sz="1100" dirty="0">
                        <a:latin typeface="Times New Roman" panose="02020603050405020304" pitchFamily="18" charset="0"/>
                        <a:cs typeface="Times New Roman" panose="02020603050405020304" pitchFamily="18" charset="0"/>
                      </a:endParaRPr>
                    </a:p>
                  </a:txBody>
                  <a:tcPr marL="0" marR="0" marT="94371" marB="0">
                    <a:solidFill>
                      <a:schemeClr val="bg2">
                        <a:lumMod val="20000"/>
                        <a:lumOff val="80000"/>
                      </a:schemeClr>
                    </a:solidFill>
                  </a:tcPr>
                </a:tc>
                <a:tc>
                  <a:txBody>
                    <a:bodyPr/>
                    <a:lstStyle/>
                    <a:p>
                      <a:pPr algn="ctr">
                        <a:lnSpc>
                          <a:spcPct val="100000"/>
                        </a:lnSpc>
                        <a:spcBef>
                          <a:spcPts val="725"/>
                        </a:spcBef>
                      </a:pPr>
                      <a:r>
                        <a:rPr lang="ru-RU" sz="1100" dirty="0" smtClean="0">
                          <a:latin typeface="Times New Roman" panose="02020603050405020304" pitchFamily="18" charset="0"/>
                          <a:cs typeface="Times New Roman" panose="02020603050405020304" pitchFamily="18" charset="0"/>
                        </a:rPr>
                        <a:t>1</a:t>
                      </a:r>
                      <a:r>
                        <a:rPr lang="ru-RU" sz="1100" baseline="0" dirty="0" smtClean="0">
                          <a:latin typeface="Times New Roman" panose="02020603050405020304" pitchFamily="18" charset="0"/>
                          <a:cs typeface="Times New Roman" panose="02020603050405020304" pitchFamily="18" charset="0"/>
                        </a:rPr>
                        <a:t> 326,83</a:t>
                      </a:r>
                      <a:endParaRPr lang="ru-RU" sz="1100" dirty="0">
                        <a:latin typeface="Times New Roman" panose="02020603050405020304" pitchFamily="18" charset="0"/>
                        <a:cs typeface="Times New Roman" panose="02020603050405020304" pitchFamily="18" charset="0"/>
                      </a:endParaRPr>
                    </a:p>
                  </a:txBody>
                  <a:tcPr marL="0" marR="0" marT="84992" marB="0">
                    <a:solidFill>
                      <a:schemeClr val="bg2">
                        <a:lumMod val="20000"/>
                        <a:lumOff val="80000"/>
                      </a:schemeClr>
                    </a:solidFill>
                  </a:tcPr>
                </a:tc>
              </a:tr>
              <a:tr h="458771">
                <a:tc>
                  <a:txBody>
                    <a:bodyPr/>
                    <a:lstStyle/>
                    <a:p>
                      <a:pPr marL="28575">
                        <a:lnSpc>
                          <a:spcPct val="100000"/>
                        </a:lnSpc>
                        <a:spcBef>
                          <a:spcPts val="725"/>
                        </a:spcBef>
                      </a:pPr>
                      <a:r>
                        <a:rPr lang="ru-RU" sz="1000" dirty="0" smtClean="0">
                          <a:latin typeface="Times New Roman" panose="02020603050405020304" pitchFamily="18" charset="0"/>
                          <a:cs typeface="Times New Roman" panose="02020603050405020304" pitchFamily="18" charset="0"/>
                        </a:rPr>
                        <a:t>На обеспечение детей-сирот и детей , оставшихся без попечения родителей, лицам из их числа по договорам найма специализированных жилых помещений</a:t>
                      </a:r>
                      <a:endParaRPr lang="ru-RU" sz="1000" dirty="0">
                        <a:latin typeface="Times New Roman" panose="02020603050405020304" pitchFamily="18" charset="0"/>
                        <a:cs typeface="Times New Roman" panose="02020603050405020304" pitchFamily="18" charset="0"/>
                      </a:endParaRPr>
                    </a:p>
                  </a:txBody>
                  <a:tcPr marL="0" marR="0" marT="84992" marB="0">
                    <a:solidFill>
                      <a:schemeClr val="tx2">
                        <a:lumMod val="20000"/>
                        <a:lumOff val="80000"/>
                      </a:schemeClr>
                    </a:solidFill>
                  </a:tcPr>
                </a:tc>
                <a:tc>
                  <a:txBody>
                    <a:bodyPr/>
                    <a:lstStyle/>
                    <a:p>
                      <a:pPr marR="50165" algn="ctr">
                        <a:lnSpc>
                          <a:spcPct val="100000"/>
                        </a:lnSpc>
                        <a:spcBef>
                          <a:spcPts val="805"/>
                        </a:spcBef>
                      </a:pPr>
                      <a:r>
                        <a:rPr lang="ru-RU" sz="1100" dirty="0">
                          <a:latin typeface="Times New Roman" panose="02020603050405020304" pitchFamily="18" charset="0"/>
                          <a:cs typeface="Times New Roman" panose="02020603050405020304" pitchFamily="18" charset="0"/>
                        </a:rPr>
                        <a:t>10 </a:t>
                      </a:r>
                      <a:r>
                        <a:rPr lang="ru-RU" sz="1100" dirty="0" smtClean="0">
                          <a:latin typeface="Times New Roman" panose="02020603050405020304" pitchFamily="18" charset="0"/>
                          <a:cs typeface="Times New Roman" panose="02020603050405020304" pitchFamily="18" charset="0"/>
                        </a:rPr>
                        <a:t>825,00</a:t>
                      </a:r>
                      <a:endParaRPr lang="ru-RU" sz="1100" dirty="0">
                        <a:latin typeface="Times New Roman" panose="02020603050405020304" pitchFamily="18" charset="0"/>
                        <a:cs typeface="Times New Roman" panose="02020603050405020304" pitchFamily="18" charset="0"/>
                      </a:endParaRPr>
                    </a:p>
                  </a:txBody>
                  <a:tcPr marL="0" marR="0" marT="94371" marB="0">
                    <a:solidFill>
                      <a:schemeClr val="tx2">
                        <a:lumMod val="20000"/>
                        <a:lumOff val="80000"/>
                      </a:schemeClr>
                    </a:solidFill>
                  </a:tcPr>
                </a:tc>
                <a:tc>
                  <a:txBody>
                    <a:bodyPr/>
                    <a:lstStyle/>
                    <a:p>
                      <a:pPr algn="ctr">
                        <a:lnSpc>
                          <a:spcPct val="100000"/>
                        </a:lnSpc>
                        <a:spcBef>
                          <a:spcPts val="725"/>
                        </a:spcBef>
                      </a:pPr>
                      <a:r>
                        <a:rPr lang="ru-RU" sz="1100">
                          <a:latin typeface="Times New Roman" panose="02020603050405020304" pitchFamily="18" charset="0"/>
                          <a:cs typeface="Times New Roman" panose="02020603050405020304" pitchFamily="18" charset="0"/>
                        </a:rPr>
                        <a:t>10 766,64</a:t>
                      </a:r>
                    </a:p>
                  </a:txBody>
                  <a:tcPr marL="0" marR="0" marT="84992" marB="0">
                    <a:solidFill>
                      <a:schemeClr val="tx2">
                        <a:lumMod val="20000"/>
                        <a:lumOff val="80000"/>
                      </a:schemeClr>
                    </a:solidFill>
                  </a:tcPr>
                </a:tc>
              </a:tr>
              <a:tr h="530779">
                <a:tc>
                  <a:txBody>
                    <a:bodyPr/>
                    <a:lstStyle/>
                    <a:p>
                      <a:pPr marL="28575">
                        <a:lnSpc>
                          <a:spcPct val="100000"/>
                        </a:lnSpc>
                        <a:spcBef>
                          <a:spcPts val="725"/>
                        </a:spcBef>
                      </a:pPr>
                      <a:r>
                        <a:rPr lang="ru-RU" sz="1000" dirty="0" smtClean="0">
                          <a:latin typeface="Times New Roman" panose="02020603050405020304" pitchFamily="18" charset="0"/>
                          <a:cs typeface="Times New Roman" panose="02020603050405020304" pitchFamily="18" charset="0"/>
                        </a:rPr>
                        <a:t>На</a:t>
                      </a:r>
                      <a:r>
                        <a:rPr lang="ru-RU" sz="1000" baseline="0" dirty="0" smtClean="0">
                          <a:latin typeface="Times New Roman" panose="02020603050405020304" pitchFamily="18" charset="0"/>
                          <a:cs typeface="Times New Roman" panose="02020603050405020304" pitchFamily="18" charset="0"/>
                        </a:rPr>
                        <a:t> составление списков кандидатов в присяжные заседатели федеральных судов общей юрисдикции в Российской Федерации</a:t>
                      </a:r>
                      <a:endParaRPr sz="1000" dirty="0">
                        <a:latin typeface="Times New Roman" panose="02020603050405020304" pitchFamily="18" charset="0"/>
                        <a:cs typeface="Times New Roman" panose="02020603050405020304" pitchFamily="18" charset="0"/>
                      </a:endParaRPr>
                    </a:p>
                  </a:txBody>
                  <a:tcPr marL="0" marR="0" marT="84992" marB="0">
                    <a:solidFill>
                      <a:schemeClr val="bg1"/>
                    </a:solidFill>
                  </a:tcPr>
                </a:tc>
                <a:tc>
                  <a:txBody>
                    <a:bodyPr/>
                    <a:lstStyle/>
                    <a:p>
                      <a:pPr marR="50165" algn="ctr">
                        <a:lnSpc>
                          <a:spcPct val="100000"/>
                        </a:lnSpc>
                        <a:spcBef>
                          <a:spcPts val="805"/>
                        </a:spcBef>
                      </a:pPr>
                      <a:r>
                        <a:rPr lang="ru-RU" sz="1100" dirty="0" smtClean="0">
                          <a:latin typeface="Times New Roman" panose="02020603050405020304" pitchFamily="18" charset="0"/>
                          <a:cs typeface="Times New Roman" panose="02020603050405020304" pitchFamily="18" charset="0"/>
                        </a:rPr>
                        <a:t>2,5</a:t>
                      </a:r>
                      <a:endParaRPr lang="ru-RU" sz="1100" dirty="0">
                        <a:latin typeface="Times New Roman" panose="02020603050405020304" pitchFamily="18" charset="0"/>
                        <a:cs typeface="Times New Roman" panose="02020603050405020304" pitchFamily="18" charset="0"/>
                      </a:endParaRPr>
                    </a:p>
                  </a:txBody>
                  <a:tcPr marL="0" marR="0" marT="94371" marB="0">
                    <a:solidFill>
                      <a:schemeClr val="bg1"/>
                    </a:solidFill>
                  </a:tcPr>
                </a:tc>
                <a:tc>
                  <a:txBody>
                    <a:bodyPr/>
                    <a:lstStyle/>
                    <a:p>
                      <a:pPr algn="ctr">
                        <a:lnSpc>
                          <a:spcPct val="100000"/>
                        </a:lnSpc>
                        <a:spcBef>
                          <a:spcPts val="725"/>
                        </a:spcBef>
                      </a:pPr>
                      <a:r>
                        <a:rPr lang="ru-RU" sz="1100" dirty="0" smtClean="0">
                          <a:latin typeface="Times New Roman" panose="02020603050405020304" pitchFamily="18" charset="0"/>
                          <a:cs typeface="Times New Roman" panose="02020603050405020304" pitchFamily="18" charset="0"/>
                        </a:rPr>
                        <a:t>2,5</a:t>
                      </a:r>
                      <a:endParaRPr lang="ru-RU" sz="1100" dirty="0">
                        <a:latin typeface="Times New Roman" panose="02020603050405020304" pitchFamily="18" charset="0"/>
                        <a:cs typeface="Times New Roman" panose="02020603050405020304" pitchFamily="18" charset="0"/>
                      </a:endParaRPr>
                    </a:p>
                  </a:txBody>
                  <a:tcPr marL="0" marR="0" marT="84992" marB="0">
                    <a:solidFill>
                      <a:schemeClr val="bg1"/>
                    </a:solidFill>
                  </a:tcPr>
                </a:tc>
              </a:tr>
              <a:tr h="504056">
                <a:tc>
                  <a:txBody>
                    <a:bodyPr/>
                    <a:lstStyle/>
                    <a:p>
                      <a:pPr marL="28575">
                        <a:lnSpc>
                          <a:spcPct val="100000"/>
                        </a:lnSpc>
                        <a:spcBef>
                          <a:spcPts val="725"/>
                        </a:spcBef>
                      </a:pPr>
                      <a:r>
                        <a:rPr lang="ru-RU" sz="1000" dirty="0" smtClean="0">
                          <a:latin typeface="Times New Roman" panose="02020603050405020304" pitchFamily="18" charset="0"/>
                          <a:cs typeface="Times New Roman" panose="02020603050405020304" pitchFamily="18" charset="0"/>
                        </a:rPr>
                        <a:t>На</a:t>
                      </a:r>
                      <a:r>
                        <a:rPr lang="ru-RU" sz="1000" baseline="0" dirty="0" smtClean="0">
                          <a:latin typeface="Times New Roman" panose="02020603050405020304" pitchFamily="18" charset="0"/>
                          <a:cs typeface="Times New Roman" panose="02020603050405020304" pitchFamily="18" charset="0"/>
                        </a:rPr>
                        <a:t> организацию бесплатного горячего питания обучающегося, получающих начальное общее образование в государственных образовательных организациях</a:t>
                      </a:r>
                      <a:endParaRPr sz="1000" dirty="0">
                        <a:latin typeface="Times New Roman" panose="02020603050405020304" pitchFamily="18" charset="0"/>
                        <a:cs typeface="Times New Roman" panose="02020603050405020304" pitchFamily="18" charset="0"/>
                      </a:endParaRPr>
                    </a:p>
                  </a:txBody>
                  <a:tcPr marL="0" marR="0" marT="84992" marB="0">
                    <a:solidFill>
                      <a:schemeClr val="bg2">
                        <a:lumMod val="20000"/>
                        <a:lumOff val="80000"/>
                      </a:schemeClr>
                    </a:solidFill>
                  </a:tcPr>
                </a:tc>
                <a:tc>
                  <a:txBody>
                    <a:bodyPr/>
                    <a:lstStyle/>
                    <a:p>
                      <a:pPr marR="50165" algn="ctr">
                        <a:lnSpc>
                          <a:spcPct val="100000"/>
                        </a:lnSpc>
                        <a:spcBef>
                          <a:spcPts val="805"/>
                        </a:spcBef>
                      </a:pPr>
                      <a:r>
                        <a:rPr lang="ru-RU" sz="1100" dirty="0" smtClean="0">
                          <a:latin typeface="Times New Roman" panose="02020603050405020304" pitchFamily="18" charset="0"/>
                          <a:cs typeface="Times New Roman" panose="02020603050405020304" pitchFamily="18" charset="0"/>
                        </a:rPr>
                        <a:t>10</a:t>
                      </a:r>
                      <a:r>
                        <a:rPr lang="ru-RU" sz="1100" baseline="0" dirty="0" smtClean="0">
                          <a:latin typeface="Times New Roman" panose="02020603050405020304" pitchFamily="18" charset="0"/>
                          <a:cs typeface="Times New Roman" panose="02020603050405020304" pitchFamily="18" charset="0"/>
                        </a:rPr>
                        <a:t> 253,72</a:t>
                      </a:r>
                      <a:endParaRPr lang="ru-RU" sz="1100" dirty="0">
                        <a:latin typeface="Times New Roman" panose="02020603050405020304" pitchFamily="18" charset="0"/>
                        <a:cs typeface="Times New Roman" panose="02020603050405020304" pitchFamily="18" charset="0"/>
                      </a:endParaRPr>
                    </a:p>
                  </a:txBody>
                  <a:tcPr marL="0" marR="0" marT="94371" marB="0">
                    <a:solidFill>
                      <a:schemeClr val="bg2">
                        <a:lumMod val="20000"/>
                        <a:lumOff val="80000"/>
                      </a:schemeClr>
                    </a:solidFill>
                  </a:tcPr>
                </a:tc>
                <a:tc>
                  <a:txBody>
                    <a:bodyPr/>
                    <a:lstStyle/>
                    <a:p>
                      <a:pPr algn="ctr">
                        <a:lnSpc>
                          <a:spcPct val="100000"/>
                        </a:lnSpc>
                        <a:spcBef>
                          <a:spcPts val="725"/>
                        </a:spcBef>
                      </a:pPr>
                      <a:r>
                        <a:rPr lang="ru-RU" sz="1100" dirty="0" smtClean="0">
                          <a:latin typeface="Times New Roman" panose="02020603050405020304" pitchFamily="18" charset="0"/>
                          <a:cs typeface="Times New Roman" panose="02020603050405020304" pitchFamily="18" charset="0"/>
                        </a:rPr>
                        <a:t>8</a:t>
                      </a:r>
                      <a:r>
                        <a:rPr lang="ru-RU" sz="1100" baseline="0" dirty="0" smtClean="0">
                          <a:latin typeface="Times New Roman" panose="02020603050405020304" pitchFamily="18" charset="0"/>
                          <a:cs typeface="Times New Roman" panose="02020603050405020304" pitchFamily="18" charset="0"/>
                        </a:rPr>
                        <a:t> 669,49</a:t>
                      </a:r>
                      <a:endParaRPr lang="ru-RU" sz="1100" dirty="0">
                        <a:latin typeface="Times New Roman" panose="02020603050405020304" pitchFamily="18" charset="0"/>
                        <a:cs typeface="Times New Roman" panose="02020603050405020304" pitchFamily="18" charset="0"/>
                      </a:endParaRPr>
                    </a:p>
                  </a:txBody>
                  <a:tcPr marL="0" marR="0" marT="84992" marB="0">
                    <a:solidFill>
                      <a:schemeClr val="bg2">
                        <a:lumMod val="20000"/>
                        <a:lumOff val="80000"/>
                      </a:schemeClr>
                    </a:solidFill>
                  </a:tcPr>
                </a:tc>
              </a:tr>
              <a:tr h="360040">
                <a:tc>
                  <a:txBody>
                    <a:bodyPr/>
                    <a:lstStyle/>
                    <a:p>
                      <a:pPr marL="28575">
                        <a:lnSpc>
                          <a:spcPct val="100000"/>
                        </a:lnSpc>
                        <a:spcBef>
                          <a:spcPts val="725"/>
                        </a:spcBef>
                      </a:pPr>
                      <a:r>
                        <a:rPr lang="ru-RU" sz="1000" dirty="0" smtClean="0">
                          <a:latin typeface="Times New Roman" panose="02020603050405020304" pitchFamily="18" charset="0"/>
                          <a:cs typeface="Times New Roman" panose="02020603050405020304" pitchFamily="18" charset="0"/>
                        </a:rPr>
                        <a:t>Единая</a:t>
                      </a:r>
                      <a:r>
                        <a:rPr lang="ru-RU" sz="1000" baseline="0" dirty="0" smtClean="0">
                          <a:latin typeface="Times New Roman" panose="02020603050405020304" pitchFamily="18" charset="0"/>
                          <a:cs typeface="Times New Roman" panose="02020603050405020304" pitchFamily="18" charset="0"/>
                        </a:rPr>
                        <a:t> субвенция бюджетам муниципальных районов из бюджета субъекта Российской Федерации</a:t>
                      </a:r>
                      <a:endParaRPr sz="1000" dirty="0">
                        <a:latin typeface="Times New Roman" panose="02020603050405020304" pitchFamily="18" charset="0"/>
                        <a:cs typeface="Times New Roman" panose="02020603050405020304" pitchFamily="18" charset="0"/>
                      </a:endParaRPr>
                    </a:p>
                  </a:txBody>
                  <a:tcPr marL="0" marR="0" marT="84992" marB="0">
                    <a:solidFill>
                      <a:schemeClr val="bg1">
                        <a:lumMod val="85000"/>
                      </a:schemeClr>
                    </a:solidFill>
                  </a:tcPr>
                </a:tc>
                <a:tc>
                  <a:txBody>
                    <a:bodyPr/>
                    <a:lstStyle/>
                    <a:p>
                      <a:pPr marR="50165" algn="ctr">
                        <a:lnSpc>
                          <a:spcPct val="100000"/>
                        </a:lnSpc>
                        <a:spcBef>
                          <a:spcPts val="805"/>
                        </a:spcBef>
                      </a:pPr>
                      <a:r>
                        <a:rPr lang="ru-RU" sz="1100" dirty="0">
                          <a:latin typeface="Times New Roman" panose="02020603050405020304" pitchFamily="18" charset="0"/>
                          <a:cs typeface="Times New Roman" panose="02020603050405020304" pitchFamily="18" charset="0"/>
                        </a:rPr>
                        <a:t>2 </a:t>
                      </a:r>
                      <a:r>
                        <a:rPr lang="ru-RU" sz="1100" dirty="0" smtClean="0">
                          <a:latin typeface="Times New Roman" panose="02020603050405020304" pitchFamily="18" charset="0"/>
                          <a:cs typeface="Times New Roman" panose="02020603050405020304" pitchFamily="18" charset="0"/>
                        </a:rPr>
                        <a:t>301,41</a:t>
                      </a:r>
                      <a:endParaRPr lang="ru-RU" sz="1100" dirty="0">
                        <a:latin typeface="Times New Roman" panose="02020603050405020304" pitchFamily="18" charset="0"/>
                        <a:cs typeface="Times New Roman" panose="02020603050405020304" pitchFamily="18" charset="0"/>
                      </a:endParaRPr>
                    </a:p>
                  </a:txBody>
                  <a:tcPr marL="0" marR="0" marT="94371" marB="0">
                    <a:solidFill>
                      <a:schemeClr val="bg1">
                        <a:lumMod val="85000"/>
                      </a:schemeClr>
                    </a:solidFill>
                  </a:tcPr>
                </a:tc>
                <a:tc>
                  <a:txBody>
                    <a:bodyPr/>
                    <a:lstStyle/>
                    <a:p>
                      <a:pPr algn="ctr">
                        <a:lnSpc>
                          <a:spcPct val="100000"/>
                        </a:lnSpc>
                        <a:spcBef>
                          <a:spcPts val="725"/>
                        </a:spcBef>
                      </a:pPr>
                      <a:r>
                        <a:rPr lang="ru-RU" sz="1100" dirty="0">
                          <a:latin typeface="Times New Roman" panose="02020603050405020304" pitchFamily="18" charset="0"/>
                          <a:cs typeface="Times New Roman" panose="02020603050405020304" pitchFamily="18" charset="0"/>
                        </a:rPr>
                        <a:t>2 </a:t>
                      </a:r>
                      <a:r>
                        <a:rPr lang="ru-RU" sz="1100" dirty="0" smtClean="0">
                          <a:latin typeface="Times New Roman" panose="02020603050405020304" pitchFamily="18" charset="0"/>
                          <a:cs typeface="Times New Roman" panose="02020603050405020304" pitchFamily="18" charset="0"/>
                        </a:rPr>
                        <a:t>301,41</a:t>
                      </a:r>
                      <a:endParaRPr lang="ru-RU" sz="1100" dirty="0">
                        <a:latin typeface="Times New Roman" panose="02020603050405020304" pitchFamily="18" charset="0"/>
                        <a:cs typeface="Times New Roman" panose="02020603050405020304" pitchFamily="18" charset="0"/>
                      </a:endParaRPr>
                    </a:p>
                  </a:txBody>
                  <a:tcPr marL="0" marR="0" marT="84992" marB="0">
                    <a:solidFill>
                      <a:schemeClr val="bg1">
                        <a:lumMod val="85000"/>
                      </a:schemeClr>
                    </a:solidFill>
                  </a:tcPr>
                </a:tc>
              </a:tr>
              <a:tr h="360040">
                <a:tc>
                  <a:txBody>
                    <a:bodyPr/>
                    <a:lstStyle/>
                    <a:p>
                      <a:pPr marL="28575">
                        <a:lnSpc>
                          <a:spcPct val="100000"/>
                        </a:lnSpc>
                        <a:spcBef>
                          <a:spcPts val="725"/>
                        </a:spcBef>
                      </a:pPr>
                      <a:r>
                        <a:rPr lang="ru-RU" sz="1000" dirty="0" smtClean="0">
                          <a:latin typeface="Times New Roman" panose="02020603050405020304" pitchFamily="18" charset="0"/>
                          <a:cs typeface="Times New Roman" panose="02020603050405020304" pitchFamily="18" charset="0"/>
                        </a:rPr>
                        <a:t>Прочие субвенции бюджетам муниципальных районов</a:t>
                      </a:r>
                      <a:endParaRPr sz="1000" dirty="0">
                        <a:latin typeface="Times New Roman" panose="02020603050405020304" pitchFamily="18" charset="0"/>
                        <a:cs typeface="Times New Roman" panose="02020603050405020304" pitchFamily="18" charset="0"/>
                      </a:endParaRPr>
                    </a:p>
                  </a:txBody>
                  <a:tcPr marL="0" marR="0" marT="84992" marB="0">
                    <a:solidFill>
                      <a:schemeClr val="bg2">
                        <a:lumMod val="20000"/>
                        <a:lumOff val="80000"/>
                      </a:schemeClr>
                    </a:solidFill>
                  </a:tcPr>
                </a:tc>
                <a:tc>
                  <a:txBody>
                    <a:bodyPr/>
                    <a:lstStyle/>
                    <a:p>
                      <a:pPr marR="50165" algn="ctr">
                        <a:lnSpc>
                          <a:spcPct val="100000"/>
                        </a:lnSpc>
                        <a:spcBef>
                          <a:spcPts val="805"/>
                        </a:spcBef>
                      </a:pPr>
                      <a:r>
                        <a:rPr lang="ru-RU" sz="1100" dirty="0" smtClean="0">
                          <a:latin typeface="Times New Roman" panose="02020603050405020304" pitchFamily="18" charset="0"/>
                          <a:cs typeface="Times New Roman" panose="02020603050405020304" pitchFamily="18" charset="0"/>
                        </a:rPr>
                        <a:t>272,18</a:t>
                      </a:r>
                    </a:p>
                  </a:txBody>
                  <a:tcPr marL="0" marR="0" marT="94371" marB="0">
                    <a:solidFill>
                      <a:schemeClr val="bg2">
                        <a:lumMod val="20000"/>
                        <a:lumOff val="80000"/>
                      </a:schemeClr>
                    </a:solidFill>
                  </a:tcPr>
                </a:tc>
                <a:tc>
                  <a:txBody>
                    <a:bodyPr/>
                    <a:lstStyle/>
                    <a:p>
                      <a:pPr algn="ctr">
                        <a:lnSpc>
                          <a:spcPct val="100000"/>
                        </a:lnSpc>
                        <a:spcBef>
                          <a:spcPts val="725"/>
                        </a:spcBef>
                      </a:pPr>
                      <a:r>
                        <a:rPr lang="ru-RU" sz="1100" dirty="0" smtClean="0">
                          <a:latin typeface="Times New Roman" panose="02020603050405020304" pitchFamily="18" charset="0"/>
                          <a:cs typeface="Times New Roman" panose="02020603050405020304" pitchFamily="18" charset="0"/>
                        </a:rPr>
                        <a:t>272,18</a:t>
                      </a:r>
                    </a:p>
                  </a:txBody>
                  <a:tcPr marL="0" marR="0" marT="84992" marB="0">
                    <a:solidFill>
                      <a:schemeClr val="bg2">
                        <a:lumMod val="20000"/>
                        <a:lumOff val="80000"/>
                      </a:schemeClr>
                    </a:solidFill>
                  </a:tcPr>
                </a:tc>
              </a:tr>
              <a:tr h="450610">
                <a:tc>
                  <a:txBody>
                    <a:bodyPr/>
                    <a:lstStyle/>
                    <a:p>
                      <a:pPr marL="28575">
                        <a:lnSpc>
                          <a:spcPct val="100000"/>
                        </a:lnSpc>
                        <a:spcBef>
                          <a:spcPts val="725"/>
                        </a:spcBef>
                        <a:buNone/>
                      </a:pPr>
                      <a:r>
                        <a:rPr lang="ru-RU" altLang="en-US" sz="1000" dirty="0">
                          <a:latin typeface="Times New Roman" panose="02020603050405020304" pitchFamily="18" charset="0"/>
                          <a:cs typeface="Times New Roman" panose="02020603050405020304" pitchFamily="18" charset="0"/>
                        </a:rPr>
                        <a:t>на осуществление отдельных полномочий по расчету и представлению дотаций на выравнивание бюджетной обеспеченности бюджетам поселений, входящим в их состав</a:t>
                      </a:r>
                    </a:p>
                  </a:txBody>
                  <a:tcPr marL="0" marR="0" marT="84992" marB="0">
                    <a:solidFill>
                      <a:schemeClr val="bg2">
                        <a:lumMod val="20000"/>
                        <a:lumOff val="80000"/>
                      </a:schemeClr>
                    </a:solidFill>
                  </a:tcPr>
                </a:tc>
                <a:tc>
                  <a:txBody>
                    <a:bodyPr/>
                    <a:lstStyle/>
                    <a:p>
                      <a:pPr marR="50165" algn="ctr">
                        <a:lnSpc>
                          <a:spcPct val="100000"/>
                        </a:lnSpc>
                        <a:spcBef>
                          <a:spcPts val="805"/>
                        </a:spcBef>
                        <a:buNone/>
                      </a:pPr>
                      <a:r>
                        <a:rPr lang="ru-RU" altLang="en-US" sz="1100" dirty="0">
                          <a:latin typeface="Times New Roman" panose="02020603050405020304" pitchFamily="18" charset="0"/>
                          <a:cs typeface="Times New Roman" panose="02020603050405020304" pitchFamily="18" charset="0"/>
                        </a:rPr>
                        <a:t>11 </a:t>
                      </a:r>
                      <a:r>
                        <a:rPr lang="ru-RU" altLang="en-US" sz="1100" dirty="0" smtClean="0">
                          <a:latin typeface="Times New Roman" panose="02020603050405020304" pitchFamily="18" charset="0"/>
                          <a:cs typeface="Times New Roman" panose="02020603050405020304" pitchFamily="18" charset="0"/>
                        </a:rPr>
                        <a:t>203,00</a:t>
                      </a:r>
                      <a:endParaRPr lang="ru-RU" altLang="en-US" sz="1100" dirty="0">
                        <a:latin typeface="Times New Roman" panose="02020603050405020304" pitchFamily="18" charset="0"/>
                        <a:cs typeface="Times New Roman" panose="02020603050405020304" pitchFamily="18" charset="0"/>
                      </a:endParaRPr>
                    </a:p>
                  </a:txBody>
                  <a:tcPr marL="0" marR="0" marT="94371" marB="0">
                    <a:solidFill>
                      <a:schemeClr val="bg2">
                        <a:lumMod val="20000"/>
                        <a:lumOff val="80000"/>
                      </a:schemeClr>
                    </a:solidFill>
                  </a:tcPr>
                </a:tc>
                <a:tc>
                  <a:txBody>
                    <a:bodyPr/>
                    <a:lstStyle/>
                    <a:p>
                      <a:pPr algn="ctr">
                        <a:lnSpc>
                          <a:spcPct val="100000"/>
                        </a:lnSpc>
                        <a:spcBef>
                          <a:spcPts val="725"/>
                        </a:spcBef>
                        <a:buNone/>
                      </a:pPr>
                      <a:r>
                        <a:rPr lang="ru-RU" altLang="en-US" sz="1100" dirty="0">
                          <a:latin typeface="Times New Roman" panose="02020603050405020304" pitchFamily="18" charset="0"/>
                          <a:cs typeface="Times New Roman" panose="02020603050405020304" pitchFamily="18" charset="0"/>
                        </a:rPr>
                        <a:t>11 </a:t>
                      </a:r>
                      <a:r>
                        <a:rPr lang="ru-RU" altLang="en-US" sz="1100" dirty="0" smtClean="0">
                          <a:latin typeface="Times New Roman" panose="02020603050405020304" pitchFamily="18" charset="0"/>
                          <a:cs typeface="Times New Roman" panose="02020603050405020304" pitchFamily="18" charset="0"/>
                        </a:rPr>
                        <a:t>203,00</a:t>
                      </a:r>
                      <a:endParaRPr lang="ru-RU" altLang="en-US" sz="1100" dirty="0">
                        <a:latin typeface="Times New Roman" panose="02020603050405020304" pitchFamily="18" charset="0"/>
                        <a:cs typeface="Times New Roman" panose="02020603050405020304" pitchFamily="18" charset="0"/>
                      </a:endParaRPr>
                    </a:p>
                  </a:txBody>
                  <a:tcPr marL="0" marR="0" marT="84992" marB="0">
                    <a:solidFill>
                      <a:schemeClr val="bg2">
                        <a:lumMod val="20000"/>
                        <a:lumOff val="80000"/>
                      </a:schemeClr>
                    </a:solidFill>
                  </a:tcPr>
                </a:tc>
              </a:tr>
              <a:tr h="288032">
                <a:tc>
                  <a:txBody>
                    <a:bodyPr/>
                    <a:lstStyle/>
                    <a:p>
                      <a:pPr marL="28575">
                        <a:lnSpc>
                          <a:spcPct val="100000"/>
                        </a:lnSpc>
                        <a:spcBef>
                          <a:spcPts val="725"/>
                        </a:spcBef>
                      </a:pPr>
                      <a:r>
                        <a:rPr lang="ru-RU" sz="1000" b="1" i="0" dirty="0" smtClean="0">
                          <a:latin typeface="Times New Roman" panose="02020603050405020304" pitchFamily="18" charset="0"/>
                          <a:cs typeface="Times New Roman" panose="02020603050405020304" pitchFamily="18" charset="0"/>
                        </a:rPr>
                        <a:t>Иные</a:t>
                      </a:r>
                      <a:r>
                        <a:rPr lang="ru-RU" sz="1000" b="1" i="0" baseline="0" dirty="0" smtClean="0">
                          <a:latin typeface="Times New Roman" panose="02020603050405020304" pitchFamily="18" charset="0"/>
                          <a:cs typeface="Times New Roman" panose="02020603050405020304" pitchFamily="18" charset="0"/>
                        </a:rPr>
                        <a:t> межбюджетные трансферты</a:t>
                      </a:r>
                      <a:endParaRPr sz="1000" b="1" i="0" dirty="0">
                        <a:latin typeface="Times New Roman" panose="02020603050405020304" pitchFamily="18" charset="0"/>
                        <a:cs typeface="Times New Roman" panose="02020603050405020304" pitchFamily="18" charset="0"/>
                      </a:endParaRPr>
                    </a:p>
                  </a:txBody>
                  <a:tcPr marL="0" marR="0" marT="84992" marB="0">
                    <a:solidFill>
                      <a:srgbClr val="B8DF8B"/>
                    </a:solidFill>
                  </a:tcPr>
                </a:tc>
                <a:tc>
                  <a:txBody>
                    <a:bodyPr/>
                    <a:lstStyle/>
                    <a:p>
                      <a:pPr marR="50165" algn="ctr">
                        <a:lnSpc>
                          <a:spcPct val="100000"/>
                        </a:lnSpc>
                        <a:spcBef>
                          <a:spcPts val="805"/>
                        </a:spcBef>
                      </a:pPr>
                      <a:r>
                        <a:rPr sz="1100" b="1" spc="-5" dirty="0" smtClean="0">
                          <a:latin typeface="Times New Roman" panose="02020603050405020304" pitchFamily="18" charset="0"/>
                          <a:cs typeface="Times New Roman" panose="02020603050405020304" pitchFamily="18" charset="0"/>
                        </a:rPr>
                        <a:t>1</a:t>
                      </a:r>
                      <a:r>
                        <a:rPr lang="ru-RU" sz="1100" b="1" spc="-5" dirty="0" smtClean="0">
                          <a:latin typeface="Times New Roman" panose="02020603050405020304" pitchFamily="18" charset="0"/>
                          <a:cs typeface="Times New Roman" panose="02020603050405020304" pitchFamily="18" charset="0"/>
                        </a:rPr>
                        <a:t>3</a:t>
                      </a:r>
                      <a:r>
                        <a:rPr lang="ru-RU" sz="1100" b="1" spc="-5" baseline="0" dirty="0" smtClean="0">
                          <a:latin typeface="Times New Roman" panose="02020603050405020304" pitchFamily="18" charset="0"/>
                          <a:cs typeface="Times New Roman" panose="02020603050405020304" pitchFamily="18" charset="0"/>
                        </a:rPr>
                        <a:t> 371,70</a:t>
                      </a:r>
                      <a:endParaRPr lang="ru-RU" sz="1100" b="1" spc="-5" dirty="0" smtClean="0">
                        <a:latin typeface="Times New Roman" panose="02020603050405020304" pitchFamily="18" charset="0"/>
                        <a:cs typeface="Times New Roman" panose="02020603050405020304" pitchFamily="18" charset="0"/>
                      </a:endParaRPr>
                    </a:p>
                  </a:txBody>
                  <a:tcPr marL="0" marR="0" marT="94371" marB="0">
                    <a:solidFill>
                      <a:srgbClr val="B8DF8B"/>
                    </a:solidFill>
                  </a:tcPr>
                </a:tc>
                <a:tc>
                  <a:txBody>
                    <a:bodyPr/>
                    <a:lstStyle/>
                    <a:p>
                      <a:pPr algn="ctr">
                        <a:lnSpc>
                          <a:spcPct val="100000"/>
                        </a:lnSpc>
                        <a:spcBef>
                          <a:spcPts val="725"/>
                        </a:spcBef>
                      </a:pPr>
                      <a:r>
                        <a:rPr lang="ru-RU" sz="1100" b="1" dirty="0" smtClean="0">
                          <a:latin typeface="Times New Roman" panose="02020603050405020304" pitchFamily="18" charset="0"/>
                          <a:cs typeface="Times New Roman" panose="02020603050405020304" pitchFamily="18" charset="0"/>
                        </a:rPr>
                        <a:t>11</a:t>
                      </a:r>
                      <a:r>
                        <a:rPr lang="ru-RU" sz="1100" b="1" baseline="0" dirty="0" smtClean="0">
                          <a:latin typeface="Times New Roman" panose="02020603050405020304" pitchFamily="18" charset="0"/>
                          <a:cs typeface="Times New Roman" panose="02020603050405020304" pitchFamily="18" charset="0"/>
                        </a:rPr>
                        <a:t> 469,82</a:t>
                      </a:r>
                      <a:endParaRPr lang="ru-RU" sz="1100" b="1" dirty="0">
                        <a:latin typeface="Times New Roman" panose="02020603050405020304" pitchFamily="18" charset="0"/>
                        <a:cs typeface="Times New Roman" panose="02020603050405020304" pitchFamily="18" charset="0"/>
                      </a:endParaRPr>
                    </a:p>
                  </a:txBody>
                  <a:tcPr marL="0" marR="0" marT="84992" marB="0">
                    <a:solidFill>
                      <a:srgbClr val="B8DF8B"/>
                    </a:solidFill>
                  </a:tcPr>
                </a:tc>
              </a:tr>
              <a:tr h="474209">
                <a:tc>
                  <a:txBody>
                    <a:bodyPr/>
                    <a:lstStyle/>
                    <a:p>
                      <a:pPr marL="28575" marR="106680">
                        <a:lnSpc>
                          <a:spcPct val="115000"/>
                        </a:lnSpc>
                        <a:spcBef>
                          <a:spcPts val="105"/>
                        </a:spcBef>
                      </a:pPr>
                      <a:r>
                        <a:rPr sz="1000" spc="-10" dirty="0" err="1">
                          <a:latin typeface="Times New Roman" panose="02020603050405020304" pitchFamily="18" charset="0"/>
                          <a:cs typeface="Times New Roman" panose="02020603050405020304" pitchFamily="18" charset="0"/>
                        </a:rPr>
                        <a:t>на</a:t>
                      </a:r>
                      <a:r>
                        <a:rPr sz="1000" spc="-10" dirty="0">
                          <a:latin typeface="Times New Roman" panose="02020603050405020304" pitchFamily="18" charset="0"/>
                          <a:cs typeface="Times New Roman" panose="02020603050405020304" pitchFamily="18" charset="0"/>
                        </a:rPr>
                        <a:t> </a:t>
                      </a:r>
                      <a:r>
                        <a:rPr sz="1000" spc="-10" dirty="0" smtClean="0">
                          <a:latin typeface="Times New Roman" panose="02020603050405020304" pitchFamily="18" charset="0"/>
                          <a:cs typeface="Times New Roman" panose="02020603050405020304" pitchFamily="18" charset="0"/>
                        </a:rPr>
                        <a:t>о</a:t>
                      </a:r>
                      <a:r>
                        <a:rPr lang="ru-RU" sz="1000" spc="-10" dirty="0" err="1" smtClean="0">
                          <a:latin typeface="Times New Roman" panose="02020603050405020304" pitchFamily="18" charset="0"/>
                          <a:cs typeface="Times New Roman" panose="02020603050405020304" pitchFamily="18" charset="0"/>
                        </a:rPr>
                        <a:t>существление</a:t>
                      </a:r>
                      <a:r>
                        <a:rPr lang="ru-RU" sz="1000" spc="-10" baseline="0" dirty="0" smtClean="0">
                          <a:latin typeface="Times New Roman" panose="02020603050405020304" pitchFamily="18" charset="0"/>
                          <a:cs typeface="Times New Roman" panose="02020603050405020304" pitchFamily="18" charset="0"/>
                        </a:rPr>
                        <a:t>  части полномочий по решению вопросов местного значения в  соответствии с заключенными соглашениями</a:t>
                      </a:r>
                      <a:endParaRPr sz="1000" spc="-10" dirty="0">
                        <a:latin typeface="Times New Roman" panose="02020603050405020304" pitchFamily="18" charset="0"/>
                        <a:cs typeface="Times New Roman" panose="02020603050405020304" pitchFamily="18" charset="0"/>
                      </a:endParaRPr>
                    </a:p>
                  </a:txBody>
                  <a:tcPr marL="0" marR="0" marT="12309" marB="0">
                    <a:solidFill>
                      <a:schemeClr val="bg1"/>
                    </a:solidFill>
                  </a:tcPr>
                </a:tc>
                <a:tc>
                  <a:txBody>
                    <a:bodyPr/>
                    <a:lstStyle/>
                    <a:p>
                      <a:pPr>
                        <a:lnSpc>
                          <a:spcPct val="100000"/>
                        </a:lnSpc>
                      </a:pPr>
                      <a:endParaRPr sz="1100" dirty="0">
                        <a:latin typeface="Times New Roman" panose="02020603050405020304" pitchFamily="18" charset="0"/>
                        <a:cs typeface="Times New Roman" panose="02020603050405020304" pitchFamily="18" charset="0"/>
                      </a:endParaRPr>
                    </a:p>
                    <a:p>
                      <a:pPr marR="49530" algn="ctr">
                        <a:lnSpc>
                          <a:spcPct val="100000"/>
                        </a:lnSpc>
                      </a:pPr>
                      <a:r>
                        <a:rPr lang="ru-RU" sz="1100" dirty="0" smtClean="0">
                          <a:latin typeface="Times New Roman" panose="02020603050405020304" pitchFamily="18" charset="0"/>
                          <a:cs typeface="Times New Roman" panose="02020603050405020304" pitchFamily="18" charset="0"/>
                        </a:rPr>
                        <a:t>146,7</a:t>
                      </a:r>
                      <a:endParaRPr sz="1100" dirty="0">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nSpc>
                          <a:spcPct val="100000"/>
                        </a:lnSpc>
                        <a:spcBef>
                          <a:spcPts val="35"/>
                        </a:spcBef>
                      </a:pPr>
                      <a:endParaRPr sz="1100" dirty="0">
                        <a:latin typeface="Times New Roman" panose="02020603050405020304" pitchFamily="18" charset="0"/>
                        <a:cs typeface="Times New Roman" panose="02020603050405020304" pitchFamily="18" charset="0"/>
                      </a:endParaRPr>
                    </a:p>
                    <a:p>
                      <a:pPr algn="ctr">
                        <a:lnSpc>
                          <a:spcPct val="100000"/>
                        </a:lnSpc>
                      </a:pPr>
                      <a:r>
                        <a:rPr lang="ru-RU" sz="1100" dirty="0" smtClean="0">
                          <a:latin typeface="Times New Roman" panose="02020603050405020304" pitchFamily="18" charset="0"/>
                          <a:cs typeface="Times New Roman" panose="02020603050405020304" pitchFamily="18" charset="0"/>
                        </a:rPr>
                        <a:t>146,7</a:t>
                      </a:r>
                      <a:endParaRPr sz="1100" dirty="0">
                        <a:latin typeface="Times New Roman" panose="02020603050405020304" pitchFamily="18" charset="0"/>
                        <a:cs typeface="Times New Roman" panose="02020603050405020304" pitchFamily="18" charset="0"/>
                      </a:endParaRPr>
                    </a:p>
                  </a:txBody>
                  <a:tcPr marL="0" marR="0" marT="4103" marB="0">
                    <a:solidFill>
                      <a:schemeClr val="bg1"/>
                    </a:solidFill>
                  </a:tcPr>
                </a:tc>
              </a:tr>
              <a:tr h="729581">
                <a:tc>
                  <a:txBody>
                    <a:bodyPr/>
                    <a:lstStyle/>
                    <a:p>
                      <a:pPr marL="28575" marR="448945">
                        <a:lnSpc>
                          <a:spcPct val="115000"/>
                        </a:lnSpc>
                        <a:spcBef>
                          <a:spcPts val="105"/>
                        </a:spcBef>
                      </a:pPr>
                      <a:r>
                        <a:rPr sz="1000" spc="-10" dirty="0">
                          <a:latin typeface="Times New Roman" panose="02020603050405020304" pitchFamily="18" charset="0"/>
                          <a:cs typeface="Times New Roman" panose="02020603050405020304" pitchFamily="18" charset="0"/>
                        </a:rPr>
                        <a:t>на ежемесячное денежное вознаграждение за классное руководство  педагогическим работникам государственных и муниципальных  </a:t>
                      </a:r>
                      <a:r>
                        <a:rPr sz="1000" spc="-10" dirty="0" err="1">
                          <a:latin typeface="Times New Roman" panose="02020603050405020304" pitchFamily="18" charset="0"/>
                          <a:cs typeface="Times New Roman" panose="02020603050405020304" pitchFamily="18" charset="0"/>
                        </a:rPr>
                        <a:t>общеобразовательных</a:t>
                      </a:r>
                      <a:r>
                        <a:rPr sz="1000" spc="-10" dirty="0">
                          <a:latin typeface="Times New Roman" panose="02020603050405020304" pitchFamily="18" charset="0"/>
                          <a:cs typeface="Times New Roman" panose="02020603050405020304" pitchFamily="18" charset="0"/>
                        </a:rPr>
                        <a:t> </a:t>
                      </a:r>
                      <a:r>
                        <a:rPr sz="1000" spc="-10" dirty="0" err="1" smtClean="0">
                          <a:latin typeface="Times New Roman" panose="02020603050405020304" pitchFamily="18" charset="0"/>
                          <a:cs typeface="Times New Roman" panose="02020603050405020304" pitchFamily="18" charset="0"/>
                        </a:rPr>
                        <a:t>организаци</a:t>
                      </a:r>
                      <a:r>
                        <a:rPr lang="ru-RU" sz="1000" spc="-10" dirty="0" err="1" smtClean="0">
                          <a:latin typeface="Times New Roman" panose="02020603050405020304" pitchFamily="18" charset="0"/>
                          <a:cs typeface="Times New Roman" panose="02020603050405020304" pitchFamily="18" charset="0"/>
                        </a:rPr>
                        <a:t>ях</a:t>
                      </a:r>
                      <a:endParaRPr lang="ru-RU" sz="1000" spc="-10" dirty="0" smtClean="0">
                        <a:latin typeface="Times New Roman" panose="02020603050405020304" pitchFamily="18" charset="0"/>
                        <a:cs typeface="Times New Roman" panose="02020603050405020304" pitchFamily="18" charset="0"/>
                      </a:endParaRPr>
                    </a:p>
                    <a:p>
                      <a:pPr marL="28575" marR="448945">
                        <a:lnSpc>
                          <a:spcPct val="115000"/>
                        </a:lnSpc>
                        <a:spcBef>
                          <a:spcPts val="105"/>
                        </a:spcBef>
                      </a:pPr>
                      <a:r>
                        <a:rPr lang="ru-RU" sz="1000" spc="-10" dirty="0" smtClean="0">
                          <a:latin typeface="Times New Roman" panose="02020603050405020304" pitchFamily="18" charset="0"/>
                          <a:cs typeface="Times New Roman" panose="02020603050405020304" pitchFamily="18" charset="0"/>
                        </a:rPr>
                        <a:t>На проведение мероприятий по обеспечению деятельности советников директоров по воспитанию и взаимодействию с детскими</a:t>
                      </a:r>
                      <a:r>
                        <a:rPr lang="ru-RU" sz="1000" spc="-10" baseline="0" dirty="0" smtClean="0">
                          <a:latin typeface="Times New Roman" panose="02020603050405020304" pitchFamily="18" charset="0"/>
                          <a:cs typeface="Times New Roman" panose="02020603050405020304" pitchFamily="18" charset="0"/>
                        </a:rPr>
                        <a:t> общественными объединениями в общеобразовательных организациях</a:t>
                      </a:r>
                      <a:endParaRPr sz="1000" spc="-10" dirty="0">
                        <a:latin typeface="Times New Roman" panose="02020603050405020304" pitchFamily="18" charset="0"/>
                        <a:cs typeface="Times New Roman" panose="02020603050405020304" pitchFamily="18" charset="0"/>
                      </a:endParaRPr>
                    </a:p>
                  </a:txBody>
                  <a:tcPr marL="0" marR="0" marT="12309" marB="0">
                    <a:solidFill>
                      <a:schemeClr val="tx2">
                        <a:lumMod val="20000"/>
                        <a:lumOff val="80000"/>
                      </a:schemeClr>
                    </a:solidFill>
                  </a:tcPr>
                </a:tc>
                <a:tc>
                  <a:txBody>
                    <a:bodyPr/>
                    <a:lstStyle/>
                    <a:p>
                      <a:pPr>
                        <a:lnSpc>
                          <a:spcPct val="100000"/>
                        </a:lnSpc>
                      </a:pPr>
                      <a:endParaRPr sz="1100" spc="-10" dirty="0">
                        <a:latin typeface="Times New Roman" panose="02020603050405020304" pitchFamily="18" charset="0"/>
                        <a:cs typeface="Times New Roman" panose="02020603050405020304" pitchFamily="18" charset="0"/>
                      </a:endParaRPr>
                    </a:p>
                    <a:p>
                      <a:pPr marR="49530" algn="ctr">
                        <a:lnSpc>
                          <a:spcPct val="100000"/>
                        </a:lnSpc>
                      </a:pPr>
                      <a:r>
                        <a:rPr lang="ru-RU" sz="1100" spc="-10" dirty="0" smtClean="0">
                          <a:latin typeface="Times New Roman" panose="02020603050405020304" pitchFamily="18" charset="0"/>
                          <a:cs typeface="Times New Roman" panose="02020603050405020304" pitchFamily="18" charset="0"/>
                        </a:rPr>
                        <a:t>12</a:t>
                      </a:r>
                      <a:r>
                        <a:rPr lang="ru-RU" sz="1100" spc="-10" baseline="0" dirty="0" smtClean="0">
                          <a:latin typeface="Times New Roman" panose="02020603050405020304" pitchFamily="18" charset="0"/>
                          <a:cs typeface="Times New Roman" panose="02020603050405020304" pitchFamily="18" charset="0"/>
                        </a:rPr>
                        <a:t> 987,00</a:t>
                      </a:r>
                    </a:p>
                    <a:p>
                      <a:pPr marR="49530" algn="ctr">
                        <a:lnSpc>
                          <a:spcPct val="100000"/>
                        </a:lnSpc>
                      </a:pPr>
                      <a:endParaRPr lang="ru-RU" sz="1100" spc="-10" baseline="0" dirty="0" smtClean="0">
                        <a:latin typeface="Times New Roman" panose="02020603050405020304" pitchFamily="18" charset="0"/>
                        <a:cs typeface="Times New Roman" panose="02020603050405020304" pitchFamily="18" charset="0"/>
                      </a:endParaRPr>
                    </a:p>
                    <a:p>
                      <a:pPr marR="49530" algn="ctr">
                        <a:lnSpc>
                          <a:spcPct val="100000"/>
                        </a:lnSpc>
                      </a:pPr>
                      <a:endParaRPr lang="ru-RU" sz="1100" spc="-10" baseline="0" dirty="0" smtClean="0">
                        <a:latin typeface="Times New Roman" panose="02020603050405020304" pitchFamily="18" charset="0"/>
                        <a:cs typeface="Times New Roman" panose="02020603050405020304" pitchFamily="18" charset="0"/>
                      </a:endParaRPr>
                    </a:p>
                    <a:p>
                      <a:pPr marR="49530" algn="ctr">
                        <a:lnSpc>
                          <a:spcPct val="100000"/>
                        </a:lnSpc>
                      </a:pPr>
                      <a:r>
                        <a:rPr lang="ru-RU" sz="1100" spc="-10" baseline="0" dirty="0" smtClean="0">
                          <a:latin typeface="Times New Roman" panose="02020603050405020304" pitchFamily="18" charset="0"/>
                          <a:cs typeface="Times New Roman" panose="02020603050405020304" pitchFamily="18" charset="0"/>
                        </a:rPr>
                        <a:t>238,0</a:t>
                      </a:r>
                      <a:endParaRPr sz="1100" spc="-10" dirty="0">
                        <a:latin typeface="Times New Roman" panose="02020603050405020304" pitchFamily="18" charset="0"/>
                        <a:cs typeface="Times New Roman" panose="02020603050405020304" pitchFamily="18" charset="0"/>
                      </a:endParaRPr>
                    </a:p>
                  </a:txBody>
                  <a:tcPr marL="0" marR="0" marT="0" marB="0">
                    <a:solidFill>
                      <a:schemeClr val="tx2">
                        <a:lumMod val="20000"/>
                        <a:lumOff val="80000"/>
                      </a:schemeClr>
                    </a:solidFill>
                  </a:tcPr>
                </a:tc>
                <a:tc>
                  <a:txBody>
                    <a:bodyPr/>
                    <a:lstStyle/>
                    <a:p>
                      <a:pPr>
                        <a:lnSpc>
                          <a:spcPct val="100000"/>
                        </a:lnSpc>
                        <a:spcBef>
                          <a:spcPts val="40"/>
                        </a:spcBef>
                      </a:pPr>
                      <a:endParaRPr sz="1100" spc="-10" dirty="0">
                        <a:latin typeface="Times New Roman" panose="02020603050405020304" pitchFamily="18" charset="0"/>
                        <a:cs typeface="Times New Roman" panose="02020603050405020304" pitchFamily="18" charset="0"/>
                      </a:endParaRPr>
                    </a:p>
                    <a:p>
                      <a:pPr algn="ctr">
                        <a:lnSpc>
                          <a:spcPct val="100000"/>
                        </a:lnSpc>
                      </a:pPr>
                      <a:r>
                        <a:rPr lang="ru-RU" sz="1100" spc="-10" dirty="0" smtClean="0">
                          <a:latin typeface="Times New Roman" panose="02020603050405020304" pitchFamily="18" charset="0"/>
                          <a:cs typeface="Times New Roman" panose="02020603050405020304" pitchFamily="18" charset="0"/>
                        </a:rPr>
                        <a:t>11</a:t>
                      </a:r>
                      <a:r>
                        <a:rPr lang="ru-RU" sz="1100" spc="-10" baseline="0" dirty="0" smtClean="0">
                          <a:latin typeface="Times New Roman" panose="02020603050405020304" pitchFamily="18" charset="0"/>
                          <a:cs typeface="Times New Roman" panose="02020603050405020304" pitchFamily="18" charset="0"/>
                        </a:rPr>
                        <a:t> 085,12</a:t>
                      </a:r>
                    </a:p>
                    <a:p>
                      <a:pPr algn="ctr">
                        <a:lnSpc>
                          <a:spcPct val="100000"/>
                        </a:lnSpc>
                      </a:pPr>
                      <a:endParaRPr lang="ru-RU" sz="1100" spc="-10" baseline="0" dirty="0" smtClean="0">
                        <a:latin typeface="Times New Roman" panose="02020603050405020304" pitchFamily="18" charset="0"/>
                        <a:cs typeface="Times New Roman" panose="02020603050405020304" pitchFamily="18" charset="0"/>
                      </a:endParaRPr>
                    </a:p>
                    <a:p>
                      <a:pPr algn="ctr">
                        <a:lnSpc>
                          <a:spcPct val="100000"/>
                        </a:lnSpc>
                      </a:pPr>
                      <a:endParaRPr lang="ru-RU" sz="1100" spc="-10" dirty="0" smtClean="0">
                        <a:latin typeface="Times New Roman" panose="02020603050405020304" pitchFamily="18" charset="0"/>
                        <a:cs typeface="Times New Roman" panose="02020603050405020304" pitchFamily="18" charset="0"/>
                      </a:endParaRPr>
                    </a:p>
                    <a:p>
                      <a:pPr algn="ctr">
                        <a:lnSpc>
                          <a:spcPct val="100000"/>
                        </a:lnSpc>
                      </a:pPr>
                      <a:r>
                        <a:rPr lang="ru-RU" sz="1100" spc="-10" dirty="0" smtClean="0">
                          <a:latin typeface="Times New Roman" panose="02020603050405020304" pitchFamily="18" charset="0"/>
                          <a:cs typeface="Times New Roman" panose="02020603050405020304" pitchFamily="18" charset="0"/>
                        </a:rPr>
                        <a:t>238,0</a:t>
                      </a:r>
                      <a:endParaRPr sz="1100" spc="-10" dirty="0">
                        <a:latin typeface="Times New Roman" panose="02020603050405020304" pitchFamily="18" charset="0"/>
                        <a:cs typeface="Times New Roman" panose="02020603050405020304" pitchFamily="18" charset="0"/>
                      </a:endParaRPr>
                    </a:p>
                  </a:txBody>
                  <a:tcPr marL="0" marR="0" marT="4689" marB="0">
                    <a:solidFill>
                      <a:schemeClr val="tx2">
                        <a:lumMod val="20000"/>
                        <a:lumOff val="80000"/>
                      </a:schemeClr>
                    </a:solidFill>
                  </a:tcPr>
                </a:tc>
              </a:tr>
            </a:tbl>
          </a:graphicData>
        </a:graphic>
      </p:graphicFrame>
    </p:spTree>
    <p:extLst>
      <p:ext uri="{BB962C8B-B14F-4D97-AF65-F5344CB8AC3E}">
        <p14:creationId xmlns:p14="http://schemas.microsoft.com/office/powerpoint/2010/main" val="25866222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3433</TotalTime>
  <Words>6174</Words>
  <Application>Microsoft Office PowerPoint</Application>
  <PresentationFormat>Экран (4:3)</PresentationFormat>
  <Paragraphs>996</Paragraphs>
  <Slides>45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45</vt:i4>
      </vt:variant>
    </vt:vector>
  </HeadingPairs>
  <TitlesOfParts>
    <vt:vector size="51" baseType="lpstr">
      <vt:lpstr>宋体</vt:lpstr>
      <vt:lpstr>Arial</vt:lpstr>
      <vt:lpstr>Book Antiqua</vt:lpstr>
      <vt:lpstr>Times New Roman</vt:lpstr>
      <vt:lpstr>Wingdings 2</vt:lpstr>
      <vt:lpstr>Austin</vt:lpstr>
      <vt:lpstr> Отчет об исполнении бюджета  Яковлевского муниципального района   за  2023 год.  </vt:lpstr>
      <vt:lpstr> Уважаемые жители Яковлевского района!        Представляем вам в краткой и доступной форме основные параметры исполнения бюджета района  за  2023 год.         </vt:lpstr>
      <vt:lpstr>Основные показатели  бюджета муниципального района  за  2023 год  тыс. рублей. </vt:lpstr>
      <vt:lpstr>Исполнение доходной части бюджета Яковлевского муниципального района  за 2023 год.</vt:lpstr>
      <vt:lpstr>Структура налоговых и неналоговых  доходов  бюджета Яковлевского муниципального района за  2023 год </vt:lpstr>
      <vt:lpstr>Презентация PowerPoint</vt:lpstr>
      <vt:lpstr>Презентация PowerPoint</vt:lpstr>
      <vt:lpstr>Презентация PowerPoint</vt:lpstr>
      <vt:lpstr>Презентация PowerPoint</vt:lpstr>
      <vt:lpstr>Объем налоговых и неналоговых доходов, межбюджетных трансфертов, поступающих в бюджет Яковлевского муниципального района за 2023 год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243</cp:revision>
  <cp:lastPrinted>2024-03-25T00:36:39Z</cp:lastPrinted>
  <dcterms:created xsi:type="dcterms:W3CDTF">2023-11-07T04:47:48Z</dcterms:created>
  <dcterms:modified xsi:type="dcterms:W3CDTF">2024-03-28T05:41:18Z</dcterms:modified>
</cp:coreProperties>
</file>