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44"/>
  </p:notesMasterIdLst>
  <p:sldIdLst>
    <p:sldId id="256" r:id="rId2"/>
    <p:sldId id="257" r:id="rId3"/>
    <p:sldId id="267" r:id="rId4"/>
    <p:sldId id="301" r:id="rId5"/>
    <p:sldId id="266" r:id="rId6"/>
    <p:sldId id="265" r:id="rId7"/>
    <p:sldId id="264" r:id="rId8"/>
    <p:sldId id="263" r:id="rId9"/>
    <p:sldId id="262" r:id="rId10"/>
    <p:sldId id="261" r:id="rId11"/>
    <p:sldId id="300" r:id="rId12"/>
    <p:sldId id="258" r:id="rId13"/>
    <p:sldId id="271" r:id="rId14"/>
    <p:sldId id="270" r:id="rId15"/>
    <p:sldId id="286" r:id="rId16"/>
    <p:sldId id="287" r:id="rId17"/>
    <p:sldId id="288" r:id="rId18"/>
    <p:sldId id="289" r:id="rId19"/>
    <p:sldId id="290" r:id="rId20"/>
    <p:sldId id="298" r:id="rId21"/>
    <p:sldId id="269" r:id="rId22"/>
    <p:sldId id="275" r:id="rId23"/>
    <p:sldId id="274" r:id="rId24"/>
    <p:sldId id="268" r:id="rId25"/>
    <p:sldId id="273" r:id="rId26"/>
    <p:sldId id="272" r:id="rId27"/>
    <p:sldId id="302" r:id="rId28"/>
    <p:sldId id="276" r:id="rId29"/>
    <p:sldId id="303" r:id="rId30"/>
    <p:sldId id="304" r:id="rId31"/>
    <p:sldId id="311" r:id="rId32"/>
    <p:sldId id="306" r:id="rId33"/>
    <p:sldId id="277" r:id="rId34"/>
    <p:sldId id="305" r:id="rId35"/>
    <p:sldId id="278" r:id="rId36"/>
    <p:sldId id="280" r:id="rId37"/>
    <p:sldId id="281" r:id="rId38"/>
    <p:sldId id="283" r:id="rId39"/>
    <p:sldId id="284" r:id="rId40"/>
    <p:sldId id="285" r:id="rId41"/>
    <p:sldId id="291" r:id="rId42"/>
    <p:sldId id="292" r:id="rId4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лина_ОВ" initials="С" lastIdx="2" clrIdx="0">
    <p:extLst>
      <p:ext uri="{19B8F6BF-5375-455C-9EA6-DF929625EA0E}">
        <p15:presenceInfo xmlns:p15="http://schemas.microsoft.com/office/powerpoint/2012/main" userId="Силина_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11318760725385E-2"/>
          <c:y val="0.13660235668259083"/>
          <c:w val="0.57084141706936142"/>
          <c:h val="0.8633976433174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B085-489D-9751-B8D142BCAE8E}"/>
              </c:ext>
            </c:extLst>
          </c:dPt>
          <c:dLbls>
            <c:dLbl>
              <c:idx val="0"/>
              <c:layout>
                <c:manualLayout>
                  <c:x val="0.10998611494957861"/>
                  <c:y val="-8.895556743695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5-489D-9751-B8D142BCAE8E}"/>
                </c:ext>
              </c:extLst>
            </c:dLbl>
            <c:dLbl>
              <c:idx val="1"/>
              <c:layout>
                <c:manualLayout>
                  <c:x val="-8.2873482377072885E-2"/>
                  <c:y val="8.436701477613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5-489D-9751-B8D142BCAE8E}"/>
                </c:ext>
              </c:extLst>
            </c:dLbl>
            <c:dLbl>
              <c:idx val="2"/>
              <c:layout>
                <c:manualLayout>
                  <c:x val="-0.12977254134297292"/>
                  <c:y val="-1.984883624041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5-489D-9751-B8D142BCAE8E}"/>
                </c:ext>
              </c:extLst>
            </c:dLbl>
            <c:dLbl>
              <c:idx val="3"/>
              <c:layout>
                <c:manualLayout>
                  <c:x val="-8.5435410757849675E-2"/>
                  <c:y val="-7.206161120986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5-489D-9751-B8D142BCAE8E}"/>
                </c:ext>
              </c:extLst>
            </c:dLbl>
            <c:dLbl>
              <c:idx val="4"/>
              <c:layout>
                <c:manualLayout>
                  <c:x val="-3.6593787558958098E-2"/>
                  <c:y val="-7.64057465837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5-489D-9751-B8D142BCAE8E}"/>
                </c:ext>
              </c:extLst>
            </c:dLbl>
            <c:dLbl>
              <c:idx val="5"/>
              <c:layout>
                <c:manualLayout>
                  <c:x val="3.4721578226845316E-2"/>
                  <c:y val="-7.175626319297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5-489D-9751-B8D142BCAE8E}"/>
                </c:ext>
              </c:extLst>
            </c:dLbl>
            <c:dLbl>
              <c:idx val="6"/>
              <c:layout>
                <c:manualLayout>
                  <c:x val="7.3593866062632157E-2"/>
                  <c:y val="-6.647612070881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5-489D-9751-B8D142BCAE8E}"/>
                </c:ext>
              </c:extLst>
            </c:dLbl>
            <c:dLbl>
              <c:idx val="7"/>
              <c:layout>
                <c:manualLayout>
                  <c:x val="0.11956809665776347"/>
                  <c:y val="-2.560913370736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5-489D-9751-B8D142BCA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86,18%</c:v>
                </c:pt>
                <c:pt idx="1">
                  <c:v>налоги на товары, релизуемые на территории РФ 4,68%</c:v>
                </c:pt>
                <c:pt idx="2">
                  <c:v>налоги на совокупный доход 0,82%</c:v>
                </c:pt>
                <c:pt idx="3">
                  <c:v>налоги на имущество 1,86%</c:v>
                </c:pt>
                <c:pt idx="4">
                  <c:v>доходы от использования имущества,находящегося в муниципальной собственности 1,39%</c:v>
                </c:pt>
                <c:pt idx="5">
                  <c:v>государственная пошлина 0,58%</c:v>
                </c:pt>
                <c:pt idx="6">
                  <c:v>доходы от продажи материальных и нематериальных активов 3,95%</c:v>
                </c:pt>
                <c:pt idx="7">
                  <c:v>прочие 0,54%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0.86180000000000001</c:v>
                </c:pt>
                <c:pt idx="1">
                  <c:v>4.6800000000000001E-2</c:v>
                </c:pt>
                <c:pt idx="2">
                  <c:v>8.2000000000000007E-3</c:v>
                </c:pt>
                <c:pt idx="3">
                  <c:v>1.8599999999999998E-2</c:v>
                </c:pt>
                <c:pt idx="4">
                  <c:v>1.3899999999999999E-2</c:v>
                </c:pt>
                <c:pt idx="5">
                  <c:v>5.7999999999999996E-3</c:v>
                </c:pt>
                <c:pt idx="6">
                  <c:v>3.95E-2</c:v>
                </c:pt>
                <c:pt idx="7">
                  <c:v>5.4000000000000003E-3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5-489D-9751-B8D142BCA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5789143263237049"/>
          <c:y val="1.5368540922353643E-2"/>
          <c:w val="0.33887247147011212"/>
          <c:h val="0.914779955004999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11318760725385E-2"/>
          <c:y val="0.13660235668259083"/>
          <c:w val="0.57084141706936142"/>
          <c:h val="0.8633976433174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B085-489D-9751-B8D142BCAE8E}"/>
              </c:ext>
            </c:extLst>
          </c:dPt>
          <c:dLbls>
            <c:dLbl>
              <c:idx val="0"/>
              <c:layout>
                <c:manualLayout>
                  <c:x val="0.10998611494957861"/>
                  <c:y val="-8.895556743695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5-489D-9751-B8D142BCAE8E}"/>
                </c:ext>
              </c:extLst>
            </c:dLbl>
            <c:dLbl>
              <c:idx val="1"/>
              <c:layout>
                <c:manualLayout>
                  <c:x val="-8.2873482377072885E-2"/>
                  <c:y val="8.436701477613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5-489D-9751-B8D142BCAE8E}"/>
                </c:ext>
              </c:extLst>
            </c:dLbl>
            <c:dLbl>
              <c:idx val="2"/>
              <c:layout>
                <c:manualLayout>
                  <c:x val="-0.12977254134297292"/>
                  <c:y val="-1.984883624041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5-489D-9751-B8D142BCAE8E}"/>
                </c:ext>
              </c:extLst>
            </c:dLbl>
            <c:dLbl>
              <c:idx val="3"/>
              <c:layout>
                <c:manualLayout>
                  <c:x val="-8.5435410757849675E-2"/>
                  <c:y val="-7.206161120986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5-489D-9751-B8D142BCAE8E}"/>
                </c:ext>
              </c:extLst>
            </c:dLbl>
            <c:dLbl>
              <c:idx val="4"/>
              <c:layout>
                <c:manualLayout>
                  <c:x val="-3.6593787558958098E-2"/>
                  <c:y val="-7.64057465837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5-489D-9751-B8D142BCAE8E}"/>
                </c:ext>
              </c:extLst>
            </c:dLbl>
            <c:dLbl>
              <c:idx val="5"/>
              <c:layout>
                <c:manualLayout>
                  <c:x val="3.4721578226845316E-2"/>
                  <c:y val="-7.175626319297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5-489D-9751-B8D142BCAE8E}"/>
                </c:ext>
              </c:extLst>
            </c:dLbl>
            <c:dLbl>
              <c:idx val="6"/>
              <c:layout>
                <c:manualLayout>
                  <c:x val="7.3593866062632157E-2"/>
                  <c:y val="-6.647612070881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5-489D-9751-B8D142BCAE8E}"/>
                </c:ext>
              </c:extLst>
            </c:dLbl>
            <c:dLbl>
              <c:idx val="7"/>
              <c:layout>
                <c:manualLayout>
                  <c:x val="0.11956809665776347"/>
                  <c:y val="-2.560913370736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5-489D-9751-B8D142BCA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5,22%</c:v>
                </c:pt>
                <c:pt idx="1">
                  <c:v>СУБСИДИИ 17,47%</c:v>
                </c:pt>
                <c:pt idx="2">
                  <c:v>СУБВЕНЦИИ 70,86%</c:v>
                </c:pt>
                <c:pt idx="3">
                  <c:v>ИНЫЕ МЕЖБЮДЖЕТНЫЕ ТРАНСФЕРТЫ 6,44%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5.2200000000000003E-2</c:v>
                </c:pt>
                <c:pt idx="1">
                  <c:v>0.17469999999999999</c:v>
                </c:pt>
                <c:pt idx="2">
                  <c:v>0.70860000000000001</c:v>
                </c:pt>
                <c:pt idx="3">
                  <c:v>6.4399999999999999E-2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5-489D-9751-B8D142BCA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5789143263237049"/>
          <c:y val="1.5368540922353643E-2"/>
          <c:w val="0.33887247147011212"/>
          <c:h val="0.914779955004999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42876717401775E-2"/>
          <c:y val="6.7047923037791127E-2"/>
          <c:w val="0.5887969075560805"/>
          <c:h val="0.7238062729872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395639.83</c:v>
                </c:pt>
                <c:pt idx="1">
                  <c:v>454337.1</c:v>
                </c:pt>
                <c:pt idx="2">
                  <c:v>430865</c:v>
                </c:pt>
                <c:pt idx="3">
                  <c:v>479322</c:v>
                </c:pt>
                <c:pt idx="4">
                  <c:v>513211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B-4338-AFA8-1172AC8778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413621.22824000003</c:v>
                </c:pt>
                <c:pt idx="1">
                  <c:v>504149.1</c:v>
                </c:pt>
                <c:pt idx="2">
                  <c:v>449099.35</c:v>
                </c:pt>
                <c:pt idx="3">
                  <c:v>408513.4</c:v>
                </c:pt>
                <c:pt idx="4">
                  <c:v>416754.45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B-4338-AFA8-1172AC877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73280"/>
        <c:axId val="33474816"/>
      </c:barChart>
      <c:catAx>
        <c:axId val="3347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4816"/>
        <c:crosses val="autoZero"/>
        <c:auto val="1"/>
        <c:lblAlgn val="ctr"/>
        <c:lblOffset val="100"/>
        <c:noMultiLvlLbl val="0"/>
      </c:catAx>
      <c:valAx>
        <c:axId val="334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0634081593272"/>
          <c:y val="2.0455745212882757E-2"/>
          <c:w val="0.21319877713392468"/>
          <c:h val="0.2690138964199129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6FE-46ED-B55E-6A590E900013}"/>
              </c:ext>
            </c:extLst>
          </c:dPt>
          <c:dLbls>
            <c:dLbl>
              <c:idx val="0"/>
              <c:layout>
                <c:manualLayout>
                  <c:x val="-0.15018640716333662"/>
                  <c:y val="-0.12642037248168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E-46ED-B55E-6A590E900013}"/>
                </c:ext>
              </c:extLst>
            </c:dLbl>
            <c:dLbl>
              <c:idx val="1"/>
              <c:layout>
                <c:manualLayout>
                  <c:x val="4.6028755089590437E-2"/>
                  <c:y val="-5.74993787258127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E-46ED-B55E-6A590E900013}"/>
                </c:ext>
              </c:extLst>
            </c:dLbl>
            <c:dLbl>
              <c:idx val="2"/>
              <c:layout>
                <c:manualLayout>
                  <c:x val="3.4750098429609189E-2"/>
                  <c:y val="5.2103045459335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FE-46ED-B55E-6A590E900013}"/>
                </c:ext>
              </c:extLst>
            </c:dLbl>
            <c:dLbl>
              <c:idx val="4"/>
              <c:layout>
                <c:manualLayout>
                  <c:x val="8.0065421580837999E-4"/>
                  <c:y val="-0.11127956269195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FE-46ED-B55E-6A590E900013}"/>
                </c:ext>
              </c:extLst>
            </c:dLbl>
            <c:dLbl>
              <c:idx val="6"/>
              <c:layout>
                <c:manualLayout>
                  <c:x val="-0.14308321248906067"/>
                  <c:y val="-4.4493061820273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FE-46ED-B55E-6A590E900013}"/>
                </c:ext>
              </c:extLst>
            </c:dLbl>
            <c:dLbl>
              <c:idx val="7"/>
              <c:layout>
                <c:manualLayout>
                  <c:x val="-0.16182680481895773"/>
                  <c:y val="-0.114356874724393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FE-46ED-B55E-6A590E90001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FE-46ED-B55E-6A590E900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Sheet1!$B$2:$L$2</c:f>
              <c:numCache>
                <c:formatCode>0.00%</c:formatCode>
                <c:ptCount val="11"/>
                <c:pt idx="0">
                  <c:v>0.16589999999999999</c:v>
                </c:pt>
                <c:pt idx="1">
                  <c:v>1.4E-3</c:v>
                </c:pt>
                <c:pt idx="2">
                  <c:v>4.9299999999999997E-2</c:v>
                </c:pt>
                <c:pt idx="3">
                  <c:v>2.6499999999999999E-2</c:v>
                </c:pt>
                <c:pt idx="4">
                  <c:v>0.55989999999999995</c:v>
                </c:pt>
                <c:pt idx="5">
                  <c:v>0.1195</c:v>
                </c:pt>
                <c:pt idx="6">
                  <c:v>6.4000000000000001E-2</c:v>
                </c:pt>
                <c:pt idx="7">
                  <c:v>6.3E-3</c:v>
                </c:pt>
                <c:pt idx="8">
                  <c:v>7.1000000000000004E-3</c:v>
                </c:pt>
                <c:pt idx="9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6FE-46ED-B55E-6A590E9000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E6FE-46ED-B55E-6A590E900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2A-E6FE-46ED-B55E-6A590E9000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E6FE-46ED-B55E-6A590E90001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E6FE-46ED-B55E-6A590E90001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E6FE-46ED-B55E-6A590E90001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E6FE-46ED-B55E-6A590E90001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4-E6FE-46ED-B55E-6A590E90001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6-E6FE-46ED-B55E-6A590E90001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8-E6FE-46ED-B55E-6A590E90001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A-E6FE-46ED-B55E-6A590E90001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E6FE-46ED-B55E-6A590E90001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E-E6FE-46ED-B55E-6A590E9000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3F-E6FE-46ED-B55E-6A590E90001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816C-160C-4AC0-9B08-BEA7E259CB10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DA4B-EE35-46C9-BA8C-B9F5F15BD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DA4B-EE35-46C9-BA8C-B9F5F15BD7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8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DA4B-EE35-46C9-BA8C-B9F5F15BD7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3048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8123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9909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5790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3549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6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6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8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1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2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35768" y="5661248"/>
            <a:ext cx="2160240" cy="534957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2024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Яковлевка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59152"/>
            <a:ext cx="3816424" cy="2139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850"/>
            <a:ext cx="1728192" cy="22610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661795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Бюджет Яковлевского муниципального </a:t>
            </a:r>
          </a:p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округа </a:t>
            </a:r>
            <a:endParaRPr lang="en-US" sz="3600" dirty="0">
              <a:solidFill>
                <a:srgbClr val="956B43">
                  <a:lumMod val="50000"/>
                </a:srgbClr>
              </a:solidFill>
              <a:latin typeface="Broadway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73225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Думы Яковлевского муниципального округа № 451-НПА </a:t>
            </a:r>
          </a:p>
        </p:txBody>
      </p:sp>
    </p:spTree>
    <p:extLst>
      <p:ext uri="{BB962C8B-B14F-4D97-AF65-F5344CB8AC3E}">
        <p14:creationId xmlns:p14="http://schemas.microsoft.com/office/powerpoint/2010/main" val="16019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-12357"/>
            <a:ext cx="829126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 доходов  бюджета Яковлевского муниципального округа в 2025 году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42062408"/>
              </p:ext>
            </p:extLst>
          </p:nvPr>
        </p:nvGraphicFramePr>
        <p:xfrm>
          <a:off x="48320" y="1098855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33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-12357"/>
            <a:ext cx="829126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межбюджетных трансфертов, поступающих в   бюджет Яковлевского муниципального округа в 2025 году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74292322"/>
              </p:ext>
            </p:extLst>
          </p:nvPr>
        </p:nvGraphicFramePr>
        <p:xfrm>
          <a:off x="48320" y="1098855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78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структуре доходов бюджета Яковлевского мунипального округа за 2023 год, исполненных за 2024 год и  утвержденных объемах на 2025 год  и плановый период 2026 и 2027 годов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58234921"/>
              </p:ext>
            </p:extLst>
          </p:nvPr>
        </p:nvGraphicFramePr>
        <p:xfrm>
          <a:off x="501106" y="946568"/>
          <a:ext cx="8208912" cy="557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97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5402" y="0"/>
            <a:ext cx="8303062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Сведения</a:t>
            </a:r>
            <a:r>
              <a:rPr kumimoji="0" lang="ru-RU" b="1" i="0" u="none" strike="noStrike" kern="0" cap="none" spc="0" normalizeH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расходах</a:t>
            </a: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Яковлевского муниципального округа за 2023 год, исполнении за 2024 год, утвержденных назначениях на 2025 год и плановый период 2026 и 2027 годов в разрезе муниципальных программ, рублей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85490"/>
              </p:ext>
            </p:extLst>
          </p:nvPr>
        </p:nvGraphicFramePr>
        <p:xfrm>
          <a:off x="445401" y="1011086"/>
          <a:ext cx="8253196" cy="540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7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4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371 782 348,22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73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2024 - 2030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475 186 425,34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3 609 261,81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80 304 436,00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00 307 224,53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8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48 468 830,87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89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60 095 438,23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52 302 919,72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050 892,86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405 961,41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88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Яковлевском муниципальном районе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55 969 422,54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57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86 446 440,10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80 241 468,52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83 0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41 060,55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87 93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721,45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7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77664"/>
              </p:ext>
            </p:extLst>
          </p:nvPr>
        </p:nvGraphicFramePr>
        <p:xfrm>
          <a:off x="467544" y="332656"/>
          <a:ext cx="8291265" cy="6420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259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41 348 538,54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1 399 468,39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6 608 152,50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5 545 600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5 465 600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5 512 138,02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705 793,71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в Яковлевском муниципальном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районе на 2019 – 2025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2 966 776,60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8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73439"/>
              </p:ext>
            </p:extLst>
          </p:nvPr>
        </p:nvGraphicFramePr>
        <p:xfrm>
          <a:off x="467544" y="332656"/>
          <a:ext cx="8291265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Яковлевского муниципального округа на 2024 - 2030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3 446 318,17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6 073 713,59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2 976 000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2 976 000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Яковлевском муниципальном районе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17 594 673,61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9 331 296,28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5 578 078,58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3 269 533,76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269 778,59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90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населенных пунктов на территории Яковлевского муниципального округа на 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050 366,93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268 539,08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286 539,08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43 545 431,37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6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9960"/>
              </p:ext>
            </p:extLst>
          </p:nvPr>
        </p:nvGraphicFramePr>
        <p:xfrm>
          <a:off x="395536" y="307424"/>
          <a:ext cx="829126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77 577 067,77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36 079 898,60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1 417 000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8 694 000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обеспечение органов местного самоуправления Яковлевского муниципального округа на 2019 -2025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8 331 711,10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6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Информационно-техническое обеспечение органов местного самоуправления Яковлевского муниципального округа на 2024-2030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1 602 621,27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900 000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7 123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7 363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36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района на 2019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2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90491"/>
              </p:ext>
            </p:extLst>
          </p:nvPr>
        </p:nvGraphicFramePr>
        <p:xfrm>
          <a:off x="395536" y="332656"/>
          <a:ext cx="8424936" cy="638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в Яковлевском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44 847 653,06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району на 2019 – 2025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2 646 420,80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округу на 2024 – 2030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3 3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0 900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3 3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2 313 697,82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2 285 017,24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76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района на 2019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96 339 347,43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округа на 2024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0 443 860,12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150 219 377,61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149 287 114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157 076 132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6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8674"/>
              </p:ext>
            </p:extLst>
          </p:nvPr>
        </p:nvGraphicFramePr>
        <p:xfrm>
          <a:off x="395536" y="332656"/>
          <a:ext cx="8424936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Яковлевского муниципального района на 2019 – 2024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1 648 287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Яковлевского муниципального округа на 2024 – 2030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3 201 857,98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2019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1 280 997,46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20 827,04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39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04479"/>
              </p:ext>
            </p:extLst>
          </p:nvPr>
        </p:nvGraphicFramePr>
        <p:xfrm>
          <a:off x="395536" y="332656"/>
          <a:ext cx="864096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7 114 844,45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9 311 198,52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5 400 000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2019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120 000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8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/>
          <p:nvPr/>
        </p:nvSpPr>
        <p:spPr>
          <a:xfrm>
            <a:off x="467544" y="2636912"/>
            <a:ext cx="8568952" cy="4320480"/>
          </a:xfrm>
          <a:prstGeom prst="roundRect">
            <a:avLst>
              <a:gd name="adj" fmla="val 108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 поступающие в бюджет.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средства, выплачиваемые из бюджета.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Бюджетный кредит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форма финансирования бюджетных расходов, которая предусматривает предоставление средств бюджету на возвратной и возмездной основах.</a:t>
            </a:r>
          </a:p>
          <a:p>
            <a:pPr algn="just"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другому бюджету бюджетной системы.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3308"/>
            <a:ext cx="8220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Яковлевского округа! 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параметры бюджета округа на 2025 год и плановый период 2026 и 2027 годов</a:t>
            </a:r>
          </a:p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3584" y="2004898"/>
            <a:ext cx="254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(словарь)</a:t>
            </a:r>
          </a:p>
        </p:txBody>
      </p:sp>
    </p:spTree>
    <p:extLst>
      <p:ext uri="{BB962C8B-B14F-4D97-AF65-F5344CB8AC3E}">
        <p14:creationId xmlns:p14="http://schemas.microsoft.com/office/powerpoint/2010/main" val="406825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B0F8A-DE78-4F99-859D-5E58691B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7E63DE-EB24-44EE-A8FE-4DE13702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26D5D8-B90C-432B-A7F9-671C7312B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95705"/>
              </p:ext>
            </p:extLst>
          </p:nvPr>
        </p:nvGraphicFramePr>
        <p:xfrm>
          <a:off x="467544" y="404664"/>
          <a:ext cx="9216405" cy="719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20">
                  <a:extLst>
                    <a:ext uri="{9D8B030D-6E8A-4147-A177-3AD203B41FA5}">
                      <a16:colId xmlns:a16="http://schemas.microsoft.com/office/drawing/2014/main" val="590190879"/>
                    </a:ext>
                  </a:extLst>
                </a:gridCol>
                <a:gridCol w="1696112">
                  <a:extLst>
                    <a:ext uri="{9D8B030D-6E8A-4147-A177-3AD203B41FA5}">
                      <a16:colId xmlns:a16="http://schemas.microsoft.com/office/drawing/2014/main" val="3154914589"/>
                    </a:ext>
                  </a:extLst>
                </a:gridCol>
                <a:gridCol w="1487575">
                  <a:extLst>
                    <a:ext uri="{9D8B030D-6E8A-4147-A177-3AD203B41FA5}">
                      <a16:colId xmlns:a16="http://schemas.microsoft.com/office/drawing/2014/main" val="1269261748"/>
                    </a:ext>
                  </a:extLst>
                </a:gridCol>
                <a:gridCol w="1424515">
                  <a:extLst>
                    <a:ext uri="{9D8B030D-6E8A-4147-A177-3AD203B41FA5}">
                      <a16:colId xmlns:a16="http://schemas.microsoft.com/office/drawing/2014/main" val="362868196"/>
                    </a:ext>
                  </a:extLst>
                </a:gridCol>
                <a:gridCol w="1382461">
                  <a:extLst>
                    <a:ext uri="{9D8B030D-6E8A-4147-A177-3AD203B41FA5}">
                      <a16:colId xmlns:a16="http://schemas.microsoft.com/office/drawing/2014/main" val="3859028700"/>
                    </a:ext>
                  </a:extLst>
                </a:gridCol>
                <a:gridCol w="1382461">
                  <a:extLst>
                    <a:ext uri="{9D8B030D-6E8A-4147-A177-3AD203B41FA5}">
                      <a16:colId xmlns:a16="http://schemas.microsoft.com/office/drawing/2014/main" val="3515366355"/>
                    </a:ext>
                  </a:extLst>
                </a:gridCol>
                <a:gridCol w="1382461">
                  <a:extLst>
                    <a:ext uri="{9D8B030D-6E8A-4147-A177-3AD203B41FA5}">
                      <a16:colId xmlns:a16="http://schemas.microsoft.com/office/drawing/2014/main" val="550203543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в Яковлевском муниципальном округе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59838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 ориентированных некоммерческих организаций на территории Яковлевского муниципального округа»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8562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территориального общественного самоуправления на территории Яковлевского муниципального округа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586226"/>
                  </a:ext>
                </a:extLst>
              </a:tr>
              <a:tr h="138538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жилыми помещениями граждан на территории Яковлевского муниципального округа на 2025-2030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86133"/>
                  </a:ext>
                </a:extLst>
              </a:tr>
              <a:tr h="7459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704 638 711,01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957 579 857,85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854 017 523,99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849 588 874,07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878 040 974,30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7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45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540" y="-4528"/>
            <a:ext cx="828092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направления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80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стабильных доходных источников и мобилизация в местный бюджет имеющихся резервов поступлений доходов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68446"/>
            <a:ext cx="80288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управления бюджетными расходами, увязанной с формированием муниципальных программ Яковлевского муниципального округа с учетом интеграции  в них региональных проектов, направленных на достижение соответствующих результатов федеральных проектов в рамках решения задач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068960"/>
            <a:ext cx="80288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за своевременным и полным перечислением налогов, сборов и иных платежей в бюджеты бюджетной системы Российской Федерации муниципальными учреждениями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992160"/>
            <a:ext cx="801089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454741"/>
            <a:ext cx="8010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информации о муниципальных финансах Яковлевского муниципального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157192"/>
            <a:ext cx="80108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ответственности главных администраторов доходов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за качественное прогнозирование доходов бюджета Яковлевского муниципального округа и выполнение в полном объеме утвержденных годовых назначений по доходам местного бюджета, активизация претензионно-исковой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108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36576"/>
            <a:ext cx="82146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Яковлевского муниципального округа на среднесрочный период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2866"/>
              </p:ext>
            </p:extLst>
          </p:nvPr>
        </p:nvGraphicFramePr>
        <p:xfrm>
          <a:off x="-396552" y="671311"/>
          <a:ext cx="9540552" cy="6658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1529">
                <a:tc rowSpan="4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4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1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29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населения (в среднегодовом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исчислении)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2,309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057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1,827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35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тыс.кв.м. в общей площади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377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душу населения)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852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руб/мес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46262,90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53 141,30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59 030,40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64 880,40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65 110,40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70 900,40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71 695,40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77 389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79 180,40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34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% к экон.активному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Прибыль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-17,3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856617"/>
                  </a:ext>
                </a:extLst>
              </a:tr>
              <a:tr h="41484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1 213,5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1 374,4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1 515,9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1 659,9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1 670,5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1 812,2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1 837,7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1 979,9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2 031,4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45446"/>
                  </a:ext>
                </a:extLst>
              </a:tr>
              <a:tr h="8060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060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% к декабрю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25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4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8493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Яковлевского муниципального округа в 202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году, %</a:t>
            </a:r>
          </a:p>
        </p:txBody>
      </p:sp>
      <p:graphicFrame>
        <p:nvGraphicFramePr>
          <p:cNvPr id="8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036156"/>
              </p:ext>
            </p:extLst>
          </p:nvPr>
        </p:nvGraphicFramePr>
        <p:xfrm>
          <a:off x="467544" y="836712"/>
          <a:ext cx="8208912" cy="579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74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20" y="-9144"/>
            <a:ext cx="829353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 расходов бюджета Яковлевского муниципального округа по разделам классификации расходов за 2023 год, исполнении за 2024 год и утвержденных на 2025 год и плановый период 2026 и 2027 годов, рублей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50027"/>
              </p:ext>
            </p:extLst>
          </p:nvPr>
        </p:nvGraphicFramePr>
        <p:xfrm>
          <a:off x="97192" y="821853"/>
          <a:ext cx="8928992" cy="59167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78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2024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2027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106608166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118 413 993,73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159 919 953,62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146 458 702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150 950 396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157 965 646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2 124 097,50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3 627 114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1 276 152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1 395 216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1 445 040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31 500,00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582 570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3352223277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63 404 442,40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93 714 234,82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43 514 799,67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23 648 708,46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30 925 708,46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68 848 655,79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69 823 135,90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23 360 026,07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27 018 489,96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27 288 688,56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402 750 077,44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513 482 035,68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494 367 076,57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520 830 510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542 649 092,53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59 534 368,80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73 181 655,14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105 526 596,82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65 455 459,55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69 178 721,45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1 150 266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54 232 920,02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63 272 451,38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56 482 919,72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70 337 590,68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71 112 978,65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17 866 578,92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9 331 296,28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5 578 078,58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13 269 533,73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1 269 778,59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5 631 453,29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6 900 033,13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6 523 000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6 763 000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25 000 000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793 988 353,89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992 766 333,94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873 677 855,64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879 528 904,41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908 698 654,24</a:t>
                      </a:r>
                    </a:p>
                  </a:txBody>
                  <a:tcPr marL="6235" marR="6235" marT="6234" marB="0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1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9144"/>
            <a:ext cx="8208912" cy="6771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Яковлевского муниципального округа в 2025 году на жилищно-коммунальное хозяйство,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2321" y="1250279"/>
            <a:ext cx="4235341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23 360 026,07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1835054"/>
            <a:ext cx="0" cy="233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1410388" y="2085578"/>
            <a:ext cx="6020796" cy="62249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62381" y="2073927"/>
            <a:ext cx="0" cy="630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1208" y="2068673"/>
            <a:ext cx="0" cy="6354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 flipH="1">
            <a:off x="7417424" y="2068673"/>
            <a:ext cx="13760" cy="6507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7427" y="2691368"/>
            <a:ext cx="156592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2 100 000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5124" y="2708071"/>
            <a:ext cx="1512168" cy="4462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6 473 713,59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98285" y="2721228"/>
            <a:ext cx="1728192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6 008 152,50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8440" y="2719412"/>
            <a:ext cx="2117968" cy="8309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хозяйства – 8 778 159,98 рублей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79" y="3573016"/>
            <a:ext cx="1565920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95" y="3501008"/>
            <a:ext cx="1640781" cy="122413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447" y="3559879"/>
            <a:ext cx="1663383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3574154"/>
            <a:ext cx="1872208" cy="120986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18116" y="4819767"/>
            <a:ext cx="157523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Средства запланированы 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 содержание и капитальный ремонт муниципального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жилищного фонда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438051" y="4954908"/>
            <a:ext cx="16430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Расходы предусматривают оплату уличного освещения и уборку территорий кладбищ Яковлевского округа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430689" y="4912100"/>
            <a:ext cx="16633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Данные средства  планируется направить на содержание и модернизацию </a:t>
            </a:r>
          </a:p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коммунальной инфраструктуры </a:t>
            </a:r>
          </a:p>
          <a:p>
            <a:pPr algn="just" eaLnBrk="1" hangingPunct="1">
              <a:buFontTx/>
              <a:buChar char="-"/>
            </a:pP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в 2025 году на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268760"/>
            <a:ext cx="4032448" cy="52322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494 367 076,57 рубля</a:t>
            </a:r>
          </a:p>
        </p:txBody>
      </p:sp>
      <p:sp>
        <p:nvSpPr>
          <p:cNvPr id="6" name="TextBox 25"/>
          <p:cNvSpPr>
            <a:spLocks noChangeArrowheads="1"/>
          </p:cNvSpPr>
          <p:nvPr/>
        </p:nvSpPr>
        <p:spPr bwMode="auto">
          <a:xfrm>
            <a:off x="539592" y="2712377"/>
            <a:ext cx="1440120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79 550 033 рублей</a:t>
            </a:r>
          </a:p>
        </p:txBody>
      </p:sp>
      <p:sp>
        <p:nvSpPr>
          <p:cNvPr id="7" name="TextBox 25"/>
          <p:cNvSpPr>
            <a:spLocks noChangeArrowheads="1"/>
          </p:cNvSpPr>
          <p:nvPr/>
        </p:nvSpPr>
        <p:spPr bwMode="auto">
          <a:xfrm>
            <a:off x="2219168" y="2726004"/>
            <a:ext cx="1397823" cy="95410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 образование -</a:t>
            </a:r>
          </a:p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319 621 751,31 рублей</a:t>
            </a:r>
          </a:p>
        </p:txBody>
      </p:sp>
      <p:sp>
        <p:nvSpPr>
          <p:cNvPr id="8" name="TextBox 25"/>
          <p:cNvSpPr>
            <a:spLocks noChangeArrowheads="1"/>
          </p:cNvSpPr>
          <p:nvPr/>
        </p:nvSpPr>
        <p:spPr bwMode="auto">
          <a:xfrm>
            <a:off x="3758203" y="2718259"/>
            <a:ext cx="1533877" cy="1169551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-                       46 966 124,76 рублей</a:t>
            </a:r>
            <a:endParaRPr lang="ru-RU" alt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>
            <a:spLocks noChangeArrowheads="1"/>
          </p:cNvSpPr>
          <p:nvPr/>
        </p:nvSpPr>
        <p:spPr bwMode="auto">
          <a:xfrm>
            <a:off x="5385797" y="2689736"/>
            <a:ext cx="1562468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-             500 000 рублей</a:t>
            </a:r>
            <a:endParaRPr lang="ru-RU" altLang="ru-RU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5"/>
          <p:cNvSpPr>
            <a:spLocks noChangeArrowheads="1"/>
          </p:cNvSpPr>
          <p:nvPr/>
        </p:nvSpPr>
        <p:spPr bwMode="auto">
          <a:xfrm>
            <a:off x="7037957" y="2712918"/>
            <a:ext cx="1638499" cy="1169551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вопросы в области образования </a:t>
            </a:r>
          </a:p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47 729 167,50 рублей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0516" y="2204864"/>
            <a:ext cx="664586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1051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8080" y="2204864"/>
            <a:ext cx="0" cy="5211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73030" y="2204864"/>
            <a:ext cx="0" cy="5133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5637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934834"/>
            <a:ext cx="0" cy="27002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2" y="4005064"/>
            <a:ext cx="15356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7" y="4005063"/>
            <a:ext cx="1397825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3" y="4077072"/>
            <a:ext cx="162759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13" y="4096960"/>
            <a:ext cx="1434444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60" y="4096960"/>
            <a:ext cx="1396266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86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6B9D3-3DEF-457F-B108-35AD5A25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30" y="116633"/>
            <a:ext cx="8589551" cy="792088"/>
          </a:xfr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в 2025 году на дошкольное и общее образование по источникам выделения средств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1ED10-F430-450F-9A78-F9D4B3EA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4" y="1412776"/>
            <a:ext cx="2666856" cy="2833471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МП «Развитие системы дошкольного образования» на 2024-2030 годы из общей суммы 79 250 033 рублей, средства местного бюджета –      37 382 000 рублей, субвенции на обеспечение государственных гарантий реализации прав на получение бесплатного дошкольного образования – 41 868 033 рубля.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F63D0-F8BC-4BCC-A4DC-D8BC03AB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730" y="3588685"/>
            <a:ext cx="6039474" cy="3008667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МП «Развитие системы общего образования» на 2024-2030 годы запланировано расходов на 315 121 751,31 рублей, в том числе: средства местного бюджета – 74 173 300 рублей, средства краевого и федерального бюджетов – 240 948 451,31 рублей. Средства вышестоящих бюджетов направят на: проведение мероприятий по обеспечению деятельности советников директоров по воспитанию и взаимодействию с детскими общественными объединениями в общеобразовательных организациях – 1 303 598,30 рублей; обеспечение выплат ежемесячного денежного вознаграждения советникам директоров  – 468 720 рублей; ежемесячное денежное вознаграждение за классное руководство педагогическим работникам муниципальных общеобразовательных организаций – 26 208 000 рублей;  организацию бесплатного горячего питания обучающихся, получающих начальное общее образование – 9 011 700 рублей;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общего, дополнительного образования детей в муниципальных образовательных организациях – 196 898 033 рублей; обеспечение бесплатным питанием детей, обучающихся в муниципальных образовательных организациях – 7 058 400 рублей.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BEC5C-BC71-4E29-BE7F-DD17FEB5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318810"/>
            <a:ext cx="677251" cy="876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E820D-353D-44F0-8A45-5CD8F296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8A411E1-4CE1-4EC8-97FB-2952CF9A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" y="4581128"/>
            <a:ext cx="296978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0DC6EE-0B57-4F78-9FE9-F3D4C44F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1"/>
            <a:ext cx="37444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63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в 2025 году на культуру, кинематографию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2516" y="2924944"/>
            <a:ext cx="2736304" cy="830997"/>
          </a:xfrm>
          <a:prstGeom prst="rect">
            <a:avLst/>
          </a:prstGeom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105 526 596,82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300" y="768828"/>
            <a:ext cx="3111212" cy="206210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подпрограммы «Сохранение и развитие библиотечно-информационного дела в Яковлевском муниципальном округе» на 2024 - 2030 годы расходы по плану предусмотрены в сумме                19 705 215,54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5256" y="4311861"/>
            <a:ext cx="2851200" cy="181588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мероприятия подпрограммы «Сохранение и развитие культуры в Яковлевском муниципальном округе» на 2024 - 2030 годы расходы запланированы в сумме 50 975 752,98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2516" y="3980470"/>
            <a:ext cx="2577420" cy="255454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подпрограммы «Патриотическое воспитание граждан Российской Федерации в Яковлевском  муниципальном округе» на 2024 - 2030 годы предусмотрено                     100 000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787742"/>
            <a:ext cx="2448272" cy="132343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мероприятия пожарной безопасности учреждений культуры  планируется направить 200 000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300" y="4857547"/>
            <a:ext cx="2475132" cy="132343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обеспечение деятельности МКУ «Управление культуры» запланировано средств в сумме 9 230 500 рублей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304256" cy="14954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13" y="1007236"/>
            <a:ext cx="1767179" cy="158528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2324090"/>
            <a:ext cx="2373853" cy="17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9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A92B4-08B6-4A3A-8C99-0560B6C8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6237"/>
            <a:ext cx="7454181" cy="1320800"/>
          </a:xfr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мероприятия, предусмотренные муниципальной программой «Сохранение и развитие культуры в Яковлевском муниципальном округе» на 2024-2030 годы, в 2025 году по источникам выделения средств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B287E-68D7-4097-B661-91FB75C64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400705" cy="410521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Подпрограммой «Сохранение и развитие культуры в Яковлевском муниципальном округе» на 2024-2030 годы запланировано: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музыкальных инструментов и  художественного инвентаря для учреждений дополнительного образования в сфере культуры  (МБОУ ДОД «ЯДШИ») –    1 010 101 рубль (в том числе: субсидии из краевого бюджета – 1 000 000 рублей,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местный бюджет – 10 101 рубль);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отрасли культуры (оснащение образовательных организаций в сфере культуры (детские школы искусств и училища) музыкальными инструментами, оборудованием, учебными материалами – 3 096 223,76 рублей;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8CE3D-3DC1-4A27-B890-E3384BA8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1A8DC-BADF-4FFD-9D03-4DDFFF76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835" y="6479507"/>
            <a:ext cx="5887547" cy="377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34802-5217-4F2E-B483-458541DC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2CC1D7-C782-47C2-BC45-7715AB11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22" y="5398376"/>
            <a:ext cx="25171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915A9F9A-D070-4824-B36C-3C28BAFA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376"/>
            <a:ext cx="31318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16C155-3D8E-4028-9B71-F4A6D8BFF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40" y="5289444"/>
            <a:ext cx="3210370" cy="21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54868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Государственный (муниципальный) долг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образованием;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060848"/>
            <a:ext cx="813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Расходные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бюджета;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085784"/>
            <a:ext cx="7858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расходные обязательства, подлежащие исполнению в соответствующем финансовом году;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4941168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Государственное (муниципальное) задание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работ).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FA936-B75E-4E3B-855E-1C4EC7D0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243409"/>
            <a:ext cx="8064896" cy="828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D7909D-6A7E-41FF-9EAE-7B48ED65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4392488" cy="604867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 «Развитие сельского хозяйства в Яковлевском муниципальном округе» на 2024-2030 годы, Обеспечение комплексного развития сельских территорий (строительство и реконструкция (модернизация), капитальный ремонт объектов государственных или муниципальных организаций культурно-досугового типа, приобретение оборудования и транспортных средств) запланирован капитальный ремонт зрительного зала и кровли  МБУ «Централизованная клубная система».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запланированного финансирования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44 677 653,06 рублей (в том числе: средства субсидии – 44 447 653,06 рублей;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местный бюджет – 230 000 рублей).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зрительный зал МБУ «ЦКС», с. Яковлевка, пер. Почтовый, 1.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от реализации 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качества жизни и комфортности проживания граждан, улучшение технического состояния объектов культурной сферы.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46539-C435-43CE-90AF-67EE420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22, 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EDF1B-B323-4E7D-8053-B822AB25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6056" y="849095"/>
            <a:ext cx="2952328" cy="2291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C097B-1E52-4BF2-8C9B-A81A9BB2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1619" y="1401550"/>
            <a:ext cx="2241162" cy="944623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F80AAEE-2BC5-4FF2-B16C-33B1BBEE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07502"/>
            <a:ext cx="3384376" cy="1611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109F14-FEE5-4A9C-BC81-42E3DDE00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45" y="814100"/>
            <a:ext cx="2928739" cy="1966828"/>
          </a:xfrm>
          <a:prstGeom prst="rect">
            <a:avLst/>
          </a:prstGeom>
        </p:spPr>
      </p:pic>
      <p:pic>
        <p:nvPicPr>
          <p:cNvPr id="12" name="Объект 14">
            <a:extLst>
              <a:ext uri="{FF2B5EF4-FFF2-40B4-BE49-F238E27FC236}">
                <a16:creationId xmlns:a16="http://schemas.microsoft.com/office/drawing/2014/main" id="{796D4E07-8EE6-4A7C-83F8-A43C98D41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45" y="3010371"/>
            <a:ext cx="3072755" cy="1765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0917E3-3538-4674-82EF-52D859103912}"/>
              </a:ext>
            </a:extLst>
          </p:cNvPr>
          <p:cNvSpPr/>
          <p:nvPr/>
        </p:nvSpPr>
        <p:spPr>
          <a:xfrm>
            <a:off x="611560" y="44624"/>
            <a:ext cx="8217296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 Яковлевского муниципального округа в 2025 году </a:t>
            </a:r>
          </a:p>
        </p:txBody>
      </p:sp>
    </p:spTree>
    <p:extLst>
      <p:ext uri="{BB962C8B-B14F-4D97-AF65-F5344CB8AC3E}">
        <p14:creationId xmlns:p14="http://schemas.microsoft.com/office/powerpoint/2010/main" val="998641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513"/>
            <a:ext cx="8208912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 Яковлевского муниципального округа в 2025 году за счет средств местного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056176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FF0000"/>
                </a:solidFill>
                <a:latin typeface="Palatino Linotype"/>
              </a:rPr>
              <a:t>Наименование проекта: </a:t>
            </a:r>
            <a:r>
              <a:rPr lang="ru-RU" sz="1400" b="1" dirty="0">
                <a:latin typeface="Palatino Linotype"/>
              </a:rPr>
              <a:t>Капитальное строительство здания библиотеки в с. Достоевка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0922" y="2021603"/>
            <a:ext cx="3936863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реализации</a:t>
            </a:r>
            <a:r>
              <a:rPr lang="ru-RU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округ, с. Достоевка, ул. Школьная (строительство межпоселенческой библиотеки)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застройки здания – 201 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– 74,8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Этажность – 1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Вместимость – 15 – 20 человек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2023 - 2025 годы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(по источникам финансирования: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год  - 1 000 000 рублей (средства бюджета Яковлевского муниципального округа)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от реализации: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комфортного и качественного библиотечного обслуживания населения с. Достоевка.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9119"/>
            <a:ext cx="3730625" cy="213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81" y="3789040"/>
            <a:ext cx="3160093" cy="1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97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FA936-B75E-4E3B-855E-1C4EC7D0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460" y="473352"/>
            <a:ext cx="4320012" cy="295564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отрасли культуры (модернизация библиотек в части комплектования книжных фондов библиотек муниципальных образований и государственных общедоступных библиотек) – 1 639 413,52 рублей (в том числе: средства субсидии – 1 620 939,76 рублей;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местный бюджет –              18 473,76 рублей);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C097B-1E52-4BF2-8C9B-A81A9BB2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B20DF5-8707-4255-A568-2BBCF827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3" y="502325"/>
            <a:ext cx="3701381" cy="219027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8747F30B-D213-4CB7-9F9E-2CE66C43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14" y="3656228"/>
            <a:ext cx="3998112" cy="2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D8927F-7750-4C66-8018-512BBC3065D0}"/>
              </a:ext>
            </a:extLst>
          </p:cNvPr>
          <p:cNvSpPr/>
          <p:nvPr/>
        </p:nvSpPr>
        <p:spPr>
          <a:xfrm>
            <a:off x="654684" y="3428999"/>
            <a:ext cx="2981212" cy="286232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книжных фондов и обеспечение информационно-техническим оборудованием библиотек – 169 702,02 рубля ( в том числе: субсидии из краевого бюджета – 168 005 рублей;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местный бюджет – 1 697,02 рубля);</a:t>
            </a:r>
          </a:p>
        </p:txBody>
      </p:sp>
    </p:spTree>
    <p:extLst>
      <p:ext uri="{BB962C8B-B14F-4D97-AF65-F5344CB8AC3E}">
        <p14:creationId xmlns:p14="http://schemas.microsoft.com/office/powerpoint/2010/main" val="2806432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2025 году на социальную политику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3154" y="764704"/>
            <a:ext cx="224933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56 482 919,72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10847" y="796141"/>
            <a:ext cx="2776170" cy="11695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Пенсионное обеспечение.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Запланированы средства в сумме 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5 900 000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8110" y="2752694"/>
            <a:ext cx="223182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1013" y="4712665"/>
            <a:ext cx="2375838" cy="1600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мер социальной поддержки педагогическим работ-никам предусмотрены средства из краевого бюджета в сумме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880 000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130336"/>
            <a:ext cx="864098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3259" y="2636387"/>
            <a:ext cx="2685690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выплату компенсации части родительской платы  за присмотр и уход за детьми за счет субвенции из краевого бюджета запланированы расходы в сумме  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рубля.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                       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32 424 630,04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1609" y="2636387"/>
            <a:ext cx="1934513" cy="138499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социализации пожилых людей в обществе планируется направить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DEE138-F078-43C9-8821-DD603DA5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" y="462586"/>
            <a:ext cx="3403487" cy="18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1EE66D-2CDF-4510-83B3-5C871E37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65" y="2406204"/>
            <a:ext cx="2879975" cy="18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CB5E4E1-E110-4E9E-ACA4-C1E315D7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37" y="4314042"/>
            <a:ext cx="2685690" cy="19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6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2025 году на социальную политику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4496" y="2623535"/>
            <a:ext cx="2249334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10 170 325,68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12197" y="2536761"/>
            <a:ext cx="2231819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Пенсионное обеспечение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Запланированы средства в сумме 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5 900 000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8016" y="602424"/>
            <a:ext cx="223182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1013" y="4712665"/>
            <a:ext cx="2375838" cy="1600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мер социальной поддержки педагогическим работ-никам предусмотрены средства из краевого бюджета в сумме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880 000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3825" y="525063"/>
            <a:ext cx="5316287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 жильем молодых семей  запланированы средства бюджетов всех уровней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2 894 097,98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140 000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92326" y="5117771"/>
            <a:ext cx="268569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63825" y="4712665"/>
            <a:ext cx="2626570" cy="116955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организации работы «Поезда здоровья» предусмотрено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 средств местного бюджета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835EE2-104F-4065-8B68-ECD5D800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33" y="602424"/>
            <a:ext cx="2692586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273806-8449-4755-B4AA-05C8804D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8" y="2423806"/>
            <a:ext cx="2489391" cy="19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E011CB1-8BA0-417E-9B0C-5A251C94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26" y="4641730"/>
            <a:ext cx="2747826" cy="18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95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2815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за 2023 год, утвержденных показателях на 2024 год и  2025 год и плановый период 2026 и 2027 годов,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05954"/>
              </p:ext>
            </p:extLst>
          </p:nvPr>
        </p:nvGraphicFramePr>
        <p:xfrm>
          <a:off x="467544" y="980728"/>
          <a:ext cx="8856984" cy="515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6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4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Родитель (законный представитель), внесший плату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платы, взимаемой с родителей (законных представителей)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за присмотр и уход за детьми, посещающими образовательные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орга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низации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, реализующие образовательные про граммы дошкольного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1 399 682,01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1 685 460,81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2 169 964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2 256 449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2 346 864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0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Молодые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 на мероприятия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 обеспечению жильем молодых семей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1 940 400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1 813 697,82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1 785 017,24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0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Пенсионеры из числа бывших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обеспечение. Пенсии за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выслугу лет муниципальным служащим Яковлевского муниципального округа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3 034 744,86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5 582 888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3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16054"/>
              </p:ext>
            </p:extLst>
          </p:nvPr>
        </p:nvGraphicFramePr>
        <p:xfrm>
          <a:off x="107504" y="-24837"/>
          <a:ext cx="9073007" cy="710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15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Дети-сироты, и дети, оставшиеся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помеще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по договорам найма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специализи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рованных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11 750 210,08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18 217 400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10 170 325,68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14 973 506,32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14 927 506,32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77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учреждений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Ежемесячная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ден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ежная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выплата в размере 10 000 рублей,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предостав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ляемая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достиж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ения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трехлетнего педагогического стажа работы в образовательных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1 170 288,20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Обучающиеся в 1-4 классах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включительно в муниципальных общеобразовательных организациях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8 669 485,89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6 676 763,60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9 011 700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8 284 950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7 978 100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9527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Дети-сироты и де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, оставшиеся без попечения родителей; дети-инвалиды, дети с туберкулезной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интоксикцией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; де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из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семей,имею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latin typeface="Times New Roman" pitchFamily="18" charset="0"/>
                          <a:cs typeface="Times New Roman" pitchFamily="18" charset="0"/>
                        </a:rPr>
                        <a:t>щих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 трех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и более несовершеннолетних детей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 в период нахождения в дошкольном учреждении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389 540,96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716 212,78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09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526463"/>
              </p:ext>
            </p:extLst>
          </p:nvPr>
        </p:nvGraphicFramePr>
        <p:xfrm>
          <a:off x="179512" y="116632"/>
          <a:ext cx="8784976" cy="65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7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 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83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Обучающиеся в 5-11 классах из числа много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детных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семей; из семей, имеющих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среднедуше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вой доход ниже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величи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прожиточного мини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мума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установленной в Приморском крае; из семей, находящихся в социально-опасном поло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жении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; из числа детей-сирот и детей,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оставших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без попечения родите лей, за исключением детей, находящихся на полном государственном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573 450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9 205 500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9 011 700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8 284 750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7 978 100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32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дополнительным бесплатным питанием детей из семей граждан призванных на военную службу по мобилизации в Вооруженные Силы Российской Федерации, обучающихся в общеобразовательных организациях в период учебного процесса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два раза в день в период учебного процесса в сумме 1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321 729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1 091 211,40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684 000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684 000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77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округа на  содержание средств массовой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13225"/>
            <a:ext cx="4248472" cy="4247317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Муниципального бюджетного учреждения «Редакция газеты «Сельский труженик» Яковлевского муниципального округа осуществляется в рамках муниципальной Программы «Информационное обеспечение органов местного самоуправления  Яковлевского муниципального округа» на 2024 - 2030 годы. Объем средств на 2024 год –            7 650 000 рублей.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Запланированные ассигнования на 2025 год – 6 300 000 рублей; на 2026 год – 6 523 000 рублей; на 2027 год – 6 763 000 рублей.</a:t>
            </a:r>
          </a:p>
        </p:txBody>
      </p:sp>
      <p:pic>
        <p:nvPicPr>
          <p:cNvPr id="9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56967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00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974" y="1045015"/>
            <a:ext cx="34563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«Содержание и благоустройство Яковлевского муниципального округа» на 2024 – 2030 годы,  в 2025 году предусмотрено средств в общей сумме – 13 963 684,86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183" y="3589782"/>
            <a:ext cx="3753144" cy="280076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Программой планируется реализация следующих направлений: содержание территорий и объектов благоустройства – 3 090 600,07 рублей; благоустройство территорий – 6 339 056,51 рублей;  содержание мест захоронений  – 1 719 246,28 рублей; санитарная очистка территории – 513 408 рублей; создание и содержание мест (площадок) накопления твердых коммунальных отходов – 2 301 374 рублей.</a:t>
            </a:r>
          </a:p>
        </p:txBody>
      </p:sp>
      <p:pic>
        <p:nvPicPr>
          <p:cNvPr id="2050" name="Picture 2" descr="G:\1646303910_26-idei-club-p-krasivii-dvor-mnogokvartirnogo-doma-intere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32447"/>
            <a:ext cx="3736349" cy="25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646303910_6-idei-club-p-krasivii-dvor-mnogokvartirnogo-doma-intere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744416" cy="24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3"/>
            <a:ext cx="811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Дотации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 без установления направления использования;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расходов;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6" y="3501008"/>
            <a:ext cx="8208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из федерального 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бюджетам субъектов Российской Федерации и бюджетам муниципальных округов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полном объеме, расходных обязательств, возникающих при выполнении полномочий органов государственной власти субъектов Российской Федерации и органов местного самоуправления, не урегулированных федеральными законами и законами субъекта Российской Федерации;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6" y="5070668"/>
            <a:ext cx="793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расходные обязательства, подлежащие исполнению в соответствующем финансовом году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5661248"/>
            <a:ext cx="8013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Государственное (муниципальное) задание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B2248-47DA-4B16-AD49-E2D38D1A338E}"/>
              </a:ext>
            </a:extLst>
          </p:cNvPr>
          <p:cNvSpPr txBox="1"/>
          <p:nvPr/>
        </p:nvSpPr>
        <p:spPr>
          <a:xfrm>
            <a:off x="539552" y="2248996"/>
            <a:ext cx="7930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бюджетные 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34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06060" cy="2808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4" y="3717032"/>
            <a:ext cx="4106060" cy="2687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876198"/>
            <a:ext cx="324036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2025 году планируется реализация мероприятий муниципальной программы «Формирование современной городской среды населенных пунктов на территории Яковлевского муниципального округа» на 2024 – 2030 годы в сумме  10 050 366,93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749457"/>
            <a:ext cx="3888432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общей суммы предусмотренных расходов: средства краевого бюджета – 7 995 198,85 рублей; средства местного бюджета –                  2 055 168,08 рублей. Планируется осуществить: благоустройство дворовых территорий многоквартирных жилых домов – 106 119,73 рублей; благоустройство общественных территорий населенных пунктов – 414 280,52 рублей; разработку и проведение экспертизы проектно-сметной документации по благоустройству территорий – 24 800 рублей; поддержку муниципальных программ по благоустройству территорий муниципальных образований – 9 505 166,68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343249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4263" y="-18473"/>
            <a:ext cx="82809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Яковлевского муниципального округа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53547"/>
              </p:ext>
            </p:extLst>
          </p:nvPr>
        </p:nvGraphicFramePr>
        <p:xfrm>
          <a:off x="512991" y="908720"/>
          <a:ext cx="8307481" cy="397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65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3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Программа муниципальных внутренних заимствований на 2025 год и плановый период 2026 и 2027 годов (источником внутреннего погашения дефицита бюджета предусмо трено получение кредитов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от кредитных организаций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3 500 000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A3058C-BD2E-464B-9371-525F3F61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3" y="4879517"/>
            <a:ext cx="3476625" cy="193385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D9575A-E409-4310-9A89-30682D4E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725144"/>
            <a:ext cx="40248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CEDEAF-3E1E-41A5-B139-3907CD8EE8F7}"/>
              </a:ext>
            </a:extLst>
          </p:cNvPr>
          <p:cNvSpPr/>
          <p:nvPr/>
        </p:nvSpPr>
        <p:spPr>
          <a:xfrm>
            <a:off x="454263" y="0"/>
            <a:ext cx="82809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Яковлевского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015024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836712"/>
            <a:ext cx="6840760" cy="526297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Мнение граждан и предложения для обсуждения бюджетных вопросов принимаются Финансовым управлением администрации Яковлевского муниципального округа по адресу: с. Яковлевка, переулок Почтовый, 7,  1 этаж, кабинеты  106, 107, 109, по телефонам: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(423)71 91-3-01 – начальник финансового управления; (423)71 91-1-09 - отдел по формированию местного бюджета;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(423)71 91-6-47 – отдел учета и отчетности.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Электронная почта – fin710@mail.ru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88640"/>
            <a:ext cx="854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Контактная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4806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8908" y="980728"/>
            <a:ext cx="8352928" cy="558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Село Яковлевка образовано в 1902 году.  Яковлевский район образован постановлением ВЦИК от 4 января 1926 года с центром в с. Яковлевка.                           В соответствии с Законом Приморского края от 05 декабря 2022 года № 247-КЗ образован Яковлевский муниципальный округ Приморского края. Варфоломеевское сельское поселение,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Новосысоевское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поселение, Покровское сельское поселение,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Яблоновское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и Яковлевское сельское поселение преобразованы путем объединения в Яковлевский муниципальный округ.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расположен в центральной части Приморского края. Площадь округа составляет – 2 400,13 кв.км.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Граничит на западе и юго-западе со Спасским и Анучинским районами, на востоке – с Чугуевским, на севере – с Кировским. С юга к району примыкает территория Арсеньевского городсткого округа. Общая протяженность границ сставляет 600 км.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Расстояние от районного центра – с. Яковлевка до г. Владивостока по железной дороге – 286 км, по автодорогам – 303 км.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908" y="0"/>
            <a:ext cx="823754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деление</a:t>
            </a:r>
          </a:p>
        </p:txBody>
      </p:sp>
    </p:spTree>
    <p:extLst>
      <p:ext uri="{BB962C8B-B14F-4D97-AF65-F5344CB8AC3E}">
        <p14:creationId xmlns:p14="http://schemas.microsoft.com/office/powerpoint/2010/main" val="57208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8" y="722352"/>
            <a:ext cx="50405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92488"/>
            <a:ext cx="3672408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07815" cy="1635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3" y="663016"/>
            <a:ext cx="2722873" cy="15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10037"/>
            <a:ext cx="8244408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муниципального округа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годов,  рублей</a:t>
            </a:r>
          </a:p>
        </p:txBody>
      </p:sp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16886"/>
              </p:ext>
            </p:extLst>
          </p:nvPr>
        </p:nvGraphicFramePr>
        <p:xfrm>
          <a:off x="467545" y="1190292"/>
          <a:ext cx="8244407" cy="56549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4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на  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2027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592943809"/>
                  </a:ext>
                </a:extLst>
              </a:tr>
              <a:tr h="9296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430 865 000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479 322 000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513 211 000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8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449 099 351,43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408 513 404,41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416 754 454,24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879 964 351,43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887 835 404,41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929 965 454,24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873 677 855,64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891 328 904,41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933 698 654,24</a:t>
                      </a: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3 000 000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- 3 493 500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- 3 733 200</a:t>
                      </a:r>
                      <a:endParaRPr kumimoji="0" lang="ru-RU" sz="2000" u="none" strike="noStrike" kern="1200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8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5989" y="0"/>
            <a:ext cx="835122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 структура доходов бюджета Яковлевского муниципального округа за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год, исполнение за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и утвержденные ассигнования на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0" u="none" strike="noStrike" kern="0" cap="none" spc="0" normalizeH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и плановый период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kumimoji="0" lang="en-US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годов, </a:t>
            </a:r>
            <a:r>
              <a:rPr kumimoji="0" lang="ru-RU" b="1" i="0" u="none" strike="noStrike" kern="0" cap="none" spc="0" normalizeH="0" baseline="0" noProof="0" dirty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рублей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7915"/>
              </p:ext>
            </p:extLst>
          </p:nvPr>
        </p:nvGraphicFramePr>
        <p:xfrm>
          <a:off x="405989" y="1013053"/>
          <a:ext cx="8351221" cy="607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3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2023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2026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2027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83">
                <a:tc>
                  <a:txBody>
                    <a:bodyPr/>
                    <a:lstStyle/>
                    <a:p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</a:p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000 1 00 00000 00 0000 000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395 639  832,89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454 337 072,16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430 865 000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479 322 000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513 211 000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000 1 01 02000 01 0000 110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344 293 621,01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405 436 148,59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371 300 000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432 000 000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458 500 000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330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 подакцизным товарам (продукции)</a:t>
                      </a:r>
                    </a:p>
                    <a:p>
                      <a:pPr algn="ctr"/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000 1 03 02000 01 0000 110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16 524 930,21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18 667 956,79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20 175 000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21 117 000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28 394 000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 000 1 05 01000 00 0000 110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1 577 160,88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3 222 913,57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3 545 000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3 657 000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06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000 1 06 01000 00 0000 110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6 514 308,39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7 678 442,21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71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000 1 08 03000 01 0000 110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1 294 673,25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3 173 728,98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2 500 000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2 700 000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230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ctr"/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000 1 11 00000 00 0000 000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11 984 268,76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7 002 392,70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4083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000 1 12 01042 01 0000 120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1 646 165,79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528 910,52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1 590 000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1 590 000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5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91803"/>
              </p:ext>
            </p:extLst>
          </p:nvPr>
        </p:nvGraphicFramePr>
        <p:xfrm>
          <a:off x="467544" y="332656"/>
          <a:ext cx="8208910" cy="621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688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127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териальных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000 1 14 00000 00 0000 000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10 655 372,59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6 092 591,63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3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ущерба 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000 1 16 00000 00 0000 000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1 005 153,48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2 318 012,12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755 000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2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ИНЫЕ ДОХОДЫ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000 1 13 01000 00 0000 130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1 17  01000 00 0000 130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144 178,53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215 975,05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59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000 2 00 00000 00 0000 000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413 621 228,34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504 149 050,12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449 099 351,43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408 513 404,41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416 754 454,24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ДОТАЦИИ                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000 2 02 10000 00 0000 150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35 880 210,94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60 852 428,50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461 000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000 2 02 20000 00 0000 150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71 352 064,85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72 943 421,39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78 470 257,46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24 343 331,21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12 378 656,36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000 2 02 30000 00 0000 150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293 065 970,51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347 973 536,14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318 237 775,66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356 169 975,20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376 351 761,35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127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000  2 02 40000 00 0000 150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13 322 982,04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22 506 053,09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28 930 318,31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28 000 098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28 024 036,53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961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809 261 061,23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958 486 122,86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879 964 351,43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887 835 404,41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929 965 454,24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015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5791</TotalTime>
  <Words>5244</Words>
  <Application>Microsoft Office PowerPoint</Application>
  <PresentationFormat>Экран (4:3)</PresentationFormat>
  <Paragraphs>1615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Broadway</vt:lpstr>
      <vt:lpstr>Calibri</vt:lpstr>
      <vt:lpstr>Palatino Linotype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Яковлевского муниципального округа в 2025 году на дошкольное и общее образование по источникам выделения средств </vt:lpstr>
      <vt:lpstr>Презентация PowerPoint</vt:lpstr>
      <vt:lpstr>Отдельные мероприятия, предусмотренные муниципальной программой «Сохранение и развитие культуры в Яковлевском муниципальном округе» на 2024-2030 годы, в 2025 году по источникам выделения средств </vt:lpstr>
      <vt:lpstr> </vt:lpstr>
      <vt:lpstr>Презентация PowerPoint</vt:lpstr>
      <vt:lpstr>  государственная поддержка отрасли культуры (модернизация библиотек в части комплектования книжных фондов библиотек муниципальных образований и государственных общедоступных библиотек) – 1 639 413,52 рублей (в том числе: средства субсидии – 1 620 939,76 рублей; софинансирование местный бюджет –              18 473,76 рублей);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Силина_ОВ</cp:lastModifiedBy>
  <cp:revision>421</cp:revision>
  <cp:lastPrinted>2024-11-07T05:24:53Z</cp:lastPrinted>
  <dcterms:created xsi:type="dcterms:W3CDTF">2023-11-20T05:32:12Z</dcterms:created>
  <dcterms:modified xsi:type="dcterms:W3CDTF">2025-01-21T23:43:08Z</dcterms:modified>
</cp:coreProperties>
</file>